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6.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22" r:id="rId2"/>
    <p:sldId id="323" r:id="rId3"/>
    <p:sldId id="325" r:id="rId4"/>
    <p:sldId id="367" r:id="rId5"/>
    <p:sldId id="369" r:id="rId6"/>
    <p:sldId id="370" r:id="rId7"/>
    <p:sldId id="371" r:id="rId8"/>
    <p:sldId id="372" r:id="rId9"/>
    <p:sldId id="373" r:id="rId10"/>
    <p:sldId id="374" r:id="rId11"/>
    <p:sldId id="326" r:id="rId12"/>
    <p:sldId id="327"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65" r:id="rId29"/>
    <p:sldId id="344" r:id="rId30"/>
    <p:sldId id="345" r:id="rId31"/>
    <p:sldId id="346" r:id="rId32"/>
    <p:sldId id="347" r:id="rId33"/>
    <p:sldId id="348" r:id="rId34"/>
    <p:sldId id="349" r:id="rId35"/>
    <p:sldId id="350" r:id="rId36"/>
    <p:sldId id="351" r:id="rId37"/>
    <p:sldId id="352" r:id="rId38"/>
    <p:sldId id="353" r:id="rId39"/>
    <p:sldId id="354" r:id="rId40"/>
    <p:sldId id="36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60"/>
    <a:srgbClr val="008080"/>
    <a:srgbClr val="D3858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87502-1D45-1C40-84B3-CE8826D1A31A}" v="4" dt="2023-10-31T20:22:37.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343" autoAdjust="0"/>
  </p:normalViewPr>
  <p:slideViewPr>
    <p:cSldViewPr snapToGrid="0">
      <p:cViewPr varScale="1">
        <p:scale>
          <a:sx n="69" d="100"/>
          <a:sy n="69" d="100"/>
        </p:scale>
        <p:origin x="78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12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1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pher Jerome" userId="406dabcc-6b19-4c72-a909-a0976d3c106a" providerId="ADAL" clId="{67E87502-1D45-1C40-84B3-CE8826D1A31A}"/>
    <pc:docChg chg="custSel addSld delSld modSld">
      <pc:chgData name="Topher Jerome" userId="406dabcc-6b19-4c72-a909-a0976d3c106a" providerId="ADAL" clId="{67E87502-1D45-1C40-84B3-CE8826D1A31A}" dt="2023-10-31T20:22:37.077" v="7"/>
      <pc:docMkLst>
        <pc:docMk/>
      </pc:docMkLst>
      <pc:sldChg chg="modSp mod">
        <pc:chgData name="Topher Jerome" userId="406dabcc-6b19-4c72-a909-a0976d3c106a" providerId="ADAL" clId="{67E87502-1D45-1C40-84B3-CE8826D1A31A}" dt="2023-10-31T20:18:47.731" v="1" actId="27636"/>
        <pc:sldMkLst>
          <pc:docMk/>
          <pc:sldMk cId="1156856026" sldId="295"/>
        </pc:sldMkLst>
        <pc:spChg chg="mod">
          <ac:chgData name="Topher Jerome" userId="406dabcc-6b19-4c72-a909-a0976d3c106a" providerId="ADAL" clId="{67E87502-1D45-1C40-84B3-CE8826D1A31A}" dt="2023-10-31T20:18:47.731" v="1" actId="27636"/>
          <ac:spMkLst>
            <pc:docMk/>
            <pc:sldMk cId="1156856026" sldId="295"/>
            <ac:spMk id="11" creationId="{9DDF7AC5-8D1F-A27C-EE69-CEDD6BAA3C92}"/>
          </ac:spMkLst>
        </pc:spChg>
      </pc:sldChg>
      <pc:sldChg chg="modSp mod">
        <pc:chgData name="Topher Jerome" userId="406dabcc-6b19-4c72-a909-a0976d3c106a" providerId="ADAL" clId="{67E87502-1D45-1C40-84B3-CE8826D1A31A}" dt="2023-10-31T20:18:47.760" v="2" actId="27636"/>
        <pc:sldMkLst>
          <pc:docMk/>
          <pc:sldMk cId="3095405575" sldId="315"/>
        </pc:sldMkLst>
        <pc:spChg chg="mod">
          <ac:chgData name="Topher Jerome" userId="406dabcc-6b19-4c72-a909-a0976d3c106a" providerId="ADAL" clId="{67E87502-1D45-1C40-84B3-CE8826D1A31A}" dt="2023-10-31T20:18:47.760" v="2" actId="27636"/>
          <ac:spMkLst>
            <pc:docMk/>
            <pc:sldMk cId="3095405575" sldId="315"/>
            <ac:spMk id="3" creationId="{78BFAE39-E0D5-BF6B-D4D8-77CA96A261B3}"/>
          </ac:spMkLst>
        </pc:spChg>
      </pc:sldChg>
      <pc:sldChg chg="del">
        <pc:chgData name="Topher Jerome" userId="406dabcc-6b19-4c72-a909-a0976d3c106a" providerId="ADAL" clId="{67E87502-1D45-1C40-84B3-CE8826D1A31A}" dt="2023-10-31T20:18:49.590" v="3" actId="2696"/>
        <pc:sldMkLst>
          <pc:docMk/>
          <pc:sldMk cId="533969183" sldId="368"/>
        </pc:sldMkLst>
      </pc:sldChg>
      <pc:sldChg chg="add del">
        <pc:chgData name="Topher Jerome" userId="406dabcc-6b19-4c72-a909-a0976d3c106a" providerId="ADAL" clId="{67E87502-1D45-1C40-84B3-CE8826D1A31A}" dt="2023-10-31T20:20:26.342" v="5"/>
        <pc:sldMkLst>
          <pc:docMk/>
          <pc:sldMk cId="2031931664" sldId="376"/>
        </pc:sldMkLst>
      </pc:sldChg>
      <pc:sldChg chg="addSp modSp new modAnim">
        <pc:chgData name="Topher Jerome" userId="406dabcc-6b19-4c72-a909-a0976d3c106a" providerId="ADAL" clId="{67E87502-1D45-1C40-84B3-CE8826D1A31A}" dt="2023-10-31T20:22:37.077" v="7"/>
        <pc:sldMkLst>
          <pc:docMk/>
          <pc:sldMk cId="1188053683" sldId="377"/>
        </pc:sldMkLst>
        <pc:picChg chg="add mod">
          <ac:chgData name="Topher Jerome" userId="406dabcc-6b19-4c72-a909-a0976d3c106a" providerId="ADAL" clId="{67E87502-1D45-1C40-84B3-CE8826D1A31A}" dt="2023-10-31T20:22:37.077" v="7"/>
          <ac:picMkLst>
            <pc:docMk/>
            <pc:sldMk cId="1188053683" sldId="377"/>
            <ac:picMk id="3" creationId="{8C7E593B-56F8-F983-F5F7-21A79E4E934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5FF3D-28C4-4E3E-9F4E-03BD97E0FA38}"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E65FEC2B-0B98-4DC4-8E54-5C368648D874}">
      <dgm:prSet phldrT="[Text]" custT="1"/>
      <dgm:spPr/>
      <dgm:t>
        <a:bodyPr/>
        <a:lstStyle/>
        <a:p>
          <a:r>
            <a:rPr lang="en-US" sz="3600" b="1" dirty="0"/>
            <a:t>Inclusion</a:t>
          </a:r>
          <a:endParaRPr lang="en-US" sz="3200" b="1" dirty="0"/>
        </a:p>
      </dgm:t>
    </dgm:pt>
    <dgm:pt modelId="{8EB4D186-CE60-4EEC-9859-EFB9369878DF}" type="parTrans" cxnId="{57474A72-284D-4CB5-98F6-97F2D69C0DEC}">
      <dgm:prSet/>
      <dgm:spPr/>
      <dgm:t>
        <a:bodyPr/>
        <a:lstStyle/>
        <a:p>
          <a:endParaRPr lang="en-US"/>
        </a:p>
      </dgm:t>
    </dgm:pt>
    <dgm:pt modelId="{7597391B-053F-4C74-96CD-1D378D210A2E}" type="sibTrans" cxnId="{57474A72-284D-4CB5-98F6-97F2D69C0DEC}">
      <dgm:prSet/>
      <dgm:spPr/>
      <dgm:t>
        <a:bodyPr/>
        <a:lstStyle/>
        <a:p>
          <a:endParaRPr lang="en-US"/>
        </a:p>
      </dgm:t>
    </dgm:pt>
    <dgm:pt modelId="{9DB2382E-F3EB-4264-9AC5-664B870F5FF4}">
      <dgm:prSet phldrT="[Text]"/>
      <dgm:spPr/>
      <dgm:t>
        <a:bodyPr/>
        <a:lstStyle/>
        <a:p>
          <a:r>
            <a:rPr lang="en-US" b="1" dirty="0"/>
            <a:t>Information</a:t>
          </a:r>
        </a:p>
      </dgm:t>
    </dgm:pt>
    <dgm:pt modelId="{B765236B-1A18-4AE2-83A7-C706F9166AD2}" type="parTrans" cxnId="{CC987439-BB45-4A2D-8078-8EA70549A20D}">
      <dgm:prSet/>
      <dgm:spPr/>
      <dgm:t>
        <a:bodyPr/>
        <a:lstStyle/>
        <a:p>
          <a:endParaRPr lang="en-US"/>
        </a:p>
      </dgm:t>
    </dgm:pt>
    <dgm:pt modelId="{7CCEB471-746A-4C35-A047-81857F1F2EA3}" type="sibTrans" cxnId="{CC987439-BB45-4A2D-8078-8EA70549A20D}">
      <dgm:prSet/>
      <dgm:spPr/>
      <dgm:t>
        <a:bodyPr/>
        <a:lstStyle/>
        <a:p>
          <a:endParaRPr lang="en-US"/>
        </a:p>
      </dgm:t>
    </dgm:pt>
    <dgm:pt modelId="{3808229D-054F-496D-A6F2-2D896CEFE873}">
      <dgm:prSet phldrT="[Text]" custT="1"/>
      <dgm:spPr/>
      <dgm:t>
        <a:bodyPr/>
        <a:lstStyle/>
        <a:p>
          <a:r>
            <a:rPr lang="en-US" sz="3600" b="1" dirty="0"/>
            <a:t>Skills</a:t>
          </a:r>
          <a:endParaRPr lang="en-US" sz="3200" b="1" dirty="0"/>
        </a:p>
      </dgm:t>
    </dgm:pt>
    <dgm:pt modelId="{B07BED4C-B2EB-467C-8427-40F6D0DBE8A3}" type="parTrans" cxnId="{233918A9-6D39-41D8-A703-6C794BE2F539}">
      <dgm:prSet/>
      <dgm:spPr/>
      <dgm:t>
        <a:bodyPr/>
        <a:lstStyle/>
        <a:p>
          <a:endParaRPr lang="en-US"/>
        </a:p>
      </dgm:t>
    </dgm:pt>
    <dgm:pt modelId="{5F317B8A-06BC-4DB6-A219-190BF6BEC9AF}" type="sibTrans" cxnId="{233918A9-6D39-41D8-A703-6C794BE2F539}">
      <dgm:prSet/>
      <dgm:spPr/>
      <dgm:t>
        <a:bodyPr/>
        <a:lstStyle/>
        <a:p>
          <a:endParaRPr lang="en-US"/>
        </a:p>
      </dgm:t>
    </dgm:pt>
    <dgm:pt modelId="{EBBC790E-D8B1-40FD-A7C4-961E7679F7AC}">
      <dgm:prSet phldrT="[Text]" custT="1"/>
      <dgm:spPr/>
      <dgm:t>
        <a:bodyPr/>
        <a:lstStyle/>
        <a:p>
          <a:r>
            <a:rPr lang="en-US" sz="3600" b="1" dirty="0"/>
            <a:t>Resources</a:t>
          </a:r>
          <a:endParaRPr lang="en-US" sz="3200" b="1" dirty="0"/>
        </a:p>
      </dgm:t>
    </dgm:pt>
    <dgm:pt modelId="{C72963A2-B9E7-4553-9C48-778D3A3C37C5}" type="parTrans" cxnId="{2BBE5598-00DA-43E0-92C1-78E1AF82BE1B}">
      <dgm:prSet/>
      <dgm:spPr/>
      <dgm:t>
        <a:bodyPr/>
        <a:lstStyle/>
        <a:p>
          <a:endParaRPr lang="en-US"/>
        </a:p>
      </dgm:t>
    </dgm:pt>
    <dgm:pt modelId="{24A481B5-89E4-4388-A073-DD51AE70157A}" type="sibTrans" cxnId="{2BBE5598-00DA-43E0-92C1-78E1AF82BE1B}">
      <dgm:prSet/>
      <dgm:spPr/>
      <dgm:t>
        <a:bodyPr/>
        <a:lstStyle/>
        <a:p>
          <a:endParaRPr lang="en-US"/>
        </a:p>
      </dgm:t>
    </dgm:pt>
    <dgm:pt modelId="{15117EBF-C4FF-43D5-A720-1C3D3F888D36}">
      <dgm:prSet phldrT="[Text]" custT="1"/>
      <dgm:spPr/>
      <dgm:t>
        <a:bodyPr/>
        <a:lstStyle/>
        <a:p>
          <a:r>
            <a:rPr lang="en-US" sz="3600" b="1" dirty="0"/>
            <a:t>Support</a:t>
          </a:r>
          <a:endParaRPr lang="en-US" sz="3200" b="1" dirty="0"/>
        </a:p>
      </dgm:t>
    </dgm:pt>
    <dgm:pt modelId="{05544948-24FB-454C-A7D7-48E2F453F836}" type="parTrans" cxnId="{8C8AF075-41F1-4C22-A9D7-F51F9A677E94}">
      <dgm:prSet/>
      <dgm:spPr/>
      <dgm:t>
        <a:bodyPr/>
        <a:lstStyle/>
        <a:p>
          <a:endParaRPr lang="en-US"/>
        </a:p>
      </dgm:t>
    </dgm:pt>
    <dgm:pt modelId="{5D49D645-A7BC-4776-95A0-6C2F25E70A36}" type="sibTrans" cxnId="{8C8AF075-41F1-4C22-A9D7-F51F9A677E94}">
      <dgm:prSet/>
      <dgm:spPr/>
      <dgm:t>
        <a:bodyPr/>
        <a:lstStyle/>
        <a:p>
          <a:endParaRPr lang="en-US"/>
        </a:p>
      </dgm:t>
    </dgm:pt>
    <dgm:pt modelId="{F3448CC5-B80F-46DB-AF67-EFEC6A7AD1F6}" type="pres">
      <dgm:prSet presAssocID="{CAE5FF3D-28C4-4E3E-9F4E-03BD97E0FA38}" presName="diagram" presStyleCnt="0">
        <dgm:presLayoutVars>
          <dgm:dir/>
          <dgm:resizeHandles val="exact"/>
        </dgm:presLayoutVars>
      </dgm:prSet>
      <dgm:spPr/>
      <dgm:t>
        <a:bodyPr/>
        <a:lstStyle/>
        <a:p>
          <a:endParaRPr lang="en-US"/>
        </a:p>
      </dgm:t>
    </dgm:pt>
    <dgm:pt modelId="{85BAA95C-0D7D-4254-917F-24249EEA6DCE}" type="pres">
      <dgm:prSet presAssocID="{E65FEC2B-0B98-4DC4-8E54-5C368648D874}" presName="node" presStyleLbl="node1" presStyleIdx="0" presStyleCnt="5">
        <dgm:presLayoutVars>
          <dgm:bulletEnabled val="1"/>
        </dgm:presLayoutVars>
      </dgm:prSet>
      <dgm:spPr/>
      <dgm:t>
        <a:bodyPr/>
        <a:lstStyle/>
        <a:p>
          <a:endParaRPr lang="en-US"/>
        </a:p>
      </dgm:t>
    </dgm:pt>
    <dgm:pt modelId="{54166FB5-4312-4BF5-87A0-69D59B2F8A31}" type="pres">
      <dgm:prSet presAssocID="{7597391B-053F-4C74-96CD-1D378D210A2E}" presName="sibTrans" presStyleCnt="0"/>
      <dgm:spPr/>
    </dgm:pt>
    <dgm:pt modelId="{252C25EB-FB9C-4AA8-8473-08CFD8030FB1}" type="pres">
      <dgm:prSet presAssocID="{9DB2382E-F3EB-4264-9AC5-664B870F5FF4}" presName="node" presStyleLbl="node1" presStyleIdx="1" presStyleCnt="5">
        <dgm:presLayoutVars>
          <dgm:bulletEnabled val="1"/>
        </dgm:presLayoutVars>
      </dgm:prSet>
      <dgm:spPr/>
      <dgm:t>
        <a:bodyPr/>
        <a:lstStyle/>
        <a:p>
          <a:endParaRPr lang="en-US"/>
        </a:p>
      </dgm:t>
    </dgm:pt>
    <dgm:pt modelId="{18301CD9-AA58-42F5-BDA4-A58C3F33FEF9}" type="pres">
      <dgm:prSet presAssocID="{7CCEB471-746A-4C35-A047-81857F1F2EA3}" presName="sibTrans" presStyleCnt="0"/>
      <dgm:spPr/>
    </dgm:pt>
    <dgm:pt modelId="{BFF67A57-409D-4F2D-92CD-08776167E6F1}" type="pres">
      <dgm:prSet presAssocID="{3808229D-054F-496D-A6F2-2D896CEFE873}" presName="node" presStyleLbl="node1" presStyleIdx="2" presStyleCnt="5">
        <dgm:presLayoutVars>
          <dgm:bulletEnabled val="1"/>
        </dgm:presLayoutVars>
      </dgm:prSet>
      <dgm:spPr/>
      <dgm:t>
        <a:bodyPr/>
        <a:lstStyle/>
        <a:p>
          <a:endParaRPr lang="en-US"/>
        </a:p>
      </dgm:t>
    </dgm:pt>
    <dgm:pt modelId="{9D88380C-2F1E-4A0F-B945-291891604A79}" type="pres">
      <dgm:prSet presAssocID="{5F317B8A-06BC-4DB6-A219-190BF6BEC9AF}" presName="sibTrans" presStyleCnt="0"/>
      <dgm:spPr/>
    </dgm:pt>
    <dgm:pt modelId="{35EAED9B-A4B3-453F-8352-A86DBDB05940}" type="pres">
      <dgm:prSet presAssocID="{EBBC790E-D8B1-40FD-A7C4-961E7679F7AC}" presName="node" presStyleLbl="node1" presStyleIdx="3" presStyleCnt="5">
        <dgm:presLayoutVars>
          <dgm:bulletEnabled val="1"/>
        </dgm:presLayoutVars>
      </dgm:prSet>
      <dgm:spPr/>
      <dgm:t>
        <a:bodyPr/>
        <a:lstStyle/>
        <a:p>
          <a:endParaRPr lang="en-US"/>
        </a:p>
      </dgm:t>
    </dgm:pt>
    <dgm:pt modelId="{EA79C85E-1511-4BD1-9382-E01B4DD18819}" type="pres">
      <dgm:prSet presAssocID="{24A481B5-89E4-4388-A073-DD51AE70157A}" presName="sibTrans" presStyleCnt="0"/>
      <dgm:spPr/>
    </dgm:pt>
    <dgm:pt modelId="{1418DB9D-9C8E-4C6B-AE1A-F128ED220C19}" type="pres">
      <dgm:prSet presAssocID="{15117EBF-C4FF-43D5-A720-1C3D3F888D36}" presName="node" presStyleLbl="node1" presStyleIdx="4" presStyleCnt="5">
        <dgm:presLayoutVars>
          <dgm:bulletEnabled val="1"/>
        </dgm:presLayoutVars>
      </dgm:prSet>
      <dgm:spPr/>
      <dgm:t>
        <a:bodyPr/>
        <a:lstStyle/>
        <a:p>
          <a:endParaRPr lang="en-US"/>
        </a:p>
      </dgm:t>
    </dgm:pt>
  </dgm:ptLst>
  <dgm:cxnLst>
    <dgm:cxn modelId="{2BBE5598-00DA-43E0-92C1-78E1AF82BE1B}" srcId="{CAE5FF3D-28C4-4E3E-9F4E-03BD97E0FA38}" destId="{EBBC790E-D8B1-40FD-A7C4-961E7679F7AC}" srcOrd="3" destOrd="0" parTransId="{C72963A2-B9E7-4553-9C48-778D3A3C37C5}" sibTransId="{24A481B5-89E4-4388-A073-DD51AE70157A}"/>
    <dgm:cxn modelId="{8C8AF075-41F1-4C22-A9D7-F51F9A677E94}" srcId="{CAE5FF3D-28C4-4E3E-9F4E-03BD97E0FA38}" destId="{15117EBF-C4FF-43D5-A720-1C3D3F888D36}" srcOrd="4" destOrd="0" parTransId="{05544948-24FB-454C-A7D7-48E2F453F836}" sibTransId="{5D49D645-A7BC-4776-95A0-6C2F25E70A36}"/>
    <dgm:cxn modelId="{D12A88D7-E307-40D4-8FC3-78EE4B985E70}" type="presOf" srcId="{9DB2382E-F3EB-4264-9AC5-664B870F5FF4}" destId="{252C25EB-FB9C-4AA8-8473-08CFD8030FB1}" srcOrd="0" destOrd="0" presId="urn:microsoft.com/office/officeart/2005/8/layout/default"/>
    <dgm:cxn modelId="{57474A72-284D-4CB5-98F6-97F2D69C0DEC}" srcId="{CAE5FF3D-28C4-4E3E-9F4E-03BD97E0FA38}" destId="{E65FEC2B-0B98-4DC4-8E54-5C368648D874}" srcOrd="0" destOrd="0" parTransId="{8EB4D186-CE60-4EEC-9859-EFB9369878DF}" sibTransId="{7597391B-053F-4C74-96CD-1D378D210A2E}"/>
    <dgm:cxn modelId="{3AE624BE-1AA9-4FF9-B044-8B9C71E99715}" type="presOf" srcId="{E65FEC2B-0B98-4DC4-8E54-5C368648D874}" destId="{85BAA95C-0D7D-4254-917F-24249EEA6DCE}" srcOrd="0" destOrd="0" presId="urn:microsoft.com/office/officeart/2005/8/layout/default"/>
    <dgm:cxn modelId="{F9E60858-A905-4A81-A62A-24DF13130CD2}" type="presOf" srcId="{CAE5FF3D-28C4-4E3E-9F4E-03BD97E0FA38}" destId="{F3448CC5-B80F-46DB-AF67-EFEC6A7AD1F6}" srcOrd="0" destOrd="0" presId="urn:microsoft.com/office/officeart/2005/8/layout/default"/>
    <dgm:cxn modelId="{FE8ABA2E-E2E7-472D-BDE8-D829BDA65C88}" type="presOf" srcId="{EBBC790E-D8B1-40FD-A7C4-961E7679F7AC}" destId="{35EAED9B-A4B3-453F-8352-A86DBDB05940}" srcOrd="0" destOrd="0" presId="urn:microsoft.com/office/officeart/2005/8/layout/default"/>
    <dgm:cxn modelId="{CC987439-BB45-4A2D-8078-8EA70549A20D}" srcId="{CAE5FF3D-28C4-4E3E-9F4E-03BD97E0FA38}" destId="{9DB2382E-F3EB-4264-9AC5-664B870F5FF4}" srcOrd="1" destOrd="0" parTransId="{B765236B-1A18-4AE2-83A7-C706F9166AD2}" sibTransId="{7CCEB471-746A-4C35-A047-81857F1F2EA3}"/>
    <dgm:cxn modelId="{8922A187-830A-44C9-A8E5-2D24E38E6EEA}" type="presOf" srcId="{15117EBF-C4FF-43D5-A720-1C3D3F888D36}" destId="{1418DB9D-9C8E-4C6B-AE1A-F128ED220C19}" srcOrd="0" destOrd="0" presId="urn:microsoft.com/office/officeart/2005/8/layout/default"/>
    <dgm:cxn modelId="{233918A9-6D39-41D8-A703-6C794BE2F539}" srcId="{CAE5FF3D-28C4-4E3E-9F4E-03BD97E0FA38}" destId="{3808229D-054F-496D-A6F2-2D896CEFE873}" srcOrd="2" destOrd="0" parTransId="{B07BED4C-B2EB-467C-8427-40F6D0DBE8A3}" sibTransId="{5F317B8A-06BC-4DB6-A219-190BF6BEC9AF}"/>
    <dgm:cxn modelId="{CDC63161-0AAC-4260-96E6-841BB47EB5F8}" type="presOf" srcId="{3808229D-054F-496D-A6F2-2D896CEFE873}" destId="{BFF67A57-409D-4F2D-92CD-08776167E6F1}" srcOrd="0" destOrd="0" presId="urn:microsoft.com/office/officeart/2005/8/layout/default"/>
    <dgm:cxn modelId="{93F4B73A-3882-4C76-A797-7CF3C45E25A8}" type="presParOf" srcId="{F3448CC5-B80F-46DB-AF67-EFEC6A7AD1F6}" destId="{85BAA95C-0D7D-4254-917F-24249EEA6DCE}" srcOrd="0" destOrd="0" presId="urn:microsoft.com/office/officeart/2005/8/layout/default"/>
    <dgm:cxn modelId="{1089B808-F603-44DB-BAF6-08E06F11DF2E}" type="presParOf" srcId="{F3448CC5-B80F-46DB-AF67-EFEC6A7AD1F6}" destId="{54166FB5-4312-4BF5-87A0-69D59B2F8A31}" srcOrd="1" destOrd="0" presId="urn:microsoft.com/office/officeart/2005/8/layout/default"/>
    <dgm:cxn modelId="{B3254752-7081-4FD4-A318-CC951C48F244}" type="presParOf" srcId="{F3448CC5-B80F-46DB-AF67-EFEC6A7AD1F6}" destId="{252C25EB-FB9C-4AA8-8473-08CFD8030FB1}" srcOrd="2" destOrd="0" presId="urn:microsoft.com/office/officeart/2005/8/layout/default"/>
    <dgm:cxn modelId="{DEBA2716-A97C-43DC-8E14-1B7D2FE0C905}" type="presParOf" srcId="{F3448CC5-B80F-46DB-AF67-EFEC6A7AD1F6}" destId="{18301CD9-AA58-42F5-BDA4-A58C3F33FEF9}" srcOrd="3" destOrd="0" presId="urn:microsoft.com/office/officeart/2005/8/layout/default"/>
    <dgm:cxn modelId="{0B323532-086E-48F1-B362-C44A3C7F18A8}" type="presParOf" srcId="{F3448CC5-B80F-46DB-AF67-EFEC6A7AD1F6}" destId="{BFF67A57-409D-4F2D-92CD-08776167E6F1}" srcOrd="4" destOrd="0" presId="urn:microsoft.com/office/officeart/2005/8/layout/default"/>
    <dgm:cxn modelId="{FCFBDB4F-7FA5-4243-8925-0CD1B5E39F2D}" type="presParOf" srcId="{F3448CC5-B80F-46DB-AF67-EFEC6A7AD1F6}" destId="{9D88380C-2F1E-4A0F-B945-291891604A79}" srcOrd="5" destOrd="0" presId="urn:microsoft.com/office/officeart/2005/8/layout/default"/>
    <dgm:cxn modelId="{63C10F56-BE75-47BD-B6F8-CE69495CF755}" type="presParOf" srcId="{F3448CC5-B80F-46DB-AF67-EFEC6A7AD1F6}" destId="{35EAED9B-A4B3-453F-8352-A86DBDB05940}" srcOrd="6" destOrd="0" presId="urn:microsoft.com/office/officeart/2005/8/layout/default"/>
    <dgm:cxn modelId="{9AFD7C8F-8BD5-4E03-B1A8-8082A3ECC848}" type="presParOf" srcId="{F3448CC5-B80F-46DB-AF67-EFEC6A7AD1F6}" destId="{EA79C85E-1511-4BD1-9382-E01B4DD18819}" srcOrd="7" destOrd="0" presId="urn:microsoft.com/office/officeart/2005/8/layout/default"/>
    <dgm:cxn modelId="{86AD4786-8426-40E0-8CA2-01AD2AC028AC}" type="presParOf" srcId="{F3448CC5-B80F-46DB-AF67-EFEC6A7AD1F6}" destId="{1418DB9D-9C8E-4C6B-AE1A-F128ED220C1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AA95C-0D7D-4254-917F-24249EEA6DCE}">
      <dsp:nvSpPr>
        <dsp:cNvPr id="0" name=""/>
        <dsp:cNvSpPr/>
      </dsp:nvSpPr>
      <dsp:spPr>
        <a:xfrm>
          <a:off x="0" y="442146"/>
          <a:ext cx="2258786" cy="135527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Inclusion</a:t>
          </a:r>
          <a:endParaRPr lang="en-US" sz="3200" b="1" kern="1200" dirty="0"/>
        </a:p>
      </dsp:txBody>
      <dsp:txXfrm>
        <a:off x="0" y="442146"/>
        <a:ext cx="2258786" cy="1355271"/>
      </dsp:txXfrm>
    </dsp:sp>
    <dsp:sp modelId="{252C25EB-FB9C-4AA8-8473-08CFD8030FB1}">
      <dsp:nvSpPr>
        <dsp:cNvPr id="0" name=""/>
        <dsp:cNvSpPr/>
      </dsp:nvSpPr>
      <dsp:spPr>
        <a:xfrm>
          <a:off x="2484664" y="442146"/>
          <a:ext cx="2258786" cy="1355271"/>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Information</a:t>
          </a:r>
        </a:p>
      </dsp:txBody>
      <dsp:txXfrm>
        <a:off x="2484664" y="442146"/>
        <a:ext cx="2258786" cy="1355271"/>
      </dsp:txXfrm>
    </dsp:sp>
    <dsp:sp modelId="{BFF67A57-409D-4F2D-92CD-08776167E6F1}">
      <dsp:nvSpPr>
        <dsp:cNvPr id="0" name=""/>
        <dsp:cNvSpPr/>
      </dsp:nvSpPr>
      <dsp:spPr>
        <a:xfrm>
          <a:off x="4969329" y="442146"/>
          <a:ext cx="2258786" cy="1355271"/>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Skills</a:t>
          </a:r>
          <a:endParaRPr lang="en-US" sz="3200" b="1" kern="1200" dirty="0"/>
        </a:p>
      </dsp:txBody>
      <dsp:txXfrm>
        <a:off x="4969329" y="442146"/>
        <a:ext cx="2258786" cy="1355271"/>
      </dsp:txXfrm>
    </dsp:sp>
    <dsp:sp modelId="{35EAED9B-A4B3-453F-8352-A86DBDB05940}">
      <dsp:nvSpPr>
        <dsp:cNvPr id="0" name=""/>
        <dsp:cNvSpPr/>
      </dsp:nvSpPr>
      <dsp:spPr>
        <a:xfrm>
          <a:off x="1242332" y="2023297"/>
          <a:ext cx="2258786" cy="1355271"/>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Resources</a:t>
          </a:r>
          <a:endParaRPr lang="en-US" sz="3200" b="1" kern="1200" dirty="0"/>
        </a:p>
      </dsp:txBody>
      <dsp:txXfrm>
        <a:off x="1242332" y="2023297"/>
        <a:ext cx="2258786" cy="1355271"/>
      </dsp:txXfrm>
    </dsp:sp>
    <dsp:sp modelId="{1418DB9D-9C8E-4C6B-AE1A-F128ED220C19}">
      <dsp:nvSpPr>
        <dsp:cNvPr id="0" name=""/>
        <dsp:cNvSpPr/>
      </dsp:nvSpPr>
      <dsp:spPr>
        <a:xfrm>
          <a:off x="3726997" y="2023297"/>
          <a:ext cx="2258786" cy="135527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Support</a:t>
          </a:r>
          <a:endParaRPr lang="en-US" sz="3200" b="1" kern="1200" dirty="0"/>
        </a:p>
      </dsp:txBody>
      <dsp:txXfrm>
        <a:off x="3726997" y="2023297"/>
        <a:ext cx="2258786" cy="13552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8701CF-47A6-49DE-82FD-01FE4CA07CE0}" type="datetimeFigureOut">
              <a:rPr lang="en-US" smtClean="0"/>
              <a:t>3/20/2024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6A4A05-199F-4825-BBBE-7D0BB1743304}" type="slidenum">
              <a:rPr lang="en-US" smtClean="0"/>
              <a:t>‹#›</a:t>
            </a:fld>
            <a:endParaRPr lang="en-US"/>
          </a:p>
        </p:txBody>
      </p:sp>
    </p:spTree>
    <p:extLst>
      <p:ext uri="{BB962C8B-B14F-4D97-AF65-F5344CB8AC3E}">
        <p14:creationId xmlns:p14="http://schemas.microsoft.com/office/powerpoint/2010/main" val="115023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444444"/>
                </a:solidFill>
                <a:effectLst/>
                <a:latin typeface="Raleway" pitchFamily="2" charset="77"/>
              </a:rPr>
              <a:t>After meeting with an Oregon Army National Guard Member, just returned from Afghanistan, Carol an LCSW in Portland, decided she didn’t want to see another generation of young people left scarred and unattended to. </a:t>
            </a:r>
          </a:p>
          <a:p>
            <a:pPr marL="171450" indent="-171450">
              <a:buFontTx/>
              <a:buChar char="-"/>
            </a:pPr>
            <a:endParaRPr lang="en-US" b="0" i="0" dirty="0">
              <a:solidFill>
                <a:srgbClr val="444444"/>
              </a:solidFill>
              <a:effectLst/>
              <a:latin typeface="Raleway" pitchFamily="2" charset="77"/>
            </a:endParaRPr>
          </a:p>
          <a:p>
            <a:pPr marL="171450" indent="-171450">
              <a:buFontTx/>
              <a:buChar char="-"/>
            </a:pPr>
            <a:r>
              <a:rPr lang="en-US" b="0" i="0" dirty="0">
                <a:solidFill>
                  <a:srgbClr val="444444"/>
                </a:solidFill>
                <a:effectLst/>
                <a:latin typeface="Raleway" pitchFamily="2" charset="77"/>
              </a:rPr>
              <a:t>Over two days in 2005, she asked several of her counterparts in the industry to help.</a:t>
            </a:r>
          </a:p>
          <a:p>
            <a:pPr marL="171450" indent="-171450">
              <a:buFontTx/>
              <a:buChar char="-"/>
            </a:pPr>
            <a:endParaRPr lang="en-US" b="0" i="0" dirty="0">
              <a:solidFill>
                <a:srgbClr val="444444"/>
              </a:solidFill>
              <a:effectLst/>
              <a:latin typeface="Raleway" pitchFamily="2" charset="77"/>
            </a:endParaRPr>
          </a:p>
          <a:p>
            <a:pPr marL="171450" indent="-171450">
              <a:buFontTx/>
              <a:buChar char="-"/>
            </a:pPr>
            <a:r>
              <a:rPr lang="en-US" b="0" i="0" dirty="0">
                <a:solidFill>
                  <a:srgbClr val="444444"/>
                </a:solidFill>
                <a:effectLst/>
                <a:latin typeface="Raleway" pitchFamily="2" charset="77"/>
              </a:rPr>
              <a:t>25 of them said they’d volunteer their time to see Service Members thus Returning Veterans Project was born.</a:t>
            </a:r>
          </a:p>
          <a:p>
            <a:pPr marL="171450" indent="-171450">
              <a:buFontTx/>
              <a:buChar char="-"/>
            </a:pPr>
            <a:endParaRPr lang="en-US" b="0" i="0" dirty="0">
              <a:solidFill>
                <a:srgbClr val="444444"/>
              </a:solidFill>
              <a:effectLst/>
              <a:latin typeface="Raleway" pitchFamily="2" charset="77"/>
            </a:endParaRPr>
          </a:p>
          <a:p>
            <a:pPr marL="171450" indent="-171450">
              <a:buFontTx/>
              <a:buChar char="-"/>
            </a:pPr>
            <a:r>
              <a:rPr lang="en-US" b="0" i="0" dirty="0">
                <a:solidFill>
                  <a:srgbClr val="444444"/>
                </a:solidFill>
                <a:effectLst/>
                <a:latin typeface="Raleway" pitchFamily="2" charset="77"/>
              </a:rPr>
              <a:t>Carol worked tirelessly until 2021 when she retired, to provide free, confidential mental and physical health services to post-9/11 veterans, service members and their families in Oregon and SW Washington.</a:t>
            </a:r>
            <a:endParaRPr lang="en-US" baseline="0" dirty="0"/>
          </a:p>
          <a:p>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4</a:t>
            </a:fld>
            <a:endParaRPr lang="en-US"/>
          </a:p>
        </p:txBody>
      </p:sp>
    </p:spTree>
    <p:extLst>
      <p:ext uri="{BB962C8B-B14F-4D97-AF65-F5344CB8AC3E}">
        <p14:creationId xmlns:p14="http://schemas.microsoft.com/office/powerpoint/2010/main" val="152278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The need is great: </a:t>
            </a:r>
          </a:p>
          <a:p>
            <a:pPr marL="0" indent="0">
              <a:buFontTx/>
              <a:buNone/>
            </a:pPr>
            <a:r>
              <a:rPr lang="en-US" baseline="0" dirty="0"/>
              <a:t>Over half of Post 9/11 Veterans are not enrolled in VA healthcare</a:t>
            </a:r>
          </a:p>
          <a:p>
            <a:pPr marL="171450" indent="-171450">
              <a:buFontTx/>
              <a:buChar char="-"/>
            </a:pPr>
            <a:r>
              <a:rPr lang="en-US" baseline="0" dirty="0"/>
              <a:t>Some veterans choose not to enroll in the VA, while others are not eligible or are denied services and the VA doesn’t not serve families.</a:t>
            </a:r>
          </a:p>
          <a:p>
            <a:pPr marL="171450" indent="-171450">
              <a:buFontTx/>
              <a:buChar char="-"/>
            </a:pPr>
            <a:endParaRPr lang="en-US" baseline="0" dirty="0"/>
          </a:p>
          <a:p>
            <a:pPr marL="0" indent="0">
              <a:buFontTx/>
              <a:buNone/>
            </a:pPr>
            <a:r>
              <a:rPr lang="en-US" baseline="0" dirty="0"/>
              <a:t>Barriers to care</a:t>
            </a:r>
          </a:p>
          <a:p>
            <a:pPr marL="171450" indent="-171450">
              <a:buFontTx/>
              <a:buChar char="-"/>
            </a:pPr>
            <a:r>
              <a:rPr lang="en-US" baseline="0" dirty="0"/>
              <a:t>Fear, stigma, wait times, costs, confidentiality, eligibility for government programs all present barriers to seeking wellness. Additionally, much of our service area is rural and travel to reach services is increasingly more expensive.</a:t>
            </a:r>
          </a:p>
          <a:p>
            <a:pPr marL="0" indent="0">
              <a:buFontTx/>
              <a:buNone/>
            </a:pPr>
            <a:endParaRPr lang="en-US" baseline="0" dirty="0"/>
          </a:p>
          <a:p>
            <a:pPr marL="0" indent="0">
              <a:buFontTx/>
              <a:buNone/>
            </a:pPr>
            <a:r>
              <a:rPr lang="en-US" baseline="0" dirty="0"/>
              <a:t>Providers lack understanding/education in military culture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Without training, or lived experience, many Providers are unable to meet the unique needs of Veterans looking for care.</a:t>
            </a:r>
          </a:p>
          <a:p>
            <a:endParaRPr lang="en-US" dirty="0"/>
          </a:p>
          <a:p>
            <a:r>
              <a:rPr lang="en-US" dirty="0"/>
              <a:t>Base-less</a:t>
            </a:r>
          </a:p>
          <a:p>
            <a:r>
              <a:rPr lang="en-US" dirty="0"/>
              <a:t>-</a:t>
            </a:r>
            <a:r>
              <a:rPr lang="en-US" baseline="0" dirty="0"/>
              <a:t>   </a:t>
            </a:r>
            <a:r>
              <a:rPr lang="en-US" dirty="0"/>
              <a:t>Active Duty Bases/Installation</a:t>
            </a:r>
            <a:r>
              <a:rPr lang="en-US" baseline="0" dirty="0"/>
              <a:t>s often shed light and funding to the surrounding area on Veteran, Service Member and Military Connected Family needs.  Oregon and Southwest WA are without these built in networks and cultures. </a:t>
            </a:r>
          </a:p>
          <a:p>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5</a:t>
            </a:fld>
            <a:endParaRPr lang="en-US"/>
          </a:p>
        </p:txBody>
      </p:sp>
    </p:spTree>
    <p:extLst>
      <p:ext uri="{BB962C8B-B14F-4D97-AF65-F5344CB8AC3E}">
        <p14:creationId xmlns:p14="http://schemas.microsoft.com/office/powerpoint/2010/main" val="209964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support the healing and health of our veterans and military communities by connecting post-9/11 Veterans, Service Members, and their Families with free, confidential mental and physical health services.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Returning Veterans Project (RVP) Clients use our online directory to access individualized care from a network of highly-qualified volunteer health providers, without any fees or strings attached. Since our founding in 2005, we are removing the barriers to mental and physical health services so that those we serve can have free, confidential access to the care they need.</a:t>
            </a:r>
          </a:p>
          <a:p>
            <a:endParaRPr lang="en-US" sz="1200" b="0" i="0" kern="1200" dirty="0">
              <a:solidFill>
                <a:schemeClr val="tx1"/>
              </a:solidFill>
              <a:effectLst/>
              <a:latin typeface="+mn-lt"/>
              <a:ea typeface="+mn-ea"/>
              <a:cs typeface="+mn-cs"/>
            </a:endParaRPr>
          </a:p>
          <a:p>
            <a:pPr marL="171450" indent="-171450">
              <a:buFontTx/>
              <a:buChar char="-"/>
            </a:pPr>
            <a:r>
              <a:rPr lang="en-US" dirty="0"/>
              <a:t>Providers</a:t>
            </a:r>
            <a:r>
              <a:rPr lang="en-US" baseline="0" dirty="0"/>
              <a:t> enter the RVP network with licensure and proof of insurance, RVP maintains these files.</a:t>
            </a:r>
          </a:p>
          <a:p>
            <a:pPr marL="171450" indent="-171450">
              <a:buFontTx/>
              <a:buChar char="-"/>
            </a:pPr>
            <a:endParaRPr lang="en-US" baseline="0" dirty="0"/>
          </a:p>
          <a:p>
            <a:r>
              <a:rPr lang="en-US" baseline="0" dirty="0"/>
              <a:t>RVP provides orientation, and ongoing CE regarding military culture, veteran issues, and mental health and wellness studies from the VA and others. </a:t>
            </a:r>
            <a:r>
              <a:rPr lang="en-US" sz="2400" dirty="0">
                <a:solidFill>
                  <a:srgbClr val="014E72"/>
                </a:solidFill>
                <a:latin typeface="Garamond" panose="02020404030301010803" pitchFamily="18" charset="0"/>
              </a:rPr>
              <a:t>Education</a:t>
            </a:r>
            <a:r>
              <a:rPr lang="en-US" sz="2400" baseline="0" dirty="0">
                <a:solidFill>
                  <a:srgbClr val="014E72"/>
                </a:solidFill>
                <a:latin typeface="Garamond" panose="02020404030301010803" pitchFamily="18" charset="0"/>
              </a:rPr>
              <a:t> provided is </a:t>
            </a:r>
            <a:r>
              <a:rPr lang="en-US" sz="2400" dirty="0">
                <a:solidFill>
                  <a:srgbClr val="014E72"/>
                </a:solidFill>
                <a:latin typeface="Garamond" panose="02020404030301010803" pitchFamily="18" charset="0"/>
              </a:rPr>
              <a:t>specific to</a:t>
            </a:r>
            <a:r>
              <a:rPr lang="en-US" sz="2400" baseline="0" dirty="0">
                <a:solidFill>
                  <a:srgbClr val="014E72"/>
                </a:solidFill>
                <a:latin typeface="Garamond" panose="02020404030301010803" pitchFamily="18" charset="0"/>
              </a:rPr>
              <a:t> </a:t>
            </a:r>
            <a:r>
              <a:rPr lang="en-US" sz="2400" dirty="0">
                <a:solidFill>
                  <a:srgbClr val="014E72"/>
                </a:solidFill>
                <a:latin typeface="Garamond" panose="02020404030301010803" pitchFamily="18" charset="0"/>
              </a:rPr>
              <a:t>unique issues associated with supporting military clients.</a:t>
            </a:r>
            <a:r>
              <a:rPr lang="en-US" sz="2400" baseline="0" dirty="0">
                <a:solidFill>
                  <a:srgbClr val="014E72"/>
                </a:solidFill>
                <a:latin typeface="Garamond" panose="02020404030301010803" pitchFamily="18" charset="0"/>
              </a:rPr>
              <a:t> </a:t>
            </a:r>
          </a:p>
          <a:p>
            <a:r>
              <a:rPr lang="en-US" sz="2400" baseline="0" dirty="0">
                <a:solidFill>
                  <a:srgbClr val="014E72"/>
                </a:solidFill>
                <a:latin typeface="Garamond" panose="02020404030301010803" pitchFamily="18" charset="0"/>
              </a:rPr>
              <a:t>Examples; </a:t>
            </a:r>
            <a:r>
              <a:rPr lang="en-US" sz="2400" dirty="0">
                <a:solidFill>
                  <a:srgbClr val="014E72"/>
                </a:solidFill>
                <a:latin typeface="Garamond" panose="02020404030301010803" pitchFamily="18" charset="0"/>
              </a:rPr>
              <a:t>Strategies to treat and support trauma-related disorders,</a:t>
            </a:r>
            <a:r>
              <a:rPr lang="en-US" sz="2400" baseline="0" dirty="0">
                <a:solidFill>
                  <a:srgbClr val="014E72"/>
                </a:solidFill>
                <a:latin typeface="Garamond" panose="02020404030301010803" pitchFamily="18" charset="0"/>
              </a:rPr>
              <a:t> </a:t>
            </a:r>
            <a:r>
              <a:rPr lang="en-US" dirty="0">
                <a:solidFill>
                  <a:srgbClr val="014E72"/>
                </a:solidFill>
                <a:latin typeface="Garamond" panose="02020404030301010803" pitchFamily="18" charset="0"/>
              </a:rPr>
              <a:t>TBI, PTSD, MST,</a:t>
            </a:r>
            <a:r>
              <a:rPr lang="en-US" baseline="0" dirty="0">
                <a:solidFill>
                  <a:srgbClr val="014E72"/>
                </a:solidFill>
                <a:latin typeface="Garamond" panose="02020404030301010803" pitchFamily="18" charset="0"/>
              </a:rPr>
              <a:t> </a:t>
            </a:r>
            <a:r>
              <a:rPr lang="en-US" sz="2400" dirty="0">
                <a:solidFill>
                  <a:srgbClr val="014E72"/>
                </a:solidFill>
                <a:latin typeface="Garamond" panose="02020404030301010803" pitchFamily="18" charset="0"/>
              </a:rPr>
              <a:t>Suicide prevention,</a:t>
            </a:r>
            <a:r>
              <a:rPr lang="en-US" sz="2400" baseline="0" dirty="0">
                <a:solidFill>
                  <a:srgbClr val="014E72"/>
                </a:solidFill>
                <a:latin typeface="Garamond" panose="02020404030301010803" pitchFamily="18" charset="0"/>
              </a:rPr>
              <a:t> Grief, </a:t>
            </a:r>
            <a:r>
              <a:rPr lang="en-US" sz="2400" dirty="0">
                <a:solidFill>
                  <a:srgbClr val="014E72"/>
                </a:solidFill>
                <a:latin typeface="Garamond" panose="02020404030301010803" pitchFamily="18" charset="0"/>
              </a:rPr>
              <a:t>Women</a:t>
            </a:r>
            <a:r>
              <a:rPr lang="en-US" sz="2400" baseline="0" dirty="0">
                <a:solidFill>
                  <a:srgbClr val="014E72"/>
                </a:solidFill>
                <a:latin typeface="Garamond" panose="02020404030301010803" pitchFamily="18" charset="0"/>
              </a:rPr>
              <a:t> </a:t>
            </a:r>
            <a:r>
              <a:rPr lang="en-US" sz="2400" dirty="0">
                <a:solidFill>
                  <a:srgbClr val="014E72"/>
                </a:solidFill>
                <a:latin typeface="Garamond" panose="02020404030301010803" pitchFamily="18" charset="0"/>
              </a:rPr>
              <a:t>and LGBTQIA+ Veteran issues</a:t>
            </a:r>
            <a:r>
              <a:rPr lang="en-US" sz="2400" baseline="0" dirty="0">
                <a:solidFill>
                  <a:srgbClr val="014E72"/>
                </a:solidFill>
                <a:latin typeface="Garamond" panose="02020404030301010803" pitchFamily="18" charset="0"/>
              </a:rPr>
              <a:t>, the Effects of Deployment on Children and </a:t>
            </a:r>
            <a:r>
              <a:rPr lang="en-US" sz="2400" baseline="0" dirty="0" err="1">
                <a:solidFill>
                  <a:srgbClr val="014E72"/>
                </a:solidFill>
                <a:latin typeface="Garamond" panose="02020404030301010803" pitchFamily="18" charset="0"/>
              </a:rPr>
              <a:t>and</a:t>
            </a:r>
            <a:r>
              <a:rPr lang="en-US" sz="2400" baseline="0" dirty="0">
                <a:solidFill>
                  <a:srgbClr val="014E72"/>
                </a:solidFill>
                <a:latin typeface="Garamond" panose="02020404030301010803" pitchFamily="18" charset="0"/>
              </a:rPr>
              <a:t> </a:t>
            </a:r>
            <a:r>
              <a:rPr lang="en-US" sz="2400" dirty="0">
                <a:solidFill>
                  <a:srgbClr val="014E72"/>
                </a:solidFill>
                <a:latin typeface="Garamond" panose="02020404030301010803" pitchFamily="18" charset="0"/>
              </a:rPr>
              <a:t>Ethics.</a:t>
            </a:r>
            <a:endParaRPr lang="en-US" dirty="0">
              <a:solidFill>
                <a:schemeClr val="accent1">
                  <a:lumMod val="75000"/>
                </a:schemeClr>
              </a:solidFill>
            </a:endParaRPr>
          </a:p>
          <a:p>
            <a:pPr marL="171450" indent="-171450">
              <a:buFontTx/>
              <a:buChar char="-"/>
            </a:pPr>
            <a:endParaRPr lang="en-US" baseline="0" dirty="0"/>
          </a:p>
          <a:p>
            <a:pPr marL="171450" indent="-171450">
              <a:buFontTx/>
              <a:buChar char="-"/>
            </a:pPr>
            <a:r>
              <a:rPr lang="en-US" baseline="0" dirty="0"/>
              <a:t>RVP maintains an on-line directory with the profiles of each Volunteer, accessible to all potential clients.</a:t>
            </a:r>
          </a:p>
          <a:p>
            <a:pPr marL="171450" indent="-171450">
              <a:buFontTx/>
              <a:buChar char="-"/>
            </a:pPr>
            <a:endParaRPr lang="en-US" baseline="0" dirty="0"/>
          </a:p>
          <a:p>
            <a:pPr marL="171450" indent="-171450">
              <a:buFontTx/>
              <a:buChar char="-"/>
            </a:pPr>
            <a:r>
              <a:rPr lang="en-US" baseline="0" dirty="0"/>
              <a:t>Providers are not limited to one RVP client, but must maintain one client to remain in the Directory.</a:t>
            </a:r>
          </a:p>
          <a:p>
            <a:pPr marL="171450" indent="-171450">
              <a:buFontTx/>
              <a:buChar char="-"/>
            </a:pPr>
            <a:endParaRPr lang="en-US" baseline="0" dirty="0"/>
          </a:p>
          <a:p>
            <a:pPr marL="171450" indent="-171450">
              <a:buFontTx/>
              <a:buChar char="-"/>
            </a:pPr>
            <a:r>
              <a:rPr lang="en-US" baseline="0" dirty="0"/>
              <a:t>We have MOUs with Clinics and Universities that have agreed to see RVP Clients at no cost on their campus. Students are authorized to see RVP clients under supervision.   </a:t>
            </a:r>
          </a:p>
          <a:p>
            <a:pPr marL="171450" indent="-171450">
              <a:buFontTx/>
              <a:buChar char="-"/>
            </a:pPr>
            <a:endParaRPr lang="en-US" baseline="0" dirty="0"/>
          </a:p>
          <a:p>
            <a:pPr marL="171450" indent="-171450">
              <a:buFontTx/>
              <a:buChar char="-"/>
            </a:pPr>
            <a:r>
              <a:rPr lang="en-US" baseline="0" dirty="0"/>
              <a:t>RVP’s cornerstone is confidentiality. Staff does not interact with the Veteran/Service Member (HIPPA) unless the Client self reports and chooses to share their story. All HIPPA information is between Client and Provider. Volunteers are Volunteering their time and are not authorized to bill insurance or charge RVP Clients.</a:t>
            </a:r>
          </a:p>
          <a:p>
            <a:pPr marL="171450" indent="-171450">
              <a:buFontTx/>
              <a:buChar char="-"/>
            </a:pPr>
            <a:endParaRPr lang="en-US" baseline="0" dirty="0"/>
          </a:p>
          <a:p>
            <a:pPr marL="171450" indent="-171450">
              <a:buFontTx/>
              <a:buChar char="-"/>
            </a:pPr>
            <a:r>
              <a:rPr lang="en-US" baseline="0" dirty="0"/>
              <a:t>Volunteers report their hours monthly which we track and report the value of, by modality. </a:t>
            </a:r>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6</a:t>
            </a:fld>
            <a:endParaRPr lang="en-US"/>
          </a:p>
        </p:txBody>
      </p:sp>
    </p:spTree>
    <p:extLst>
      <p:ext uri="{BB962C8B-B14F-4D97-AF65-F5344CB8AC3E}">
        <p14:creationId xmlns:p14="http://schemas.microsoft.com/office/powerpoint/2010/main" val="137753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Mission</a:t>
            </a:r>
          </a:p>
          <a:p>
            <a:r>
              <a:rPr lang="en-US" sz="1200" b="0" i="0" kern="1200" dirty="0">
                <a:solidFill>
                  <a:schemeClr val="tx1"/>
                </a:solidFill>
                <a:effectLst/>
                <a:latin typeface="+mn-lt"/>
                <a:ea typeface="+mn-ea"/>
                <a:cs typeface="+mn-cs"/>
              </a:rPr>
              <a:t>To provide free, confidential mental and physical health services for post-9/11 veterans, service members, and their military families in Oregon and Southwest Washington.</a:t>
            </a:r>
          </a:p>
          <a:p>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8</a:t>
            </a:fld>
            <a:endParaRPr lang="en-US"/>
          </a:p>
        </p:txBody>
      </p:sp>
    </p:spTree>
    <p:extLst>
      <p:ext uri="{BB962C8B-B14F-4D97-AF65-F5344CB8AC3E}">
        <p14:creationId xmlns:p14="http://schemas.microsoft.com/office/powerpoint/2010/main" val="27489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teach?</a:t>
            </a:r>
          </a:p>
          <a:p>
            <a:endParaRPr lang="en-US" dirty="0"/>
          </a:p>
          <a:p>
            <a:r>
              <a:rPr lang="en-US" dirty="0"/>
              <a:t>Do you have physical space to lend, for training?</a:t>
            </a:r>
          </a:p>
          <a:p>
            <a:endParaRPr lang="en-US" dirty="0"/>
          </a:p>
          <a:p>
            <a:r>
              <a:rPr lang="en-US" dirty="0"/>
              <a:t>Are you licensed, do you have a practice, or do you work in a clinic that can join our directory and provide free mental health or somatic care?</a:t>
            </a:r>
          </a:p>
          <a:p>
            <a:endParaRPr lang="en-US" dirty="0"/>
          </a:p>
          <a:p>
            <a:r>
              <a:rPr lang="en-US" dirty="0"/>
              <a:t>Are you in a position to fund our operations?</a:t>
            </a:r>
          </a:p>
          <a:p>
            <a:endParaRPr lang="en-US" dirty="0"/>
          </a:p>
          <a:p>
            <a:r>
              <a:rPr lang="en-US" dirty="0"/>
              <a:t>Are you visible and active on social media? Are you willing to amplify RVP using your platform?</a:t>
            </a:r>
          </a:p>
          <a:p>
            <a:endParaRPr lang="en-US" dirty="0"/>
          </a:p>
          <a:p>
            <a:r>
              <a:rPr lang="en-US" dirty="0"/>
              <a:t>Who do you know that could use our help?</a:t>
            </a:r>
          </a:p>
          <a:p>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9</a:t>
            </a:fld>
            <a:endParaRPr lang="en-US"/>
          </a:p>
        </p:txBody>
      </p:sp>
    </p:spTree>
    <p:extLst>
      <p:ext uri="{BB962C8B-B14F-4D97-AF65-F5344CB8AC3E}">
        <p14:creationId xmlns:p14="http://schemas.microsoft.com/office/powerpoint/2010/main" val="329108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today.</a:t>
            </a:r>
          </a:p>
          <a:p>
            <a:endParaRPr lang="en-US" dirty="0"/>
          </a:p>
        </p:txBody>
      </p:sp>
      <p:sp>
        <p:nvSpPr>
          <p:cNvPr id="4" name="Slide Number Placeholder 3"/>
          <p:cNvSpPr>
            <a:spLocks noGrp="1"/>
          </p:cNvSpPr>
          <p:nvPr>
            <p:ph type="sldNum" sz="quarter" idx="10"/>
          </p:nvPr>
        </p:nvSpPr>
        <p:spPr/>
        <p:txBody>
          <a:bodyPr/>
          <a:lstStyle/>
          <a:p>
            <a:fld id="{6F6A4A05-199F-4825-BBBE-7D0BB1743304}" type="slidenum">
              <a:rPr lang="en-US" smtClean="0"/>
              <a:t>10</a:t>
            </a:fld>
            <a:endParaRPr lang="en-US"/>
          </a:p>
        </p:txBody>
      </p:sp>
    </p:spTree>
    <p:extLst>
      <p:ext uri="{BB962C8B-B14F-4D97-AF65-F5344CB8AC3E}">
        <p14:creationId xmlns:p14="http://schemas.microsoft.com/office/powerpoint/2010/main" val="15110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A570DA-0E7D-4B84-98BB-52F9E9F66C7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21509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570DA-0E7D-4B84-98BB-52F9E9F66C7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99683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570DA-0E7D-4B84-98BB-52F9E9F66C7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112375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570DA-0E7D-4B84-98BB-52F9E9F66C7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40734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570DA-0E7D-4B84-98BB-52F9E9F66C7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797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A570DA-0E7D-4B84-98BB-52F9E9F66C7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27083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A570DA-0E7D-4B84-98BB-52F9E9F66C7A}"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180959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A570DA-0E7D-4B84-98BB-52F9E9F66C7A}"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17262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570DA-0E7D-4B84-98BB-52F9E9F66C7A}"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6144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A570DA-0E7D-4B84-98BB-52F9E9F66C7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15466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A570DA-0E7D-4B84-98BB-52F9E9F66C7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3BE6A-37D9-4E37-93EF-A7469DE5BC85}" type="slidenum">
              <a:rPr lang="en-US" smtClean="0"/>
              <a:t>‹#›</a:t>
            </a:fld>
            <a:endParaRPr lang="en-US"/>
          </a:p>
        </p:txBody>
      </p:sp>
    </p:spTree>
    <p:extLst>
      <p:ext uri="{BB962C8B-B14F-4D97-AF65-F5344CB8AC3E}">
        <p14:creationId xmlns:p14="http://schemas.microsoft.com/office/powerpoint/2010/main" val="10967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A570DA-0E7D-4B84-98BB-52F9E9F66C7A}" type="datetimeFigureOut">
              <a:rPr lang="en-US" smtClean="0"/>
              <a:t>3/20/2024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63BE6A-37D9-4E37-93EF-A7469DE5BC85}" type="slidenum">
              <a:rPr lang="en-US" smtClean="0"/>
              <a:t>‹#›</a:t>
            </a:fld>
            <a:endParaRPr lang="en-US"/>
          </a:p>
        </p:txBody>
      </p:sp>
    </p:spTree>
    <p:extLst>
      <p:ext uri="{BB962C8B-B14F-4D97-AF65-F5344CB8AC3E}">
        <p14:creationId xmlns:p14="http://schemas.microsoft.com/office/powerpoint/2010/main" val="1837364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www.pngall.com/learning-png/download/4689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uwspiritlab.org/" TargetMode="External"/><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www.mcleanhospital.org/patients-families/resources" TargetMode="External"/><Relationship Id="rId4" Type="http://schemas.openxmlformats.org/officeDocument/2006/relationships/image" Target="../media/image20.png"/><Relationship Id="rId9" Type="http://schemas.openxmlformats.org/officeDocument/2006/relationships/hyperlink" Target="https://www.namiw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mailto:mgforr@uw.edu"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tonyburgess1969.net/2020/10/28/national-first-responders-day-2020-firstrespond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geeksvgs.com/id/9084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pxfuel.com/en/free-photo-qlngi"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piqsels.com/en/public-domain-photo-jrdx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pixabay.com/en/under-construction-construction-sign-2408061/"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pixabay.com/en/tools-spanners-hammers-wrench-work-235639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s://www.pngall.com/more-info-png/download/380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turningveterans.org/news/news/what-brought-us-together/672/" TargetMode="External"/><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returningveterans.org/about/tribute-to-our-founder"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eturningveterans.org/about/the-challeng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linkedin.com/company/returning-veterans-project/?viewAsMember=true" TargetMode="External"/><Relationship Id="rId3" Type="http://schemas.openxmlformats.org/officeDocument/2006/relationships/hyperlink" Target="https://returningveterans.org/volunteer-providers/become-a-volunteer-provider/" TargetMode="External"/><Relationship Id="rId7" Type="http://schemas.openxmlformats.org/officeDocument/2006/relationships/hyperlink" Target="https://www.instagram.com/returningveteransprojec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facebook.com/returningveterans/" TargetMode="External"/><Relationship Id="rId5" Type="http://schemas.openxmlformats.org/officeDocument/2006/relationships/hyperlink" Target="https://returningveterans.org/" TargetMode="External"/><Relationship Id="rId10" Type="http://schemas.openxmlformats.org/officeDocument/2006/relationships/image" Target="../media/image11.png"/><Relationship Id="rId4" Type="http://schemas.openxmlformats.org/officeDocument/2006/relationships/hyperlink" Target="https://returningveterans.org/help-rvp" TargetMode="Externa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outdoor, rock, nature, mountain&#10;&#10;Description automatically generated">
            <a:extLst>
              <a:ext uri="{FF2B5EF4-FFF2-40B4-BE49-F238E27FC236}">
                <a16:creationId xmlns:a16="http://schemas.microsoft.com/office/drawing/2014/main" id="{54FF287C-6F19-2B1C-B653-7B5579DA2629}"/>
              </a:ext>
            </a:extLst>
          </p:cNvPr>
          <p:cNvPicPr>
            <a:picLocks noChangeAspect="1"/>
          </p:cNvPicPr>
          <p:nvPr/>
        </p:nvPicPr>
        <p:blipFill rotWithShape="1">
          <a:blip r:embed="rId2"/>
          <a:srcRect l="16889" r="1" b="1"/>
          <a:stretch/>
        </p:blipFill>
        <p:spPr>
          <a:xfrm>
            <a:off x="20" y="10"/>
            <a:ext cx="12191980" cy="6857990"/>
          </a:xfrm>
          <a:prstGeom prst="rect">
            <a:avLst/>
          </a:prstGeom>
        </p:spPr>
      </p:pic>
      <p:sp>
        <p:nvSpPr>
          <p:cNvPr id="3" name="Rectangle 2">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FAF8494-FB28-D951-188D-8BFD50307838}"/>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r>
              <a:rPr lang="en-US" sz="3600" b="1" dirty="0">
                <a:solidFill>
                  <a:schemeClr val="tx1">
                    <a:lumMod val="85000"/>
                    <a:lumOff val="15000"/>
                  </a:schemeClr>
                </a:solidFill>
              </a:rPr>
              <a:t>Break 10:30 am – 10:45 am</a:t>
            </a:r>
          </a:p>
        </p:txBody>
      </p:sp>
      <p:cxnSp>
        <p:nvCxnSpPr>
          <p:cNvPr id="5" name="Straight Connector 4">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15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6649" y="2614220"/>
            <a:ext cx="8338705" cy="1102519"/>
          </a:xfrm>
          <a:prstGeom prst="rect">
            <a:avLst/>
          </a:prstGeom>
        </p:spPr>
        <p:txBody>
          <a:bodyPr>
            <a:normAutofit fontScale="9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t>Mental and Somatic Health Services for Veterans</a:t>
            </a:r>
            <a:br>
              <a:rPr lang="en-US" b="1"/>
            </a:br>
            <a:endParaRPr lang="en-US" b="1"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5258822" y="4917362"/>
            <a:ext cx="1149678" cy="11097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462" y="5544839"/>
            <a:ext cx="1935264" cy="34637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31935" y="5472247"/>
            <a:ext cx="3210559" cy="311099"/>
          </a:xfrm>
          <a:prstGeom prst="rect">
            <a:avLst/>
          </a:prstGeom>
        </p:spPr>
      </p:pic>
      <p:sp>
        <p:nvSpPr>
          <p:cNvPr id="6" name="Subtitle 5"/>
          <p:cNvSpPr txBox="1">
            <a:spLocks/>
          </p:cNvSpPr>
          <p:nvPr/>
        </p:nvSpPr>
        <p:spPr>
          <a:xfrm>
            <a:off x="1828800" y="3894837"/>
            <a:ext cx="8534400" cy="17526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Returning Veterans Project</a:t>
            </a:r>
            <a:endParaRPr lang="en-US" dirty="0"/>
          </a:p>
        </p:txBody>
      </p:sp>
      <p:pic>
        <p:nvPicPr>
          <p:cNvPr id="7" name="Picture 6">
            <a:extLst>
              <a:ext uri="{FF2B5EF4-FFF2-40B4-BE49-F238E27FC236}">
                <a16:creationId xmlns:a16="http://schemas.microsoft.com/office/drawing/2014/main" id="{C3D08C05-CC16-4B9E-8AA9-D9888EC4E6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3387" y="555073"/>
            <a:ext cx="4025153" cy="1750362"/>
          </a:xfrm>
          <a:prstGeom prst="rect">
            <a:avLst/>
          </a:prstGeom>
        </p:spPr>
      </p:pic>
      <p:pic>
        <p:nvPicPr>
          <p:cNvPr id="8" name="Picture 7" descr="A close up of a logo&#10;&#10;Description automatically generated">
            <a:extLst>
              <a:ext uri="{FF2B5EF4-FFF2-40B4-BE49-F238E27FC236}">
                <a16:creationId xmlns:a16="http://schemas.microsoft.com/office/drawing/2014/main" id="{8C05052B-5D3B-4DA9-9978-6929E30AEE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4220" y="4745620"/>
            <a:ext cx="2418274" cy="671743"/>
          </a:xfrm>
          <a:prstGeom prst="rect">
            <a:avLst/>
          </a:prstGeom>
        </p:spPr>
      </p:pic>
    </p:spTree>
    <p:extLst>
      <p:ext uri="{BB962C8B-B14F-4D97-AF65-F5344CB8AC3E}">
        <p14:creationId xmlns:p14="http://schemas.microsoft.com/office/powerpoint/2010/main" val="336315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3BCD0CA-DDC4-40C5-A9B3-58E00857E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996" cy="6858000"/>
            <a:chOff x="1" y="0"/>
            <a:chExt cx="12191996" cy="6858000"/>
          </a:xfrm>
        </p:grpSpPr>
        <p:sp>
          <p:nvSpPr>
            <p:cNvPr id="4" name="Rectangle 3">
              <a:extLst>
                <a:ext uri="{FF2B5EF4-FFF2-40B4-BE49-F238E27FC236}">
                  <a16:creationId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5" name="Rectangle 4">
              <a:extLst>
                <a:ext uri="{FF2B5EF4-FFF2-40B4-BE49-F238E27FC236}">
                  <a16:creationId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Title 1"/>
          <p:cNvSpPr txBox="1">
            <a:spLocks/>
          </p:cNvSpPr>
          <p:nvPr/>
        </p:nvSpPr>
        <p:spPr>
          <a:xfrm>
            <a:off x="494270" y="273933"/>
            <a:ext cx="4976127" cy="4388073"/>
          </a:xfrm>
          <a:prstGeom prst="rect">
            <a:avLst/>
          </a:prstGeom>
        </p:spPr>
        <p:txBody>
          <a:bodyPr anchor="b">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6400" b="1" dirty="0"/>
              <a:t>New Initiative Presentation</a:t>
            </a:r>
          </a:p>
          <a:p>
            <a:r>
              <a:rPr lang="en-US" sz="6400" b="1" dirty="0"/>
              <a:t>#2 </a:t>
            </a:r>
          </a:p>
        </p:txBody>
      </p:sp>
      <p:grpSp>
        <p:nvGrpSpPr>
          <p:cNvPr id="7" name="Group 6">
            <a:extLst>
              <a:ext uri="{FF2B5EF4-FFF2-40B4-BE49-F238E27FC236}">
                <a16:creationId xmlns:a16="http://schemas.microsoft.com/office/drawing/2014/main" id="{34EF1CC3-0F88-49B3-AA5F-8843EA588E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7974" y="273933"/>
            <a:ext cx="2173946" cy="2171302"/>
            <a:chOff x="5567974" y="273933"/>
            <a:chExt cx="2173946" cy="2171302"/>
          </a:xfrm>
        </p:grpSpPr>
        <p:sp>
          <p:nvSpPr>
            <p:cNvPr id="8" name="Freeform: Shape 21">
              <a:extLst>
                <a:ext uri="{FF2B5EF4-FFF2-40B4-BE49-F238E27FC236}">
                  <a16:creationId xmlns:a16="http://schemas.microsoft.com/office/drawing/2014/main" id="{E970B1F6-C566-4173-971B-6716502F1A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 name="Freeform: Shape 22">
              <a:extLst>
                <a:ext uri="{FF2B5EF4-FFF2-40B4-BE49-F238E27FC236}">
                  <a16:creationId xmlns:a16="http://schemas.microsoft.com/office/drawing/2014/main" id="{4CE60C6C-1DA0-4A24-86CF-B7B6C80F0C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664999" y="370840"/>
              <a:ext cx="1979894" cy="1977488"/>
            </a:xfrm>
            <a:custGeom>
              <a:avLst/>
              <a:gdLst>
                <a:gd name="connsiteX0" fmla="*/ 989948 w 1979894"/>
                <a:gd name="connsiteY0" fmla="*/ 0 h 1977488"/>
                <a:gd name="connsiteX1" fmla="*/ 1009158 w 1979894"/>
                <a:gd name="connsiteY1" fmla="*/ 1800 h 1977488"/>
                <a:gd name="connsiteX2" fmla="*/ 1027768 w 1979894"/>
                <a:gd name="connsiteY2" fmla="*/ 6603 h 1977488"/>
                <a:gd name="connsiteX3" fmla="*/ 1045778 w 1979894"/>
                <a:gd name="connsiteY3" fmla="*/ 13807 h 1977488"/>
                <a:gd name="connsiteX4" fmla="*/ 1064388 w 1979894"/>
                <a:gd name="connsiteY4" fmla="*/ 22813 h 1977488"/>
                <a:gd name="connsiteX5" fmla="*/ 1081798 w 1979894"/>
                <a:gd name="connsiteY5" fmla="*/ 33018 h 1977488"/>
                <a:gd name="connsiteX6" fmla="*/ 1099809 w 1979894"/>
                <a:gd name="connsiteY6" fmla="*/ 43824 h 1977488"/>
                <a:gd name="connsiteX7" fmla="*/ 1117819 w 1979894"/>
                <a:gd name="connsiteY7" fmla="*/ 53430 h 1977488"/>
                <a:gd name="connsiteX8" fmla="*/ 1135827 w 1979894"/>
                <a:gd name="connsiteY8" fmla="*/ 63035 h 1977488"/>
                <a:gd name="connsiteX9" fmla="*/ 1153237 w 1979894"/>
                <a:gd name="connsiteY9" fmla="*/ 70238 h 1977488"/>
                <a:gd name="connsiteX10" fmla="*/ 1172448 w 1979894"/>
                <a:gd name="connsiteY10" fmla="*/ 75041 h 1977488"/>
                <a:gd name="connsiteX11" fmla="*/ 1191058 w 1979894"/>
                <a:gd name="connsiteY11" fmla="*/ 77442 h 1977488"/>
                <a:gd name="connsiteX12" fmla="*/ 1210869 w 1979894"/>
                <a:gd name="connsiteY12" fmla="*/ 77442 h 1977488"/>
                <a:gd name="connsiteX13" fmla="*/ 1231281 w 1979894"/>
                <a:gd name="connsiteY13" fmla="*/ 76242 h 1977488"/>
                <a:gd name="connsiteX14" fmla="*/ 1251692 w 1979894"/>
                <a:gd name="connsiteY14" fmla="*/ 73841 h 1977488"/>
                <a:gd name="connsiteX15" fmla="*/ 1272103 w 1979894"/>
                <a:gd name="connsiteY15" fmla="*/ 70839 h 1977488"/>
                <a:gd name="connsiteX16" fmla="*/ 1292514 w 1979894"/>
                <a:gd name="connsiteY16" fmla="*/ 68438 h 1977488"/>
                <a:gd name="connsiteX17" fmla="*/ 1312926 w 1979894"/>
                <a:gd name="connsiteY17" fmla="*/ 66637 h 1977488"/>
                <a:gd name="connsiteX18" fmla="*/ 1332136 w 1979894"/>
                <a:gd name="connsiteY18" fmla="*/ 67237 h 1977488"/>
                <a:gd name="connsiteX19" fmla="*/ 1350747 w 1979894"/>
                <a:gd name="connsiteY19" fmla="*/ 69638 h 1977488"/>
                <a:gd name="connsiteX20" fmla="*/ 1368757 w 1979894"/>
                <a:gd name="connsiteY20" fmla="*/ 75041 h 1977488"/>
                <a:gd name="connsiteX21" fmla="*/ 1383765 w 1979894"/>
                <a:gd name="connsiteY21" fmla="*/ 82845 h 1977488"/>
                <a:gd name="connsiteX22" fmla="*/ 1398172 w 1979894"/>
                <a:gd name="connsiteY22" fmla="*/ 93052 h 1977488"/>
                <a:gd name="connsiteX23" fmla="*/ 1410779 w 1979894"/>
                <a:gd name="connsiteY23" fmla="*/ 105058 h 1977488"/>
                <a:gd name="connsiteX24" fmla="*/ 1423387 w 1979894"/>
                <a:gd name="connsiteY24" fmla="*/ 118865 h 1977488"/>
                <a:gd name="connsiteX25" fmla="*/ 1434793 w 1979894"/>
                <a:gd name="connsiteY25" fmla="*/ 133273 h 1977488"/>
                <a:gd name="connsiteX26" fmla="*/ 1446199 w 1979894"/>
                <a:gd name="connsiteY26" fmla="*/ 148282 h 1977488"/>
                <a:gd name="connsiteX27" fmla="*/ 1457606 w 1979894"/>
                <a:gd name="connsiteY27" fmla="*/ 163290 h 1977488"/>
                <a:gd name="connsiteX28" fmla="*/ 1469012 w 1979894"/>
                <a:gd name="connsiteY28" fmla="*/ 177697 h 1977488"/>
                <a:gd name="connsiteX29" fmla="*/ 1481019 w 1979894"/>
                <a:gd name="connsiteY29" fmla="*/ 191505 h 1977488"/>
                <a:gd name="connsiteX30" fmla="*/ 1494827 w 1979894"/>
                <a:gd name="connsiteY30" fmla="*/ 203513 h 1977488"/>
                <a:gd name="connsiteX31" fmla="*/ 1508034 w 1979894"/>
                <a:gd name="connsiteY31" fmla="*/ 214318 h 1977488"/>
                <a:gd name="connsiteX32" fmla="*/ 1523042 w 1979894"/>
                <a:gd name="connsiteY32" fmla="*/ 222723 h 1977488"/>
                <a:gd name="connsiteX33" fmla="*/ 1539251 w 1979894"/>
                <a:gd name="connsiteY33" fmla="*/ 229927 h 1977488"/>
                <a:gd name="connsiteX34" fmla="*/ 1556661 w 1979894"/>
                <a:gd name="connsiteY34" fmla="*/ 235930 h 1977488"/>
                <a:gd name="connsiteX35" fmla="*/ 1574669 w 1979894"/>
                <a:gd name="connsiteY35" fmla="*/ 241333 h 1977488"/>
                <a:gd name="connsiteX36" fmla="*/ 1592680 w 1979894"/>
                <a:gd name="connsiteY36" fmla="*/ 246135 h 1977488"/>
                <a:gd name="connsiteX37" fmla="*/ 1611290 w 1979894"/>
                <a:gd name="connsiteY37" fmla="*/ 250938 h 1977488"/>
                <a:gd name="connsiteX38" fmla="*/ 1628700 w 1979894"/>
                <a:gd name="connsiteY38" fmla="*/ 256341 h 1977488"/>
                <a:gd name="connsiteX39" fmla="*/ 1646110 w 1979894"/>
                <a:gd name="connsiteY39" fmla="*/ 262344 h 1977488"/>
                <a:gd name="connsiteX40" fmla="*/ 1662318 w 1979894"/>
                <a:gd name="connsiteY40" fmla="*/ 269549 h 1977488"/>
                <a:gd name="connsiteX41" fmla="*/ 1676727 w 1979894"/>
                <a:gd name="connsiteY41" fmla="*/ 278554 h 1977488"/>
                <a:gd name="connsiteX42" fmla="*/ 1689935 w 1979894"/>
                <a:gd name="connsiteY42" fmla="*/ 289359 h 1977488"/>
                <a:gd name="connsiteX43" fmla="*/ 1700740 w 1979894"/>
                <a:gd name="connsiteY43" fmla="*/ 302566 h 1977488"/>
                <a:gd name="connsiteX44" fmla="*/ 1709745 w 1979894"/>
                <a:gd name="connsiteY44" fmla="*/ 316975 h 1977488"/>
                <a:gd name="connsiteX45" fmla="*/ 1716949 w 1979894"/>
                <a:gd name="connsiteY45" fmla="*/ 333183 h 1977488"/>
                <a:gd name="connsiteX46" fmla="*/ 1722952 w 1979894"/>
                <a:gd name="connsiteY46" fmla="*/ 350593 h 1977488"/>
                <a:gd name="connsiteX47" fmla="*/ 1728355 w 1979894"/>
                <a:gd name="connsiteY47" fmla="*/ 368003 h 1977488"/>
                <a:gd name="connsiteX48" fmla="*/ 1733158 w 1979894"/>
                <a:gd name="connsiteY48" fmla="*/ 386613 h 1977488"/>
                <a:gd name="connsiteX49" fmla="*/ 1737961 w 1979894"/>
                <a:gd name="connsiteY49" fmla="*/ 404623 h 1977488"/>
                <a:gd name="connsiteX50" fmla="*/ 1743363 w 1979894"/>
                <a:gd name="connsiteY50" fmla="*/ 422633 h 1977488"/>
                <a:gd name="connsiteX51" fmla="*/ 1749366 w 1979894"/>
                <a:gd name="connsiteY51" fmla="*/ 440042 h 1977488"/>
                <a:gd name="connsiteX52" fmla="*/ 1756571 w 1979894"/>
                <a:gd name="connsiteY52" fmla="*/ 456252 h 1977488"/>
                <a:gd name="connsiteX53" fmla="*/ 1764976 w 1979894"/>
                <a:gd name="connsiteY53" fmla="*/ 471259 h 1977488"/>
                <a:gd name="connsiteX54" fmla="*/ 1775782 w 1979894"/>
                <a:gd name="connsiteY54" fmla="*/ 484468 h 1977488"/>
                <a:gd name="connsiteX55" fmla="*/ 1787789 w 1979894"/>
                <a:gd name="connsiteY55" fmla="*/ 498275 h 1977488"/>
                <a:gd name="connsiteX56" fmla="*/ 1801596 w 1979894"/>
                <a:gd name="connsiteY56" fmla="*/ 510281 h 1977488"/>
                <a:gd name="connsiteX57" fmla="*/ 1816004 w 1979894"/>
                <a:gd name="connsiteY57" fmla="*/ 521687 h 1977488"/>
                <a:gd name="connsiteX58" fmla="*/ 1831613 w 1979894"/>
                <a:gd name="connsiteY58" fmla="*/ 533093 h 1977488"/>
                <a:gd name="connsiteX59" fmla="*/ 1846621 w 1979894"/>
                <a:gd name="connsiteY59" fmla="*/ 544499 h 1977488"/>
                <a:gd name="connsiteX60" fmla="*/ 1861029 w 1979894"/>
                <a:gd name="connsiteY60" fmla="*/ 555907 h 1977488"/>
                <a:gd name="connsiteX61" fmla="*/ 1874835 w 1979894"/>
                <a:gd name="connsiteY61" fmla="*/ 568513 h 1977488"/>
                <a:gd name="connsiteX62" fmla="*/ 1886843 w 1979894"/>
                <a:gd name="connsiteY62" fmla="*/ 581120 h 1977488"/>
                <a:gd name="connsiteX63" fmla="*/ 1897049 w 1979894"/>
                <a:gd name="connsiteY63" fmla="*/ 595528 h 1977488"/>
                <a:gd name="connsiteX64" fmla="*/ 1904853 w 1979894"/>
                <a:gd name="connsiteY64" fmla="*/ 610536 h 1977488"/>
                <a:gd name="connsiteX65" fmla="*/ 1910256 w 1979894"/>
                <a:gd name="connsiteY65" fmla="*/ 628547 h 1977488"/>
                <a:gd name="connsiteX66" fmla="*/ 1912657 w 1979894"/>
                <a:gd name="connsiteY66" fmla="*/ 647157 h 1977488"/>
                <a:gd name="connsiteX67" fmla="*/ 1913258 w 1979894"/>
                <a:gd name="connsiteY67" fmla="*/ 666367 h 1977488"/>
                <a:gd name="connsiteX68" fmla="*/ 1911456 w 1979894"/>
                <a:gd name="connsiteY68" fmla="*/ 686778 h 1977488"/>
                <a:gd name="connsiteX69" fmla="*/ 1909055 w 1979894"/>
                <a:gd name="connsiteY69" fmla="*/ 707189 h 1977488"/>
                <a:gd name="connsiteX70" fmla="*/ 1906053 w 1979894"/>
                <a:gd name="connsiteY70" fmla="*/ 727600 h 1977488"/>
                <a:gd name="connsiteX71" fmla="*/ 1903652 w 1979894"/>
                <a:gd name="connsiteY71" fmla="*/ 748012 h 1977488"/>
                <a:gd name="connsiteX72" fmla="*/ 1902452 w 1979894"/>
                <a:gd name="connsiteY72" fmla="*/ 768423 h 1977488"/>
                <a:gd name="connsiteX73" fmla="*/ 1902452 w 1979894"/>
                <a:gd name="connsiteY73" fmla="*/ 788234 h 1977488"/>
                <a:gd name="connsiteX74" fmla="*/ 1904853 w 1979894"/>
                <a:gd name="connsiteY74" fmla="*/ 806844 h 1977488"/>
                <a:gd name="connsiteX75" fmla="*/ 1909655 w 1979894"/>
                <a:gd name="connsiteY75" fmla="*/ 825454 h 1977488"/>
                <a:gd name="connsiteX76" fmla="*/ 1916859 w 1979894"/>
                <a:gd name="connsiteY76" fmla="*/ 842864 h 1977488"/>
                <a:gd name="connsiteX77" fmla="*/ 1926466 w 1979894"/>
                <a:gd name="connsiteY77" fmla="*/ 860874 h 1977488"/>
                <a:gd name="connsiteX78" fmla="*/ 1936070 w 1979894"/>
                <a:gd name="connsiteY78" fmla="*/ 878885 h 1977488"/>
                <a:gd name="connsiteX79" fmla="*/ 1946876 w 1979894"/>
                <a:gd name="connsiteY79" fmla="*/ 896893 h 1977488"/>
                <a:gd name="connsiteX80" fmla="*/ 1957082 w 1979894"/>
                <a:gd name="connsiteY80" fmla="*/ 914303 h 1977488"/>
                <a:gd name="connsiteX81" fmla="*/ 1966087 w 1979894"/>
                <a:gd name="connsiteY81" fmla="*/ 932913 h 1977488"/>
                <a:gd name="connsiteX82" fmla="*/ 1973290 w 1979894"/>
                <a:gd name="connsiteY82" fmla="*/ 950924 h 1977488"/>
                <a:gd name="connsiteX83" fmla="*/ 1978093 w 1979894"/>
                <a:gd name="connsiteY83" fmla="*/ 969534 h 1977488"/>
                <a:gd name="connsiteX84" fmla="*/ 1979894 w 1979894"/>
                <a:gd name="connsiteY84" fmla="*/ 988744 h 1977488"/>
                <a:gd name="connsiteX85" fmla="*/ 1978093 w 1979894"/>
                <a:gd name="connsiteY85" fmla="*/ 1007954 h 1977488"/>
                <a:gd name="connsiteX86" fmla="*/ 1973290 w 1979894"/>
                <a:gd name="connsiteY86" fmla="*/ 1026565 h 1977488"/>
                <a:gd name="connsiteX87" fmla="*/ 1966087 w 1979894"/>
                <a:gd name="connsiteY87" fmla="*/ 1044575 h 1977488"/>
                <a:gd name="connsiteX88" fmla="*/ 1957082 w 1979894"/>
                <a:gd name="connsiteY88" fmla="*/ 1063185 h 1977488"/>
                <a:gd name="connsiteX89" fmla="*/ 1946876 w 1979894"/>
                <a:gd name="connsiteY89" fmla="*/ 1080595 h 1977488"/>
                <a:gd name="connsiteX90" fmla="*/ 1936070 w 1979894"/>
                <a:gd name="connsiteY90" fmla="*/ 1098606 h 1977488"/>
                <a:gd name="connsiteX91" fmla="*/ 1926466 w 1979894"/>
                <a:gd name="connsiteY91" fmla="*/ 1116614 h 1977488"/>
                <a:gd name="connsiteX92" fmla="*/ 1916859 w 1979894"/>
                <a:gd name="connsiteY92" fmla="*/ 1134624 h 1977488"/>
                <a:gd name="connsiteX93" fmla="*/ 1909655 w 1979894"/>
                <a:gd name="connsiteY93" fmla="*/ 1152034 h 1977488"/>
                <a:gd name="connsiteX94" fmla="*/ 1904853 w 1979894"/>
                <a:gd name="connsiteY94" fmla="*/ 1170645 h 1977488"/>
                <a:gd name="connsiteX95" fmla="*/ 1902452 w 1979894"/>
                <a:gd name="connsiteY95" fmla="*/ 1189254 h 1977488"/>
                <a:gd name="connsiteX96" fmla="*/ 1902452 w 1979894"/>
                <a:gd name="connsiteY96" fmla="*/ 1209065 h 1977488"/>
                <a:gd name="connsiteX97" fmla="*/ 1903652 w 1979894"/>
                <a:gd name="connsiteY97" fmla="*/ 1229477 h 1977488"/>
                <a:gd name="connsiteX98" fmla="*/ 1906053 w 1979894"/>
                <a:gd name="connsiteY98" fmla="*/ 1249888 h 1977488"/>
                <a:gd name="connsiteX99" fmla="*/ 1909055 w 1979894"/>
                <a:gd name="connsiteY99" fmla="*/ 1270299 h 1977488"/>
                <a:gd name="connsiteX100" fmla="*/ 1911456 w 1979894"/>
                <a:gd name="connsiteY100" fmla="*/ 1290710 h 1977488"/>
                <a:gd name="connsiteX101" fmla="*/ 1913258 w 1979894"/>
                <a:gd name="connsiteY101" fmla="*/ 1311122 h 1977488"/>
                <a:gd name="connsiteX102" fmla="*/ 1912657 w 1979894"/>
                <a:gd name="connsiteY102" fmla="*/ 1330333 h 1977488"/>
                <a:gd name="connsiteX103" fmla="*/ 1910256 w 1979894"/>
                <a:gd name="connsiteY103" fmla="*/ 1348943 h 1977488"/>
                <a:gd name="connsiteX104" fmla="*/ 1904853 w 1979894"/>
                <a:gd name="connsiteY104" fmla="*/ 1366953 h 1977488"/>
                <a:gd name="connsiteX105" fmla="*/ 1897049 w 1979894"/>
                <a:gd name="connsiteY105" fmla="*/ 1381961 h 1977488"/>
                <a:gd name="connsiteX106" fmla="*/ 1886843 w 1979894"/>
                <a:gd name="connsiteY106" fmla="*/ 1396369 h 1977488"/>
                <a:gd name="connsiteX107" fmla="*/ 1874835 w 1979894"/>
                <a:gd name="connsiteY107" fmla="*/ 1408975 h 1977488"/>
                <a:gd name="connsiteX108" fmla="*/ 1861029 w 1979894"/>
                <a:gd name="connsiteY108" fmla="*/ 1421582 h 1977488"/>
                <a:gd name="connsiteX109" fmla="*/ 1846621 w 1979894"/>
                <a:gd name="connsiteY109" fmla="*/ 1432989 h 1977488"/>
                <a:gd name="connsiteX110" fmla="*/ 1831613 w 1979894"/>
                <a:gd name="connsiteY110" fmla="*/ 1444395 h 1977488"/>
                <a:gd name="connsiteX111" fmla="*/ 1816004 w 1979894"/>
                <a:gd name="connsiteY111" fmla="*/ 1455802 h 1977488"/>
                <a:gd name="connsiteX112" fmla="*/ 1801596 w 1979894"/>
                <a:gd name="connsiteY112" fmla="*/ 1467208 h 1977488"/>
                <a:gd name="connsiteX113" fmla="*/ 1787789 w 1979894"/>
                <a:gd name="connsiteY113" fmla="*/ 1479213 h 1977488"/>
                <a:gd name="connsiteX114" fmla="*/ 1775782 w 1979894"/>
                <a:gd name="connsiteY114" fmla="*/ 1493022 h 1977488"/>
                <a:gd name="connsiteX115" fmla="*/ 1764976 w 1979894"/>
                <a:gd name="connsiteY115" fmla="*/ 1506229 h 1977488"/>
                <a:gd name="connsiteX116" fmla="*/ 1756571 w 1979894"/>
                <a:gd name="connsiteY116" fmla="*/ 1521237 h 1977488"/>
                <a:gd name="connsiteX117" fmla="*/ 1749366 w 1979894"/>
                <a:gd name="connsiteY117" fmla="*/ 1537446 h 1977488"/>
                <a:gd name="connsiteX118" fmla="*/ 1743363 w 1979894"/>
                <a:gd name="connsiteY118" fmla="*/ 1554856 h 1977488"/>
                <a:gd name="connsiteX119" fmla="*/ 1737961 w 1979894"/>
                <a:gd name="connsiteY119" fmla="*/ 1572866 h 1977488"/>
                <a:gd name="connsiteX120" fmla="*/ 1733158 w 1979894"/>
                <a:gd name="connsiteY120" fmla="*/ 1590875 h 1977488"/>
                <a:gd name="connsiteX121" fmla="*/ 1728355 w 1979894"/>
                <a:gd name="connsiteY121" fmla="*/ 1609486 h 1977488"/>
                <a:gd name="connsiteX122" fmla="*/ 1722952 w 1979894"/>
                <a:gd name="connsiteY122" fmla="*/ 1626895 h 1977488"/>
                <a:gd name="connsiteX123" fmla="*/ 1716949 w 1979894"/>
                <a:gd name="connsiteY123" fmla="*/ 1644305 h 1977488"/>
                <a:gd name="connsiteX124" fmla="*/ 1709745 w 1979894"/>
                <a:gd name="connsiteY124" fmla="*/ 1660513 h 1977488"/>
                <a:gd name="connsiteX125" fmla="*/ 1700740 w 1979894"/>
                <a:gd name="connsiteY125" fmla="*/ 1674922 h 1977488"/>
                <a:gd name="connsiteX126" fmla="*/ 1689935 w 1979894"/>
                <a:gd name="connsiteY126" fmla="*/ 1688129 h 1977488"/>
                <a:gd name="connsiteX127" fmla="*/ 1676727 w 1979894"/>
                <a:gd name="connsiteY127" fmla="*/ 1698935 h 1977488"/>
                <a:gd name="connsiteX128" fmla="*/ 1662318 w 1979894"/>
                <a:gd name="connsiteY128" fmla="*/ 1707940 h 1977488"/>
                <a:gd name="connsiteX129" fmla="*/ 1646110 w 1979894"/>
                <a:gd name="connsiteY129" fmla="*/ 1715144 h 1977488"/>
                <a:gd name="connsiteX130" fmla="*/ 1628700 w 1979894"/>
                <a:gd name="connsiteY130" fmla="*/ 1721147 h 1977488"/>
                <a:gd name="connsiteX131" fmla="*/ 1611290 w 1979894"/>
                <a:gd name="connsiteY131" fmla="*/ 1726550 h 1977488"/>
                <a:gd name="connsiteX132" fmla="*/ 1592680 w 1979894"/>
                <a:gd name="connsiteY132" fmla="*/ 1731353 h 1977488"/>
                <a:gd name="connsiteX133" fmla="*/ 1574669 w 1979894"/>
                <a:gd name="connsiteY133" fmla="*/ 1736156 h 1977488"/>
                <a:gd name="connsiteX134" fmla="*/ 1556661 w 1979894"/>
                <a:gd name="connsiteY134" fmla="*/ 1741560 h 1977488"/>
                <a:gd name="connsiteX135" fmla="*/ 1539251 w 1979894"/>
                <a:gd name="connsiteY135" fmla="*/ 1747562 h 1977488"/>
                <a:gd name="connsiteX136" fmla="*/ 1523042 w 1979894"/>
                <a:gd name="connsiteY136" fmla="*/ 1754767 h 1977488"/>
                <a:gd name="connsiteX137" fmla="*/ 1508034 w 1979894"/>
                <a:gd name="connsiteY137" fmla="*/ 1763171 h 1977488"/>
                <a:gd name="connsiteX138" fmla="*/ 1494827 w 1979894"/>
                <a:gd name="connsiteY138" fmla="*/ 1773977 h 1977488"/>
                <a:gd name="connsiteX139" fmla="*/ 1481019 w 1979894"/>
                <a:gd name="connsiteY139" fmla="*/ 1785984 h 1977488"/>
                <a:gd name="connsiteX140" fmla="*/ 1469012 w 1979894"/>
                <a:gd name="connsiteY140" fmla="*/ 1799791 h 1977488"/>
                <a:gd name="connsiteX141" fmla="*/ 1457606 w 1979894"/>
                <a:gd name="connsiteY141" fmla="*/ 1814199 h 1977488"/>
                <a:gd name="connsiteX142" fmla="*/ 1446199 w 1979894"/>
                <a:gd name="connsiteY142" fmla="*/ 1829206 h 1977488"/>
                <a:gd name="connsiteX143" fmla="*/ 1434793 w 1979894"/>
                <a:gd name="connsiteY143" fmla="*/ 1844215 h 1977488"/>
                <a:gd name="connsiteX144" fmla="*/ 1423387 w 1979894"/>
                <a:gd name="connsiteY144" fmla="*/ 1858623 h 1977488"/>
                <a:gd name="connsiteX145" fmla="*/ 1410779 w 1979894"/>
                <a:gd name="connsiteY145" fmla="*/ 1872430 h 1977488"/>
                <a:gd name="connsiteX146" fmla="*/ 1398172 w 1979894"/>
                <a:gd name="connsiteY146" fmla="*/ 1884437 h 1977488"/>
                <a:gd name="connsiteX147" fmla="*/ 1383765 w 1979894"/>
                <a:gd name="connsiteY147" fmla="*/ 1894643 h 1977488"/>
                <a:gd name="connsiteX148" fmla="*/ 1368757 w 1979894"/>
                <a:gd name="connsiteY148" fmla="*/ 1902447 h 1977488"/>
                <a:gd name="connsiteX149" fmla="*/ 1350747 w 1979894"/>
                <a:gd name="connsiteY149" fmla="*/ 1907850 h 1977488"/>
                <a:gd name="connsiteX150" fmla="*/ 1332136 w 1979894"/>
                <a:gd name="connsiteY150" fmla="*/ 1910251 h 1977488"/>
                <a:gd name="connsiteX151" fmla="*/ 1312926 w 1979894"/>
                <a:gd name="connsiteY151" fmla="*/ 1910852 h 1977488"/>
                <a:gd name="connsiteX152" fmla="*/ 1292514 w 1979894"/>
                <a:gd name="connsiteY152" fmla="*/ 1909051 h 1977488"/>
                <a:gd name="connsiteX153" fmla="*/ 1272103 w 1979894"/>
                <a:gd name="connsiteY153" fmla="*/ 1906650 h 1977488"/>
                <a:gd name="connsiteX154" fmla="*/ 1251692 w 1979894"/>
                <a:gd name="connsiteY154" fmla="*/ 1903647 h 1977488"/>
                <a:gd name="connsiteX155" fmla="*/ 1231281 w 1979894"/>
                <a:gd name="connsiteY155" fmla="*/ 1901247 h 1977488"/>
                <a:gd name="connsiteX156" fmla="*/ 1210869 w 1979894"/>
                <a:gd name="connsiteY156" fmla="*/ 1900046 h 1977488"/>
                <a:gd name="connsiteX157" fmla="*/ 1191058 w 1979894"/>
                <a:gd name="connsiteY157" fmla="*/ 1900046 h 1977488"/>
                <a:gd name="connsiteX158" fmla="*/ 1172448 w 1979894"/>
                <a:gd name="connsiteY158" fmla="*/ 1902447 h 1977488"/>
                <a:gd name="connsiteX159" fmla="*/ 1153237 w 1979894"/>
                <a:gd name="connsiteY159" fmla="*/ 1907250 h 1977488"/>
                <a:gd name="connsiteX160" fmla="*/ 1135827 w 1979894"/>
                <a:gd name="connsiteY160" fmla="*/ 1914454 h 1977488"/>
                <a:gd name="connsiteX161" fmla="*/ 1117819 w 1979894"/>
                <a:gd name="connsiteY161" fmla="*/ 1924060 h 1977488"/>
                <a:gd name="connsiteX162" fmla="*/ 1099809 w 1979894"/>
                <a:gd name="connsiteY162" fmla="*/ 1933665 h 1977488"/>
                <a:gd name="connsiteX163" fmla="*/ 1081798 w 1979894"/>
                <a:gd name="connsiteY163" fmla="*/ 1944470 h 1977488"/>
                <a:gd name="connsiteX164" fmla="*/ 1064388 w 1979894"/>
                <a:gd name="connsiteY164" fmla="*/ 1954677 h 1977488"/>
                <a:gd name="connsiteX165" fmla="*/ 1045778 w 1979894"/>
                <a:gd name="connsiteY165" fmla="*/ 1963681 h 1977488"/>
                <a:gd name="connsiteX166" fmla="*/ 1027768 w 1979894"/>
                <a:gd name="connsiteY166" fmla="*/ 1970885 h 1977488"/>
                <a:gd name="connsiteX167" fmla="*/ 1009158 w 1979894"/>
                <a:gd name="connsiteY167" fmla="*/ 1975688 h 1977488"/>
                <a:gd name="connsiteX168" fmla="*/ 989948 w 1979894"/>
                <a:gd name="connsiteY168" fmla="*/ 1977488 h 1977488"/>
                <a:gd name="connsiteX169" fmla="*/ 970737 w 1979894"/>
                <a:gd name="connsiteY169" fmla="*/ 1975688 h 1977488"/>
                <a:gd name="connsiteX170" fmla="*/ 952126 w 1979894"/>
                <a:gd name="connsiteY170" fmla="*/ 1970885 h 1977488"/>
                <a:gd name="connsiteX171" fmla="*/ 934117 w 1979894"/>
                <a:gd name="connsiteY171" fmla="*/ 1963681 h 1977488"/>
                <a:gd name="connsiteX172" fmla="*/ 915506 w 1979894"/>
                <a:gd name="connsiteY172" fmla="*/ 1954677 h 1977488"/>
                <a:gd name="connsiteX173" fmla="*/ 898097 w 1979894"/>
                <a:gd name="connsiteY173" fmla="*/ 1944470 h 1977488"/>
                <a:gd name="connsiteX174" fmla="*/ 880087 w 1979894"/>
                <a:gd name="connsiteY174" fmla="*/ 1933665 h 1977488"/>
                <a:gd name="connsiteX175" fmla="*/ 862077 w 1979894"/>
                <a:gd name="connsiteY175" fmla="*/ 1924060 h 1977488"/>
                <a:gd name="connsiteX176" fmla="*/ 844067 w 1979894"/>
                <a:gd name="connsiteY176" fmla="*/ 1914454 h 1977488"/>
                <a:gd name="connsiteX177" fmla="*/ 826058 w 1979894"/>
                <a:gd name="connsiteY177" fmla="*/ 1907250 h 1977488"/>
                <a:gd name="connsiteX178" fmla="*/ 807447 w 1979894"/>
                <a:gd name="connsiteY178" fmla="*/ 1902447 h 1977488"/>
                <a:gd name="connsiteX179" fmla="*/ 788836 w 1979894"/>
                <a:gd name="connsiteY179" fmla="*/ 1900046 h 1977488"/>
                <a:gd name="connsiteX180" fmla="*/ 769025 w 1979894"/>
                <a:gd name="connsiteY180" fmla="*/ 1900046 h 1977488"/>
                <a:gd name="connsiteX181" fmla="*/ 748614 w 1979894"/>
                <a:gd name="connsiteY181" fmla="*/ 1901247 h 1977488"/>
                <a:gd name="connsiteX182" fmla="*/ 728203 w 1979894"/>
                <a:gd name="connsiteY182" fmla="*/ 1903647 h 1977488"/>
                <a:gd name="connsiteX183" fmla="*/ 707791 w 1979894"/>
                <a:gd name="connsiteY183" fmla="*/ 1906650 h 1977488"/>
                <a:gd name="connsiteX184" fmla="*/ 687380 w 1979894"/>
                <a:gd name="connsiteY184" fmla="*/ 1909051 h 1977488"/>
                <a:gd name="connsiteX185" fmla="*/ 666969 w 1979894"/>
                <a:gd name="connsiteY185" fmla="*/ 1910852 h 1977488"/>
                <a:gd name="connsiteX186" fmla="*/ 647759 w 1979894"/>
                <a:gd name="connsiteY186" fmla="*/ 1910251 h 1977488"/>
                <a:gd name="connsiteX187" fmla="*/ 629149 w 1979894"/>
                <a:gd name="connsiteY187" fmla="*/ 1907850 h 1977488"/>
                <a:gd name="connsiteX188" fmla="*/ 611139 w 1979894"/>
                <a:gd name="connsiteY188" fmla="*/ 1902447 h 1977488"/>
                <a:gd name="connsiteX189" fmla="*/ 596130 w 1979894"/>
                <a:gd name="connsiteY189" fmla="*/ 1894643 h 1977488"/>
                <a:gd name="connsiteX190" fmla="*/ 581722 w 1979894"/>
                <a:gd name="connsiteY190" fmla="*/ 1884437 h 1977488"/>
                <a:gd name="connsiteX191" fmla="*/ 569115 w 1979894"/>
                <a:gd name="connsiteY191" fmla="*/ 1872430 h 1977488"/>
                <a:gd name="connsiteX192" fmla="*/ 556508 w 1979894"/>
                <a:gd name="connsiteY192" fmla="*/ 1858623 h 1977488"/>
                <a:gd name="connsiteX193" fmla="*/ 545101 w 1979894"/>
                <a:gd name="connsiteY193" fmla="*/ 1844215 h 1977488"/>
                <a:gd name="connsiteX194" fmla="*/ 533695 w 1979894"/>
                <a:gd name="connsiteY194" fmla="*/ 1829206 h 1977488"/>
                <a:gd name="connsiteX195" fmla="*/ 522290 w 1979894"/>
                <a:gd name="connsiteY195" fmla="*/ 1814199 h 1977488"/>
                <a:gd name="connsiteX196" fmla="*/ 510883 w 1979894"/>
                <a:gd name="connsiteY196" fmla="*/ 1799791 h 1977488"/>
                <a:gd name="connsiteX197" fmla="*/ 498876 w 1979894"/>
                <a:gd name="connsiteY197" fmla="*/ 1785984 h 1977488"/>
                <a:gd name="connsiteX198" fmla="*/ 485069 w 1979894"/>
                <a:gd name="connsiteY198" fmla="*/ 1773977 h 1977488"/>
                <a:gd name="connsiteX199" fmla="*/ 471862 w 1979894"/>
                <a:gd name="connsiteY199" fmla="*/ 1763171 h 1977488"/>
                <a:gd name="connsiteX200" fmla="*/ 456853 w 1979894"/>
                <a:gd name="connsiteY200" fmla="*/ 1754767 h 1977488"/>
                <a:gd name="connsiteX201" fmla="*/ 440644 w 1979894"/>
                <a:gd name="connsiteY201" fmla="*/ 1747562 h 1977488"/>
                <a:gd name="connsiteX202" fmla="*/ 423235 w 1979894"/>
                <a:gd name="connsiteY202" fmla="*/ 1741560 h 1977488"/>
                <a:gd name="connsiteX203" fmla="*/ 405224 w 1979894"/>
                <a:gd name="connsiteY203" fmla="*/ 1736156 h 1977488"/>
                <a:gd name="connsiteX204" fmla="*/ 387215 w 1979894"/>
                <a:gd name="connsiteY204" fmla="*/ 1731353 h 1977488"/>
                <a:gd name="connsiteX205" fmla="*/ 368604 w 1979894"/>
                <a:gd name="connsiteY205" fmla="*/ 1726550 h 1977488"/>
                <a:gd name="connsiteX206" fmla="*/ 351195 w 1979894"/>
                <a:gd name="connsiteY206" fmla="*/ 1721147 h 1977488"/>
                <a:gd name="connsiteX207" fmla="*/ 333785 w 1979894"/>
                <a:gd name="connsiteY207" fmla="*/ 1715144 h 1977488"/>
                <a:gd name="connsiteX208" fmla="*/ 317577 w 1979894"/>
                <a:gd name="connsiteY208" fmla="*/ 1707940 h 1977488"/>
                <a:gd name="connsiteX209" fmla="*/ 303168 w 1979894"/>
                <a:gd name="connsiteY209" fmla="*/ 1698935 h 1977488"/>
                <a:gd name="connsiteX210" fmla="*/ 289961 w 1979894"/>
                <a:gd name="connsiteY210" fmla="*/ 1688129 h 1977488"/>
                <a:gd name="connsiteX211" fmla="*/ 279155 w 1979894"/>
                <a:gd name="connsiteY211" fmla="*/ 1674922 h 1977488"/>
                <a:gd name="connsiteX212" fmla="*/ 270150 w 1979894"/>
                <a:gd name="connsiteY212" fmla="*/ 1660513 h 1977488"/>
                <a:gd name="connsiteX213" fmla="*/ 262946 w 1979894"/>
                <a:gd name="connsiteY213" fmla="*/ 1644305 h 1977488"/>
                <a:gd name="connsiteX214" fmla="*/ 256943 w 1979894"/>
                <a:gd name="connsiteY214" fmla="*/ 1626895 h 1977488"/>
                <a:gd name="connsiteX215" fmla="*/ 251540 w 1979894"/>
                <a:gd name="connsiteY215" fmla="*/ 1609486 h 1977488"/>
                <a:gd name="connsiteX216" fmla="*/ 246738 w 1979894"/>
                <a:gd name="connsiteY216" fmla="*/ 1590875 h 1977488"/>
                <a:gd name="connsiteX217" fmla="*/ 241934 w 1979894"/>
                <a:gd name="connsiteY217" fmla="*/ 1572866 h 1977488"/>
                <a:gd name="connsiteX218" fmla="*/ 236531 w 1979894"/>
                <a:gd name="connsiteY218" fmla="*/ 1554856 h 1977488"/>
                <a:gd name="connsiteX219" fmla="*/ 230528 w 1979894"/>
                <a:gd name="connsiteY219" fmla="*/ 1537446 h 1977488"/>
                <a:gd name="connsiteX220" fmla="*/ 223324 w 1979894"/>
                <a:gd name="connsiteY220" fmla="*/ 1521237 h 1977488"/>
                <a:gd name="connsiteX221" fmla="*/ 214920 w 1979894"/>
                <a:gd name="connsiteY221" fmla="*/ 1506229 h 1977488"/>
                <a:gd name="connsiteX222" fmla="*/ 204114 w 1979894"/>
                <a:gd name="connsiteY222" fmla="*/ 1493022 h 1977488"/>
                <a:gd name="connsiteX223" fmla="*/ 192107 w 1979894"/>
                <a:gd name="connsiteY223" fmla="*/ 1479213 h 1977488"/>
                <a:gd name="connsiteX224" fmla="*/ 178300 w 1979894"/>
                <a:gd name="connsiteY224" fmla="*/ 1467208 h 1977488"/>
                <a:gd name="connsiteX225" fmla="*/ 163290 w 1979894"/>
                <a:gd name="connsiteY225" fmla="*/ 1455802 h 1977488"/>
                <a:gd name="connsiteX226" fmla="*/ 148283 w 1979894"/>
                <a:gd name="connsiteY226" fmla="*/ 1444395 h 1977488"/>
                <a:gd name="connsiteX227" fmla="*/ 133275 w 1979894"/>
                <a:gd name="connsiteY227" fmla="*/ 1432989 h 1977488"/>
                <a:gd name="connsiteX228" fmla="*/ 118866 w 1979894"/>
                <a:gd name="connsiteY228" fmla="*/ 1421582 h 1977488"/>
                <a:gd name="connsiteX229" fmla="*/ 105059 w 1979894"/>
                <a:gd name="connsiteY229" fmla="*/ 1408975 h 1977488"/>
                <a:gd name="connsiteX230" fmla="*/ 93052 w 1979894"/>
                <a:gd name="connsiteY230" fmla="*/ 1396369 h 1977488"/>
                <a:gd name="connsiteX231" fmla="*/ 82846 w 1979894"/>
                <a:gd name="connsiteY231" fmla="*/ 1381961 h 1977488"/>
                <a:gd name="connsiteX232" fmla="*/ 75042 w 1979894"/>
                <a:gd name="connsiteY232" fmla="*/ 1366953 h 1977488"/>
                <a:gd name="connsiteX233" fmla="*/ 69639 w 1979894"/>
                <a:gd name="connsiteY233" fmla="*/ 1348943 h 1977488"/>
                <a:gd name="connsiteX234" fmla="*/ 67238 w 1979894"/>
                <a:gd name="connsiteY234" fmla="*/ 1330333 h 1977488"/>
                <a:gd name="connsiteX235" fmla="*/ 66637 w 1979894"/>
                <a:gd name="connsiteY235" fmla="*/ 1311122 h 1977488"/>
                <a:gd name="connsiteX236" fmla="*/ 68438 w 1979894"/>
                <a:gd name="connsiteY236" fmla="*/ 1290710 h 1977488"/>
                <a:gd name="connsiteX237" fmla="*/ 70840 w 1979894"/>
                <a:gd name="connsiteY237" fmla="*/ 1270299 h 1977488"/>
                <a:gd name="connsiteX238" fmla="*/ 73841 w 1979894"/>
                <a:gd name="connsiteY238" fmla="*/ 1249888 h 1977488"/>
                <a:gd name="connsiteX239" fmla="*/ 76243 w 1979894"/>
                <a:gd name="connsiteY239" fmla="*/ 1229477 h 1977488"/>
                <a:gd name="connsiteX240" fmla="*/ 77444 w 1979894"/>
                <a:gd name="connsiteY240" fmla="*/ 1209065 h 1977488"/>
                <a:gd name="connsiteX241" fmla="*/ 77444 w 1979894"/>
                <a:gd name="connsiteY241" fmla="*/ 1189254 h 1977488"/>
                <a:gd name="connsiteX242" fmla="*/ 75042 w 1979894"/>
                <a:gd name="connsiteY242" fmla="*/ 1170645 h 1977488"/>
                <a:gd name="connsiteX243" fmla="*/ 70239 w 1979894"/>
                <a:gd name="connsiteY243" fmla="*/ 1152034 h 1977488"/>
                <a:gd name="connsiteX244" fmla="*/ 63035 w 1979894"/>
                <a:gd name="connsiteY244" fmla="*/ 1134624 h 1977488"/>
                <a:gd name="connsiteX245" fmla="*/ 54031 w 1979894"/>
                <a:gd name="connsiteY245" fmla="*/ 1116614 h 1977488"/>
                <a:gd name="connsiteX246" fmla="*/ 43824 w 1979894"/>
                <a:gd name="connsiteY246" fmla="*/ 1098606 h 1977488"/>
                <a:gd name="connsiteX247" fmla="*/ 33020 w 1979894"/>
                <a:gd name="connsiteY247" fmla="*/ 1080595 h 1977488"/>
                <a:gd name="connsiteX248" fmla="*/ 22814 w 1979894"/>
                <a:gd name="connsiteY248" fmla="*/ 1063185 h 1977488"/>
                <a:gd name="connsiteX249" fmla="*/ 13808 w 1979894"/>
                <a:gd name="connsiteY249" fmla="*/ 1044575 h 1977488"/>
                <a:gd name="connsiteX250" fmla="*/ 6604 w 1979894"/>
                <a:gd name="connsiteY250" fmla="*/ 1026565 h 1977488"/>
                <a:gd name="connsiteX251" fmla="*/ 1802 w 1979894"/>
                <a:gd name="connsiteY251" fmla="*/ 1007954 h 1977488"/>
                <a:gd name="connsiteX252" fmla="*/ 0 w 1979894"/>
                <a:gd name="connsiteY252" fmla="*/ 988744 h 1977488"/>
                <a:gd name="connsiteX253" fmla="*/ 1802 w 1979894"/>
                <a:gd name="connsiteY253" fmla="*/ 969534 h 1977488"/>
                <a:gd name="connsiteX254" fmla="*/ 6604 w 1979894"/>
                <a:gd name="connsiteY254" fmla="*/ 950924 h 1977488"/>
                <a:gd name="connsiteX255" fmla="*/ 13808 w 1979894"/>
                <a:gd name="connsiteY255" fmla="*/ 932913 h 1977488"/>
                <a:gd name="connsiteX256" fmla="*/ 22814 w 1979894"/>
                <a:gd name="connsiteY256" fmla="*/ 914303 h 1977488"/>
                <a:gd name="connsiteX257" fmla="*/ 33020 w 1979894"/>
                <a:gd name="connsiteY257" fmla="*/ 896893 h 1977488"/>
                <a:gd name="connsiteX258" fmla="*/ 43824 w 1979894"/>
                <a:gd name="connsiteY258" fmla="*/ 878885 h 1977488"/>
                <a:gd name="connsiteX259" fmla="*/ 54031 w 1979894"/>
                <a:gd name="connsiteY259" fmla="*/ 860874 h 1977488"/>
                <a:gd name="connsiteX260" fmla="*/ 63035 w 1979894"/>
                <a:gd name="connsiteY260" fmla="*/ 842864 h 1977488"/>
                <a:gd name="connsiteX261" fmla="*/ 70239 w 1979894"/>
                <a:gd name="connsiteY261" fmla="*/ 825454 h 1977488"/>
                <a:gd name="connsiteX262" fmla="*/ 75042 w 1979894"/>
                <a:gd name="connsiteY262" fmla="*/ 806844 h 1977488"/>
                <a:gd name="connsiteX263" fmla="*/ 77444 w 1979894"/>
                <a:gd name="connsiteY263" fmla="*/ 788234 h 1977488"/>
                <a:gd name="connsiteX264" fmla="*/ 77444 w 1979894"/>
                <a:gd name="connsiteY264" fmla="*/ 768423 h 1977488"/>
                <a:gd name="connsiteX265" fmla="*/ 76243 w 1979894"/>
                <a:gd name="connsiteY265" fmla="*/ 748012 h 1977488"/>
                <a:gd name="connsiteX266" fmla="*/ 73841 w 1979894"/>
                <a:gd name="connsiteY266" fmla="*/ 727600 h 1977488"/>
                <a:gd name="connsiteX267" fmla="*/ 70840 w 1979894"/>
                <a:gd name="connsiteY267" fmla="*/ 707189 h 1977488"/>
                <a:gd name="connsiteX268" fmla="*/ 68438 w 1979894"/>
                <a:gd name="connsiteY268" fmla="*/ 686778 h 1977488"/>
                <a:gd name="connsiteX269" fmla="*/ 66637 w 1979894"/>
                <a:gd name="connsiteY269" fmla="*/ 666367 h 1977488"/>
                <a:gd name="connsiteX270" fmla="*/ 67238 w 1979894"/>
                <a:gd name="connsiteY270" fmla="*/ 647157 h 1977488"/>
                <a:gd name="connsiteX271" fmla="*/ 69639 w 1979894"/>
                <a:gd name="connsiteY271" fmla="*/ 628547 h 1977488"/>
                <a:gd name="connsiteX272" fmla="*/ 75042 w 1979894"/>
                <a:gd name="connsiteY272" fmla="*/ 610536 h 1977488"/>
                <a:gd name="connsiteX273" fmla="*/ 82846 w 1979894"/>
                <a:gd name="connsiteY273" fmla="*/ 595528 h 1977488"/>
                <a:gd name="connsiteX274" fmla="*/ 93052 w 1979894"/>
                <a:gd name="connsiteY274" fmla="*/ 581120 h 1977488"/>
                <a:gd name="connsiteX275" fmla="*/ 105059 w 1979894"/>
                <a:gd name="connsiteY275" fmla="*/ 568513 h 1977488"/>
                <a:gd name="connsiteX276" fmla="*/ 118866 w 1979894"/>
                <a:gd name="connsiteY276" fmla="*/ 555907 h 1977488"/>
                <a:gd name="connsiteX277" fmla="*/ 133275 w 1979894"/>
                <a:gd name="connsiteY277" fmla="*/ 544499 h 1977488"/>
                <a:gd name="connsiteX278" fmla="*/ 148283 w 1979894"/>
                <a:gd name="connsiteY278" fmla="*/ 533093 h 1977488"/>
                <a:gd name="connsiteX279" fmla="*/ 163290 w 1979894"/>
                <a:gd name="connsiteY279" fmla="*/ 521687 h 1977488"/>
                <a:gd name="connsiteX280" fmla="*/ 178300 w 1979894"/>
                <a:gd name="connsiteY280" fmla="*/ 510281 h 1977488"/>
                <a:gd name="connsiteX281" fmla="*/ 192107 w 1979894"/>
                <a:gd name="connsiteY281" fmla="*/ 498275 h 1977488"/>
                <a:gd name="connsiteX282" fmla="*/ 204114 w 1979894"/>
                <a:gd name="connsiteY282" fmla="*/ 484468 h 1977488"/>
                <a:gd name="connsiteX283" fmla="*/ 214920 w 1979894"/>
                <a:gd name="connsiteY283" fmla="*/ 471259 h 1977488"/>
                <a:gd name="connsiteX284" fmla="*/ 223324 w 1979894"/>
                <a:gd name="connsiteY284" fmla="*/ 456252 h 1977488"/>
                <a:gd name="connsiteX285" fmla="*/ 230528 w 1979894"/>
                <a:gd name="connsiteY285" fmla="*/ 440042 h 1977488"/>
                <a:gd name="connsiteX286" fmla="*/ 236531 w 1979894"/>
                <a:gd name="connsiteY286" fmla="*/ 422633 h 1977488"/>
                <a:gd name="connsiteX287" fmla="*/ 241934 w 1979894"/>
                <a:gd name="connsiteY287" fmla="*/ 404623 h 1977488"/>
                <a:gd name="connsiteX288" fmla="*/ 246738 w 1979894"/>
                <a:gd name="connsiteY288" fmla="*/ 386613 h 1977488"/>
                <a:gd name="connsiteX289" fmla="*/ 251540 w 1979894"/>
                <a:gd name="connsiteY289" fmla="*/ 368003 h 1977488"/>
                <a:gd name="connsiteX290" fmla="*/ 256943 w 1979894"/>
                <a:gd name="connsiteY290" fmla="*/ 350593 h 1977488"/>
                <a:gd name="connsiteX291" fmla="*/ 262946 w 1979894"/>
                <a:gd name="connsiteY291" fmla="*/ 333183 h 1977488"/>
                <a:gd name="connsiteX292" fmla="*/ 270150 w 1979894"/>
                <a:gd name="connsiteY292" fmla="*/ 316975 h 1977488"/>
                <a:gd name="connsiteX293" fmla="*/ 279155 w 1979894"/>
                <a:gd name="connsiteY293" fmla="*/ 302566 h 1977488"/>
                <a:gd name="connsiteX294" fmla="*/ 289961 w 1979894"/>
                <a:gd name="connsiteY294" fmla="*/ 289359 h 1977488"/>
                <a:gd name="connsiteX295" fmla="*/ 303168 w 1979894"/>
                <a:gd name="connsiteY295" fmla="*/ 278554 h 1977488"/>
                <a:gd name="connsiteX296" fmla="*/ 317577 w 1979894"/>
                <a:gd name="connsiteY296" fmla="*/ 269549 h 1977488"/>
                <a:gd name="connsiteX297" fmla="*/ 333785 w 1979894"/>
                <a:gd name="connsiteY297" fmla="*/ 262344 h 1977488"/>
                <a:gd name="connsiteX298" fmla="*/ 351195 w 1979894"/>
                <a:gd name="connsiteY298" fmla="*/ 256341 h 1977488"/>
                <a:gd name="connsiteX299" fmla="*/ 368604 w 1979894"/>
                <a:gd name="connsiteY299" fmla="*/ 250938 h 1977488"/>
                <a:gd name="connsiteX300" fmla="*/ 387215 w 1979894"/>
                <a:gd name="connsiteY300" fmla="*/ 246135 h 1977488"/>
                <a:gd name="connsiteX301" fmla="*/ 405224 w 1979894"/>
                <a:gd name="connsiteY301" fmla="*/ 241333 h 1977488"/>
                <a:gd name="connsiteX302" fmla="*/ 423235 w 1979894"/>
                <a:gd name="connsiteY302" fmla="*/ 235930 h 1977488"/>
                <a:gd name="connsiteX303" fmla="*/ 440644 w 1979894"/>
                <a:gd name="connsiteY303" fmla="*/ 229927 h 1977488"/>
                <a:gd name="connsiteX304" fmla="*/ 456853 w 1979894"/>
                <a:gd name="connsiteY304" fmla="*/ 222723 h 1977488"/>
                <a:gd name="connsiteX305" fmla="*/ 471862 w 1979894"/>
                <a:gd name="connsiteY305" fmla="*/ 214318 h 1977488"/>
                <a:gd name="connsiteX306" fmla="*/ 485069 w 1979894"/>
                <a:gd name="connsiteY306" fmla="*/ 203513 h 1977488"/>
                <a:gd name="connsiteX307" fmla="*/ 498876 w 1979894"/>
                <a:gd name="connsiteY307" fmla="*/ 191505 h 1977488"/>
                <a:gd name="connsiteX308" fmla="*/ 510883 w 1979894"/>
                <a:gd name="connsiteY308" fmla="*/ 177697 h 1977488"/>
                <a:gd name="connsiteX309" fmla="*/ 522290 w 1979894"/>
                <a:gd name="connsiteY309" fmla="*/ 163290 h 1977488"/>
                <a:gd name="connsiteX310" fmla="*/ 533695 w 1979894"/>
                <a:gd name="connsiteY310" fmla="*/ 148282 h 1977488"/>
                <a:gd name="connsiteX311" fmla="*/ 545101 w 1979894"/>
                <a:gd name="connsiteY311" fmla="*/ 133273 h 1977488"/>
                <a:gd name="connsiteX312" fmla="*/ 556508 w 1979894"/>
                <a:gd name="connsiteY312" fmla="*/ 118865 h 1977488"/>
                <a:gd name="connsiteX313" fmla="*/ 569115 w 1979894"/>
                <a:gd name="connsiteY313" fmla="*/ 105058 h 1977488"/>
                <a:gd name="connsiteX314" fmla="*/ 581722 w 1979894"/>
                <a:gd name="connsiteY314" fmla="*/ 93052 h 1977488"/>
                <a:gd name="connsiteX315" fmla="*/ 596130 w 1979894"/>
                <a:gd name="connsiteY315" fmla="*/ 82845 h 1977488"/>
                <a:gd name="connsiteX316" fmla="*/ 611139 w 1979894"/>
                <a:gd name="connsiteY316" fmla="*/ 75041 h 1977488"/>
                <a:gd name="connsiteX317" fmla="*/ 629149 w 1979894"/>
                <a:gd name="connsiteY317" fmla="*/ 69638 h 1977488"/>
                <a:gd name="connsiteX318" fmla="*/ 647759 w 1979894"/>
                <a:gd name="connsiteY318" fmla="*/ 67237 h 1977488"/>
                <a:gd name="connsiteX319" fmla="*/ 666969 w 1979894"/>
                <a:gd name="connsiteY319" fmla="*/ 66637 h 1977488"/>
                <a:gd name="connsiteX320" fmla="*/ 687380 w 1979894"/>
                <a:gd name="connsiteY320" fmla="*/ 68438 h 1977488"/>
                <a:gd name="connsiteX321" fmla="*/ 707791 w 1979894"/>
                <a:gd name="connsiteY321" fmla="*/ 70839 h 1977488"/>
                <a:gd name="connsiteX322" fmla="*/ 728203 w 1979894"/>
                <a:gd name="connsiteY322" fmla="*/ 73841 h 1977488"/>
                <a:gd name="connsiteX323" fmla="*/ 748614 w 1979894"/>
                <a:gd name="connsiteY323" fmla="*/ 76242 h 1977488"/>
                <a:gd name="connsiteX324" fmla="*/ 769025 w 1979894"/>
                <a:gd name="connsiteY324" fmla="*/ 77442 h 1977488"/>
                <a:gd name="connsiteX325" fmla="*/ 788836 w 1979894"/>
                <a:gd name="connsiteY325" fmla="*/ 77442 h 1977488"/>
                <a:gd name="connsiteX326" fmla="*/ 807447 w 1979894"/>
                <a:gd name="connsiteY326" fmla="*/ 75041 h 1977488"/>
                <a:gd name="connsiteX327" fmla="*/ 826058 w 1979894"/>
                <a:gd name="connsiteY327" fmla="*/ 70238 h 1977488"/>
                <a:gd name="connsiteX328" fmla="*/ 844067 w 1979894"/>
                <a:gd name="connsiteY328" fmla="*/ 63035 h 1977488"/>
                <a:gd name="connsiteX329" fmla="*/ 862077 w 1979894"/>
                <a:gd name="connsiteY329" fmla="*/ 53430 h 1977488"/>
                <a:gd name="connsiteX330" fmla="*/ 880087 w 1979894"/>
                <a:gd name="connsiteY330" fmla="*/ 43824 h 1977488"/>
                <a:gd name="connsiteX331" fmla="*/ 898097 w 1979894"/>
                <a:gd name="connsiteY331" fmla="*/ 33018 h 1977488"/>
                <a:gd name="connsiteX332" fmla="*/ 915506 w 1979894"/>
                <a:gd name="connsiteY332" fmla="*/ 22813 h 1977488"/>
                <a:gd name="connsiteX333" fmla="*/ 934117 w 1979894"/>
                <a:gd name="connsiteY333" fmla="*/ 13807 h 1977488"/>
                <a:gd name="connsiteX334" fmla="*/ 952126 w 1979894"/>
                <a:gd name="connsiteY334" fmla="*/ 6603 h 1977488"/>
                <a:gd name="connsiteX335" fmla="*/ 970737 w 1979894"/>
                <a:gd name="connsiteY335" fmla="*/ 1800 h 19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79894" h="1977488">
                  <a:moveTo>
                    <a:pt x="989948" y="0"/>
                  </a:moveTo>
                  <a:lnTo>
                    <a:pt x="1009158" y="1800"/>
                  </a:lnTo>
                  <a:lnTo>
                    <a:pt x="1027768" y="6603"/>
                  </a:lnTo>
                  <a:lnTo>
                    <a:pt x="1045778" y="13807"/>
                  </a:lnTo>
                  <a:lnTo>
                    <a:pt x="1064388" y="22813"/>
                  </a:lnTo>
                  <a:lnTo>
                    <a:pt x="1081798" y="33018"/>
                  </a:lnTo>
                  <a:lnTo>
                    <a:pt x="1099809" y="43824"/>
                  </a:lnTo>
                  <a:lnTo>
                    <a:pt x="1117819" y="53430"/>
                  </a:lnTo>
                  <a:lnTo>
                    <a:pt x="1135827" y="63035"/>
                  </a:lnTo>
                  <a:lnTo>
                    <a:pt x="1153237" y="70238"/>
                  </a:lnTo>
                  <a:lnTo>
                    <a:pt x="1172448" y="75041"/>
                  </a:lnTo>
                  <a:lnTo>
                    <a:pt x="1191058" y="77442"/>
                  </a:lnTo>
                  <a:lnTo>
                    <a:pt x="1210869" y="77442"/>
                  </a:lnTo>
                  <a:lnTo>
                    <a:pt x="1231281" y="76242"/>
                  </a:lnTo>
                  <a:lnTo>
                    <a:pt x="1251692" y="73841"/>
                  </a:lnTo>
                  <a:lnTo>
                    <a:pt x="1272103" y="70839"/>
                  </a:lnTo>
                  <a:lnTo>
                    <a:pt x="1292514" y="68438"/>
                  </a:lnTo>
                  <a:lnTo>
                    <a:pt x="1312926" y="66637"/>
                  </a:lnTo>
                  <a:lnTo>
                    <a:pt x="1332136" y="67237"/>
                  </a:lnTo>
                  <a:lnTo>
                    <a:pt x="1350747" y="69638"/>
                  </a:lnTo>
                  <a:lnTo>
                    <a:pt x="1368757" y="75041"/>
                  </a:lnTo>
                  <a:lnTo>
                    <a:pt x="1383765" y="82845"/>
                  </a:lnTo>
                  <a:lnTo>
                    <a:pt x="1398172" y="93052"/>
                  </a:lnTo>
                  <a:lnTo>
                    <a:pt x="1410779" y="105058"/>
                  </a:lnTo>
                  <a:lnTo>
                    <a:pt x="1423387" y="118865"/>
                  </a:lnTo>
                  <a:lnTo>
                    <a:pt x="1434793" y="133273"/>
                  </a:lnTo>
                  <a:lnTo>
                    <a:pt x="1446199" y="148282"/>
                  </a:lnTo>
                  <a:lnTo>
                    <a:pt x="1457606" y="163290"/>
                  </a:lnTo>
                  <a:lnTo>
                    <a:pt x="1469012" y="177697"/>
                  </a:lnTo>
                  <a:lnTo>
                    <a:pt x="1481019" y="191505"/>
                  </a:lnTo>
                  <a:lnTo>
                    <a:pt x="1494827" y="203513"/>
                  </a:lnTo>
                  <a:lnTo>
                    <a:pt x="1508034" y="214318"/>
                  </a:lnTo>
                  <a:lnTo>
                    <a:pt x="1523042" y="222723"/>
                  </a:lnTo>
                  <a:lnTo>
                    <a:pt x="1539251" y="229927"/>
                  </a:lnTo>
                  <a:lnTo>
                    <a:pt x="1556661" y="235930"/>
                  </a:lnTo>
                  <a:lnTo>
                    <a:pt x="1574669" y="241333"/>
                  </a:lnTo>
                  <a:lnTo>
                    <a:pt x="1592680" y="246135"/>
                  </a:lnTo>
                  <a:lnTo>
                    <a:pt x="1611290" y="250938"/>
                  </a:lnTo>
                  <a:lnTo>
                    <a:pt x="1628700" y="256341"/>
                  </a:lnTo>
                  <a:lnTo>
                    <a:pt x="1646110" y="262344"/>
                  </a:lnTo>
                  <a:lnTo>
                    <a:pt x="1662318" y="269549"/>
                  </a:lnTo>
                  <a:lnTo>
                    <a:pt x="1676727" y="278554"/>
                  </a:lnTo>
                  <a:lnTo>
                    <a:pt x="1689935" y="289359"/>
                  </a:lnTo>
                  <a:lnTo>
                    <a:pt x="1700740" y="302566"/>
                  </a:lnTo>
                  <a:lnTo>
                    <a:pt x="1709745" y="316975"/>
                  </a:lnTo>
                  <a:lnTo>
                    <a:pt x="1716949" y="333183"/>
                  </a:lnTo>
                  <a:lnTo>
                    <a:pt x="1722952" y="350593"/>
                  </a:lnTo>
                  <a:lnTo>
                    <a:pt x="1728355" y="368003"/>
                  </a:lnTo>
                  <a:lnTo>
                    <a:pt x="1733158" y="386613"/>
                  </a:lnTo>
                  <a:lnTo>
                    <a:pt x="1737961" y="404623"/>
                  </a:lnTo>
                  <a:lnTo>
                    <a:pt x="1743363" y="422633"/>
                  </a:lnTo>
                  <a:lnTo>
                    <a:pt x="1749366" y="440042"/>
                  </a:lnTo>
                  <a:lnTo>
                    <a:pt x="1756571" y="456252"/>
                  </a:lnTo>
                  <a:lnTo>
                    <a:pt x="1764976" y="471259"/>
                  </a:lnTo>
                  <a:lnTo>
                    <a:pt x="1775782" y="484468"/>
                  </a:lnTo>
                  <a:lnTo>
                    <a:pt x="1787789" y="498275"/>
                  </a:lnTo>
                  <a:lnTo>
                    <a:pt x="1801596" y="510281"/>
                  </a:lnTo>
                  <a:lnTo>
                    <a:pt x="1816004" y="521687"/>
                  </a:lnTo>
                  <a:lnTo>
                    <a:pt x="1831613" y="533093"/>
                  </a:lnTo>
                  <a:lnTo>
                    <a:pt x="1846621" y="544499"/>
                  </a:lnTo>
                  <a:lnTo>
                    <a:pt x="1861029" y="555907"/>
                  </a:lnTo>
                  <a:lnTo>
                    <a:pt x="1874835" y="568513"/>
                  </a:lnTo>
                  <a:lnTo>
                    <a:pt x="1886843" y="581120"/>
                  </a:lnTo>
                  <a:lnTo>
                    <a:pt x="1897049" y="595528"/>
                  </a:lnTo>
                  <a:lnTo>
                    <a:pt x="1904853" y="610536"/>
                  </a:lnTo>
                  <a:lnTo>
                    <a:pt x="1910256" y="628547"/>
                  </a:lnTo>
                  <a:lnTo>
                    <a:pt x="1912657" y="647157"/>
                  </a:lnTo>
                  <a:lnTo>
                    <a:pt x="1913258" y="666367"/>
                  </a:lnTo>
                  <a:lnTo>
                    <a:pt x="1911456" y="686778"/>
                  </a:lnTo>
                  <a:lnTo>
                    <a:pt x="1909055" y="707189"/>
                  </a:lnTo>
                  <a:lnTo>
                    <a:pt x="1906053" y="727600"/>
                  </a:lnTo>
                  <a:lnTo>
                    <a:pt x="1903652" y="748012"/>
                  </a:lnTo>
                  <a:lnTo>
                    <a:pt x="1902452" y="768423"/>
                  </a:lnTo>
                  <a:lnTo>
                    <a:pt x="1902452" y="788234"/>
                  </a:lnTo>
                  <a:lnTo>
                    <a:pt x="1904853" y="806844"/>
                  </a:lnTo>
                  <a:lnTo>
                    <a:pt x="1909655" y="825454"/>
                  </a:lnTo>
                  <a:lnTo>
                    <a:pt x="1916859" y="842864"/>
                  </a:lnTo>
                  <a:lnTo>
                    <a:pt x="1926466" y="860874"/>
                  </a:lnTo>
                  <a:lnTo>
                    <a:pt x="1936070" y="878885"/>
                  </a:lnTo>
                  <a:lnTo>
                    <a:pt x="1946876" y="896893"/>
                  </a:lnTo>
                  <a:lnTo>
                    <a:pt x="1957082" y="914303"/>
                  </a:lnTo>
                  <a:lnTo>
                    <a:pt x="1966087" y="932913"/>
                  </a:lnTo>
                  <a:lnTo>
                    <a:pt x="1973290" y="950924"/>
                  </a:lnTo>
                  <a:lnTo>
                    <a:pt x="1978093" y="969534"/>
                  </a:lnTo>
                  <a:lnTo>
                    <a:pt x="1979894" y="988744"/>
                  </a:lnTo>
                  <a:lnTo>
                    <a:pt x="1978093" y="1007954"/>
                  </a:lnTo>
                  <a:lnTo>
                    <a:pt x="1973290" y="1026565"/>
                  </a:lnTo>
                  <a:lnTo>
                    <a:pt x="1966087" y="1044575"/>
                  </a:lnTo>
                  <a:lnTo>
                    <a:pt x="1957082" y="1063185"/>
                  </a:lnTo>
                  <a:lnTo>
                    <a:pt x="1946876" y="1080595"/>
                  </a:lnTo>
                  <a:lnTo>
                    <a:pt x="1936070" y="1098606"/>
                  </a:lnTo>
                  <a:lnTo>
                    <a:pt x="1926466" y="1116614"/>
                  </a:lnTo>
                  <a:lnTo>
                    <a:pt x="1916859" y="1134624"/>
                  </a:lnTo>
                  <a:lnTo>
                    <a:pt x="1909655" y="1152034"/>
                  </a:lnTo>
                  <a:lnTo>
                    <a:pt x="1904853" y="1170645"/>
                  </a:lnTo>
                  <a:lnTo>
                    <a:pt x="1902452" y="1189254"/>
                  </a:lnTo>
                  <a:lnTo>
                    <a:pt x="1902452" y="1209065"/>
                  </a:lnTo>
                  <a:lnTo>
                    <a:pt x="1903652" y="1229477"/>
                  </a:lnTo>
                  <a:lnTo>
                    <a:pt x="1906053" y="1249888"/>
                  </a:lnTo>
                  <a:lnTo>
                    <a:pt x="1909055" y="1270299"/>
                  </a:lnTo>
                  <a:lnTo>
                    <a:pt x="1911456" y="1290710"/>
                  </a:lnTo>
                  <a:lnTo>
                    <a:pt x="1913258" y="1311122"/>
                  </a:lnTo>
                  <a:lnTo>
                    <a:pt x="1912657" y="1330333"/>
                  </a:lnTo>
                  <a:lnTo>
                    <a:pt x="1910256" y="1348943"/>
                  </a:lnTo>
                  <a:lnTo>
                    <a:pt x="1904853" y="1366953"/>
                  </a:lnTo>
                  <a:lnTo>
                    <a:pt x="1897049" y="1381961"/>
                  </a:lnTo>
                  <a:lnTo>
                    <a:pt x="1886843" y="1396369"/>
                  </a:lnTo>
                  <a:lnTo>
                    <a:pt x="1874835" y="1408975"/>
                  </a:lnTo>
                  <a:lnTo>
                    <a:pt x="1861029" y="1421582"/>
                  </a:lnTo>
                  <a:lnTo>
                    <a:pt x="1846621" y="1432989"/>
                  </a:lnTo>
                  <a:lnTo>
                    <a:pt x="1831613" y="1444395"/>
                  </a:lnTo>
                  <a:lnTo>
                    <a:pt x="1816004" y="1455802"/>
                  </a:lnTo>
                  <a:lnTo>
                    <a:pt x="1801596" y="1467208"/>
                  </a:lnTo>
                  <a:lnTo>
                    <a:pt x="1787789" y="1479213"/>
                  </a:lnTo>
                  <a:lnTo>
                    <a:pt x="1775782" y="1493022"/>
                  </a:lnTo>
                  <a:lnTo>
                    <a:pt x="1764976" y="1506229"/>
                  </a:lnTo>
                  <a:lnTo>
                    <a:pt x="1756571" y="1521237"/>
                  </a:lnTo>
                  <a:lnTo>
                    <a:pt x="1749366" y="1537446"/>
                  </a:lnTo>
                  <a:lnTo>
                    <a:pt x="1743363" y="1554856"/>
                  </a:lnTo>
                  <a:lnTo>
                    <a:pt x="1737961" y="1572866"/>
                  </a:lnTo>
                  <a:lnTo>
                    <a:pt x="1733158" y="1590875"/>
                  </a:lnTo>
                  <a:lnTo>
                    <a:pt x="1728355" y="1609486"/>
                  </a:lnTo>
                  <a:lnTo>
                    <a:pt x="1722952" y="1626895"/>
                  </a:lnTo>
                  <a:lnTo>
                    <a:pt x="1716949" y="1644305"/>
                  </a:lnTo>
                  <a:lnTo>
                    <a:pt x="1709745" y="1660513"/>
                  </a:lnTo>
                  <a:lnTo>
                    <a:pt x="1700740" y="1674922"/>
                  </a:lnTo>
                  <a:lnTo>
                    <a:pt x="1689935" y="1688129"/>
                  </a:lnTo>
                  <a:lnTo>
                    <a:pt x="1676727" y="1698935"/>
                  </a:lnTo>
                  <a:lnTo>
                    <a:pt x="1662318" y="1707940"/>
                  </a:lnTo>
                  <a:lnTo>
                    <a:pt x="1646110" y="1715144"/>
                  </a:lnTo>
                  <a:lnTo>
                    <a:pt x="1628700" y="1721147"/>
                  </a:lnTo>
                  <a:lnTo>
                    <a:pt x="1611290" y="1726550"/>
                  </a:lnTo>
                  <a:lnTo>
                    <a:pt x="1592680" y="1731353"/>
                  </a:lnTo>
                  <a:lnTo>
                    <a:pt x="1574669" y="1736156"/>
                  </a:lnTo>
                  <a:lnTo>
                    <a:pt x="1556661" y="1741560"/>
                  </a:lnTo>
                  <a:lnTo>
                    <a:pt x="1539251" y="1747562"/>
                  </a:lnTo>
                  <a:lnTo>
                    <a:pt x="1523042" y="1754767"/>
                  </a:lnTo>
                  <a:lnTo>
                    <a:pt x="1508034" y="1763171"/>
                  </a:lnTo>
                  <a:lnTo>
                    <a:pt x="1494827" y="1773977"/>
                  </a:lnTo>
                  <a:lnTo>
                    <a:pt x="1481019" y="1785984"/>
                  </a:lnTo>
                  <a:lnTo>
                    <a:pt x="1469012" y="1799791"/>
                  </a:lnTo>
                  <a:lnTo>
                    <a:pt x="1457606" y="1814199"/>
                  </a:lnTo>
                  <a:lnTo>
                    <a:pt x="1446199" y="1829206"/>
                  </a:lnTo>
                  <a:lnTo>
                    <a:pt x="1434793" y="1844215"/>
                  </a:lnTo>
                  <a:lnTo>
                    <a:pt x="1423387" y="1858623"/>
                  </a:lnTo>
                  <a:lnTo>
                    <a:pt x="1410779" y="1872430"/>
                  </a:lnTo>
                  <a:lnTo>
                    <a:pt x="1398172" y="1884437"/>
                  </a:lnTo>
                  <a:lnTo>
                    <a:pt x="1383765" y="1894643"/>
                  </a:lnTo>
                  <a:lnTo>
                    <a:pt x="1368757" y="1902447"/>
                  </a:lnTo>
                  <a:lnTo>
                    <a:pt x="1350747" y="1907850"/>
                  </a:lnTo>
                  <a:lnTo>
                    <a:pt x="1332136" y="1910251"/>
                  </a:lnTo>
                  <a:lnTo>
                    <a:pt x="1312926" y="1910852"/>
                  </a:lnTo>
                  <a:lnTo>
                    <a:pt x="1292514" y="1909051"/>
                  </a:lnTo>
                  <a:lnTo>
                    <a:pt x="1272103" y="1906650"/>
                  </a:lnTo>
                  <a:lnTo>
                    <a:pt x="1251692" y="1903647"/>
                  </a:lnTo>
                  <a:lnTo>
                    <a:pt x="1231281" y="1901247"/>
                  </a:lnTo>
                  <a:lnTo>
                    <a:pt x="1210869" y="1900046"/>
                  </a:lnTo>
                  <a:lnTo>
                    <a:pt x="1191058" y="1900046"/>
                  </a:lnTo>
                  <a:lnTo>
                    <a:pt x="1172448" y="1902447"/>
                  </a:lnTo>
                  <a:lnTo>
                    <a:pt x="1153237" y="1907250"/>
                  </a:lnTo>
                  <a:lnTo>
                    <a:pt x="1135827" y="1914454"/>
                  </a:lnTo>
                  <a:lnTo>
                    <a:pt x="1117819" y="1924060"/>
                  </a:lnTo>
                  <a:lnTo>
                    <a:pt x="1099809" y="1933665"/>
                  </a:lnTo>
                  <a:lnTo>
                    <a:pt x="1081798" y="1944470"/>
                  </a:lnTo>
                  <a:lnTo>
                    <a:pt x="1064388" y="1954677"/>
                  </a:lnTo>
                  <a:lnTo>
                    <a:pt x="1045778" y="1963681"/>
                  </a:lnTo>
                  <a:lnTo>
                    <a:pt x="1027768" y="1970885"/>
                  </a:lnTo>
                  <a:lnTo>
                    <a:pt x="1009158" y="1975688"/>
                  </a:lnTo>
                  <a:lnTo>
                    <a:pt x="989948" y="1977488"/>
                  </a:lnTo>
                  <a:lnTo>
                    <a:pt x="970737" y="1975688"/>
                  </a:lnTo>
                  <a:lnTo>
                    <a:pt x="952126" y="1970885"/>
                  </a:lnTo>
                  <a:lnTo>
                    <a:pt x="934117" y="1963681"/>
                  </a:lnTo>
                  <a:lnTo>
                    <a:pt x="915506" y="1954677"/>
                  </a:lnTo>
                  <a:lnTo>
                    <a:pt x="898097" y="1944470"/>
                  </a:lnTo>
                  <a:lnTo>
                    <a:pt x="880087" y="1933665"/>
                  </a:lnTo>
                  <a:lnTo>
                    <a:pt x="862077" y="1924060"/>
                  </a:lnTo>
                  <a:lnTo>
                    <a:pt x="844067" y="1914454"/>
                  </a:lnTo>
                  <a:lnTo>
                    <a:pt x="826058" y="1907250"/>
                  </a:lnTo>
                  <a:lnTo>
                    <a:pt x="807447" y="1902447"/>
                  </a:lnTo>
                  <a:lnTo>
                    <a:pt x="788836" y="1900046"/>
                  </a:lnTo>
                  <a:lnTo>
                    <a:pt x="769025" y="1900046"/>
                  </a:lnTo>
                  <a:lnTo>
                    <a:pt x="748614" y="1901247"/>
                  </a:lnTo>
                  <a:lnTo>
                    <a:pt x="728203" y="1903647"/>
                  </a:lnTo>
                  <a:lnTo>
                    <a:pt x="707791" y="1906650"/>
                  </a:lnTo>
                  <a:lnTo>
                    <a:pt x="687380" y="1909051"/>
                  </a:lnTo>
                  <a:lnTo>
                    <a:pt x="666969" y="1910852"/>
                  </a:lnTo>
                  <a:lnTo>
                    <a:pt x="647759" y="1910251"/>
                  </a:lnTo>
                  <a:lnTo>
                    <a:pt x="629149" y="1907850"/>
                  </a:lnTo>
                  <a:lnTo>
                    <a:pt x="611139" y="1902447"/>
                  </a:lnTo>
                  <a:lnTo>
                    <a:pt x="596130" y="1894643"/>
                  </a:lnTo>
                  <a:lnTo>
                    <a:pt x="581722" y="1884437"/>
                  </a:lnTo>
                  <a:lnTo>
                    <a:pt x="569115" y="1872430"/>
                  </a:lnTo>
                  <a:lnTo>
                    <a:pt x="556508" y="1858623"/>
                  </a:lnTo>
                  <a:lnTo>
                    <a:pt x="545101" y="1844215"/>
                  </a:lnTo>
                  <a:lnTo>
                    <a:pt x="533695" y="1829206"/>
                  </a:lnTo>
                  <a:lnTo>
                    <a:pt x="522290" y="1814199"/>
                  </a:lnTo>
                  <a:lnTo>
                    <a:pt x="510883" y="1799791"/>
                  </a:lnTo>
                  <a:lnTo>
                    <a:pt x="498876" y="1785984"/>
                  </a:lnTo>
                  <a:lnTo>
                    <a:pt x="485069" y="1773977"/>
                  </a:lnTo>
                  <a:lnTo>
                    <a:pt x="471862" y="1763171"/>
                  </a:lnTo>
                  <a:lnTo>
                    <a:pt x="456853" y="1754767"/>
                  </a:lnTo>
                  <a:lnTo>
                    <a:pt x="440644" y="1747562"/>
                  </a:lnTo>
                  <a:lnTo>
                    <a:pt x="423235" y="1741560"/>
                  </a:lnTo>
                  <a:lnTo>
                    <a:pt x="405224" y="1736156"/>
                  </a:lnTo>
                  <a:lnTo>
                    <a:pt x="387215" y="1731353"/>
                  </a:lnTo>
                  <a:lnTo>
                    <a:pt x="368604" y="1726550"/>
                  </a:lnTo>
                  <a:lnTo>
                    <a:pt x="351195" y="1721147"/>
                  </a:lnTo>
                  <a:lnTo>
                    <a:pt x="333785" y="1715144"/>
                  </a:lnTo>
                  <a:lnTo>
                    <a:pt x="317577" y="1707940"/>
                  </a:lnTo>
                  <a:lnTo>
                    <a:pt x="303168" y="1698935"/>
                  </a:lnTo>
                  <a:lnTo>
                    <a:pt x="289961" y="1688129"/>
                  </a:lnTo>
                  <a:lnTo>
                    <a:pt x="279155" y="1674922"/>
                  </a:lnTo>
                  <a:lnTo>
                    <a:pt x="270150" y="1660513"/>
                  </a:lnTo>
                  <a:lnTo>
                    <a:pt x="262946" y="1644305"/>
                  </a:lnTo>
                  <a:lnTo>
                    <a:pt x="256943" y="1626895"/>
                  </a:lnTo>
                  <a:lnTo>
                    <a:pt x="251540" y="1609486"/>
                  </a:lnTo>
                  <a:lnTo>
                    <a:pt x="246738" y="1590875"/>
                  </a:lnTo>
                  <a:lnTo>
                    <a:pt x="241934" y="1572866"/>
                  </a:lnTo>
                  <a:lnTo>
                    <a:pt x="236531" y="1554856"/>
                  </a:lnTo>
                  <a:lnTo>
                    <a:pt x="230528" y="1537446"/>
                  </a:lnTo>
                  <a:lnTo>
                    <a:pt x="223324" y="1521237"/>
                  </a:lnTo>
                  <a:lnTo>
                    <a:pt x="214920" y="1506229"/>
                  </a:lnTo>
                  <a:lnTo>
                    <a:pt x="204114" y="1493022"/>
                  </a:lnTo>
                  <a:lnTo>
                    <a:pt x="192107" y="1479213"/>
                  </a:lnTo>
                  <a:lnTo>
                    <a:pt x="178300" y="1467208"/>
                  </a:lnTo>
                  <a:lnTo>
                    <a:pt x="163290" y="1455802"/>
                  </a:lnTo>
                  <a:lnTo>
                    <a:pt x="148283" y="1444395"/>
                  </a:lnTo>
                  <a:lnTo>
                    <a:pt x="133275" y="1432989"/>
                  </a:lnTo>
                  <a:lnTo>
                    <a:pt x="118866" y="1421582"/>
                  </a:lnTo>
                  <a:lnTo>
                    <a:pt x="105059" y="1408975"/>
                  </a:lnTo>
                  <a:lnTo>
                    <a:pt x="93052" y="1396369"/>
                  </a:lnTo>
                  <a:lnTo>
                    <a:pt x="82846" y="1381961"/>
                  </a:lnTo>
                  <a:lnTo>
                    <a:pt x="75042" y="1366953"/>
                  </a:lnTo>
                  <a:lnTo>
                    <a:pt x="69639" y="1348943"/>
                  </a:lnTo>
                  <a:lnTo>
                    <a:pt x="67238" y="1330333"/>
                  </a:lnTo>
                  <a:lnTo>
                    <a:pt x="66637" y="1311122"/>
                  </a:lnTo>
                  <a:lnTo>
                    <a:pt x="68438" y="1290710"/>
                  </a:lnTo>
                  <a:lnTo>
                    <a:pt x="70840" y="1270299"/>
                  </a:lnTo>
                  <a:lnTo>
                    <a:pt x="73841" y="1249888"/>
                  </a:lnTo>
                  <a:lnTo>
                    <a:pt x="76243" y="1229477"/>
                  </a:lnTo>
                  <a:lnTo>
                    <a:pt x="77444" y="1209065"/>
                  </a:lnTo>
                  <a:lnTo>
                    <a:pt x="77444" y="1189254"/>
                  </a:lnTo>
                  <a:lnTo>
                    <a:pt x="75042" y="1170645"/>
                  </a:lnTo>
                  <a:lnTo>
                    <a:pt x="70239" y="1152034"/>
                  </a:lnTo>
                  <a:lnTo>
                    <a:pt x="63035" y="1134624"/>
                  </a:lnTo>
                  <a:lnTo>
                    <a:pt x="54031" y="1116614"/>
                  </a:lnTo>
                  <a:lnTo>
                    <a:pt x="43824" y="1098606"/>
                  </a:lnTo>
                  <a:lnTo>
                    <a:pt x="33020" y="1080595"/>
                  </a:lnTo>
                  <a:lnTo>
                    <a:pt x="22814" y="1063185"/>
                  </a:lnTo>
                  <a:lnTo>
                    <a:pt x="13808" y="1044575"/>
                  </a:lnTo>
                  <a:lnTo>
                    <a:pt x="6604" y="1026565"/>
                  </a:lnTo>
                  <a:lnTo>
                    <a:pt x="1802" y="1007954"/>
                  </a:lnTo>
                  <a:lnTo>
                    <a:pt x="0" y="988744"/>
                  </a:lnTo>
                  <a:lnTo>
                    <a:pt x="1802" y="969534"/>
                  </a:lnTo>
                  <a:lnTo>
                    <a:pt x="6604" y="950924"/>
                  </a:lnTo>
                  <a:lnTo>
                    <a:pt x="13808" y="932913"/>
                  </a:lnTo>
                  <a:lnTo>
                    <a:pt x="22814" y="914303"/>
                  </a:lnTo>
                  <a:lnTo>
                    <a:pt x="33020" y="896893"/>
                  </a:lnTo>
                  <a:lnTo>
                    <a:pt x="43824" y="878885"/>
                  </a:lnTo>
                  <a:lnTo>
                    <a:pt x="54031" y="860874"/>
                  </a:lnTo>
                  <a:lnTo>
                    <a:pt x="63035" y="842864"/>
                  </a:lnTo>
                  <a:lnTo>
                    <a:pt x="70239" y="825454"/>
                  </a:lnTo>
                  <a:lnTo>
                    <a:pt x="75042" y="806844"/>
                  </a:lnTo>
                  <a:lnTo>
                    <a:pt x="77444" y="788234"/>
                  </a:lnTo>
                  <a:lnTo>
                    <a:pt x="77444" y="768423"/>
                  </a:lnTo>
                  <a:lnTo>
                    <a:pt x="76243" y="748012"/>
                  </a:lnTo>
                  <a:lnTo>
                    <a:pt x="73841" y="727600"/>
                  </a:lnTo>
                  <a:lnTo>
                    <a:pt x="70840" y="707189"/>
                  </a:lnTo>
                  <a:lnTo>
                    <a:pt x="68438" y="686778"/>
                  </a:lnTo>
                  <a:lnTo>
                    <a:pt x="66637" y="666367"/>
                  </a:lnTo>
                  <a:lnTo>
                    <a:pt x="67238" y="647157"/>
                  </a:lnTo>
                  <a:lnTo>
                    <a:pt x="69639" y="628547"/>
                  </a:lnTo>
                  <a:lnTo>
                    <a:pt x="75042" y="610536"/>
                  </a:lnTo>
                  <a:lnTo>
                    <a:pt x="82846" y="595528"/>
                  </a:lnTo>
                  <a:lnTo>
                    <a:pt x="93052" y="581120"/>
                  </a:lnTo>
                  <a:lnTo>
                    <a:pt x="105059" y="568513"/>
                  </a:lnTo>
                  <a:lnTo>
                    <a:pt x="118866" y="555907"/>
                  </a:lnTo>
                  <a:lnTo>
                    <a:pt x="133275" y="544499"/>
                  </a:lnTo>
                  <a:lnTo>
                    <a:pt x="148283" y="533093"/>
                  </a:lnTo>
                  <a:lnTo>
                    <a:pt x="163290" y="521687"/>
                  </a:lnTo>
                  <a:lnTo>
                    <a:pt x="178300" y="510281"/>
                  </a:lnTo>
                  <a:lnTo>
                    <a:pt x="192107" y="498275"/>
                  </a:lnTo>
                  <a:lnTo>
                    <a:pt x="204114" y="484468"/>
                  </a:lnTo>
                  <a:lnTo>
                    <a:pt x="214920" y="471259"/>
                  </a:lnTo>
                  <a:lnTo>
                    <a:pt x="223324" y="456252"/>
                  </a:lnTo>
                  <a:lnTo>
                    <a:pt x="230528" y="440042"/>
                  </a:lnTo>
                  <a:lnTo>
                    <a:pt x="236531" y="422633"/>
                  </a:lnTo>
                  <a:lnTo>
                    <a:pt x="241934" y="404623"/>
                  </a:lnTo>
                  <a:lnTo>
                    <a:pt x="246738" y="386613"/>
                  </a:lnTo>
                  <a:lnTo>
                    <a:pt x="251540" y="368003"/>
                  </a:lnTo>
                  <a:lnTo>
                    <a:pt x="256943" y="350593"/>
                  </a:lnTo>
                  <a:lnTo>
                    <a:pt x="262946" y="333183"/>
                  </a:lnTo>
                  <a:lnTo>
                    <a:pt x="270150" y="316975"/>
                  </a:lnTo>
                  <a:lnTo>
                    <a:pt x="279155" y="302566"/>
                  </a:lnTo>
                  <a:lnTo>
                    <a:pt x="289961" y="289359"/>
                  </a:lnTo>
                  <a:lnTo>
                    <a:pt x="303168" y="278554"/>
                  </a:lnTo>
                  <a:lnTo>
                    <a:pt x="317577" y="269549"/>
                  </a:lnTo>
                  <a:lnTo>
                    <a:pt x="333785" y="262344"/>
                  </a:lnTo>
                  <a:lnTo>
                    <a:pt x="351195" y="256341"/>
                  </a:lnTo>
                  <a:lnTo>
                    <a:pt x="368604" y="250938"/>
                  </a:lnTo>
                  <a:lnTo>
                    <a:pt x="387215" y="246135"/>
                  </a:lnTo>
                  <a:lnTo>
                    <a:pt x="405224" y="241333"/>
                  </a:lnTo>
                  <a:lnTo>
                    <a:pt x="423235" y="235930"/>
                  </a:lnTo>
                  <a:lnTo>
                    <a:pt x="440644" y="229927"/>
                  </a:lnTo>
                  <a:lnTo>
                    <a:pt x="456853" y="222723"/>
                  </a:lnTo>
                  <a:lnTo>
                    <a:pt x="471862" y="214318"/>
                  </a:lnTo>
                  <a:lnTo>
                    <a:pt x="485069" y="203513"/>
                  </a:lnTo>
                  <a:lnTo>
                    <a:pt x="498876" y="191505"/>
                  </a:lnTo>
                  <a:lnTo>
                    <a:pt x="510883" y="177697"/>
                  </a:lnTo>
                  <a:lnTo>
                    <a:pt x="522290" y="163290"/>
                  </a:lnTo>
                  <a:lnTo>
                    <a:pt x="533695" y="148282"/>
                  </a:lnTo>
                  <a:lnTo>
                    <a:pt x="545101" y="133273"/>
                  </a:lnTo>
                  <a:lnTo>
                    <a:pt x="556508" y="118865"/>
                  </a:lnTo>
                  <a:lnTo>
                    <a:pt x="569115" y="105058"/>
                  </a:lnTo>
                  <a:lnTo>
                    <a:pt x="581722" y="93052"/>
                  </a:lnTo>
                  <a:lnTo>
                    <a:pt x="596130" y="82845"/>
                  </a:lnTo>
                  <a:lnTo>
                    <a:pt x="611139" y="75041"/>
                  </a:lnTo>
                  <a:lnTo>
                    <a:pt x="629149" y="69638"/>
                  </a:lnTo>
                  <a:lnTo>
                    <a:pt x="647759" y="67237"/>
                  </a:lnTo>
                  <a:lnTo>
                    <a:pt x="666969" y="66637"/>
                  </a:lnTo>
                  <a:lnTo>
                    <a:pt x="687380" y="68438"/>
                  </a:lnTo>
                  <a:lnTo>
                    <a:pt x="707791" y="70839"/>
                  </a:lnTo>
                  <a:lnTo>
                    <a:pt x="728203" y="73841"/>
                  </a:lnTo>
                  <a:lnTo>
                    <a:pt x="748614" y="76242"/>
                  </a:lnTo>
                  <a:lnTo>
                    <a:pt x="769025" y="77442"/>
                  </a:lnTo>
                  <a:lnTo>
                    <a:pt x="788836" y="77442"/>
                  </a:lnTo>
                  <a:lnTo>
                    <a:pt x="807447" y="75041"/>
                  </a:lnTo>
                  <a:lnTo>
                    <a:pt x="826058" y="70238"/>
                  </a:lnTo>
                  <a:lnTo>
                    <a:pt x="844067" y="63035"/>
                  </a:lnTo>
                  <a:lnTo>
                    <a:pt x="862077" y="53430"/>
                  </a:lnTo>
                  <a:lnTo>
                    <a:pt x="880087" y="43824"/>
                  </a:lnTo>
                  <a:lnTo>
                    <a:pt x="898097" y="33018"/>
                  </a:lnTo>
                  <a:lnTo>
                    <a:pt x="915506" y="22813"/>
                  </a:lnTo>
                  <a:lnTo>
                    <a:pt x="934117" y="13807"/>
                  </a:lnTo>
                  <a:lnTo>
                    <a:pt x="952126" y="6603"/>
                  </a:lnTo>
                  <a:lnTo>
                    <a:pt x="970737" y="18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941122" y="729584"/>
            <a:ext cx="1343825" cy="1260000"/>
          </a:xfrm>
          <a:prstGeom prst="rect">
            <a:avLst/>
          </a:prstGeom>
        </p:spPr>
      </p:pic>
      <p:grpSp>
        <p:nvGrpSpPr>
          <p:cNvPr id="11" name="Group 10">
            <a:extLst>
              <a:ext uri="{FF2B5EF4-FFF2-40B4-BE49-F238E27FC236}">
                <a16:creationId xmlns:a16="http://schemas.microsoft.com/office/drawing/2014/main" id="{3326D25C-6580-48AE-86A7-C0DE13DC61E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8338" y="1"/>
            <a:ext cx="4163662" cy="3716538"/>
            <a:chOff x="8028338" y="1"/>
            <a:chExt cx="4163662" cy="3716538"/>
          </a:xfrm>
        </p:grpSpPr>
        <p:sp>
          <p:nvSpPr>
            <p:cNvPr id="12" name="Freeform: Shape 25">
              <a:extLst>
                <a:ext uri="{FF2B5EF4-FFF2-40B4-BE49-F238E27FC236}">
                  <a16:creationId xmlns:a16="http://schemas.microsoft.com/office/drawing/2014/main" id="{739A2B65-57BF-454F-BEF4-AFC79C33E6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3" name="Freeform: Shape 26">
              <a:extLst>
                <a:ext uri="{FF2B5EF4-FFF2-40B4-BE49-F238E27FC236}">
                  <a16:creationId xmlns:a16="http://schemas.microsoft.com/office/drawing/2014/main" id="{2083D498-8FE1-480F-8922-EB4A036343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1642" y="1"/>
              <a:ext cx="4060358" cy="361335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5DA3B98D-E311-471C-931C-B8957FA8AE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3264" y="3933316"/>
            <a:ext cx="3348736" cy="2924683"/>
            <a:chOff x="8843264" y="3933316"/>
            <a:chExt cx="3348736" cy="2924683"/>
          </a:xfrm>
        </p:grpSpPr>
        <p:sp>
          <p:nvSpPr>
            <p:cNvPr id="15" name="Freeform: Shape 29">
              <a:extLst>
                <a:ext uri="{FF2B5EF4-FFF2-40B4-BE49-F238E27FC236}">
                  <a16:creationId xmlns:a16="http://schemas.microsoft.com/office/drawing/2014/main" id="{9B745AEE-0C0A-4465-8B73-C21BF89EA8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6" name="Freeform: Shape 30">
              <a:extLst>
                <a:ext uri="{FF2B5EF4-FFF2-40B4-BE49-F238E27FC236}">
                  <a16:creationId xmlns:a16="http://schemas.microsoft.com/office/drawing/2014/main" id="{A20262E8-1806-45C1-A398-06451D32DF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FD0D2B97-EBAC-4C39-9D60-5AB712A7FF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0805" y="2554317"/>
            <a:ext cx="3185554" cy="3181684"/>
            <a:chOff x="5790805" y="2554317"/>
            <a:chExt cx="3185554" cy="3181684"/>
          </a:xfrm>
        </p:grpSpPr>
        <p:sp>
          <p:nvSpPr>
            <p:cNvPr id="18" name="Freeform: Shape 33">
              <a:extLst>
                <a:ext uri="{FF2B5EF4-FFF2-40B4-BE49-F238E27FC236}">
                  <a16:creationId xmlns:a16="http://schemas.microsoft.com/office/drawing/2014/main" id="{2E1F39E5-757F-4E01-A827-85E6D9D826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9" name="Freeform: Shape 34">
              <a:extLst>
                <a:ext uri="{FF2B5EF4-FFF2-40B4-BE49-F238E27FC236}">
                  <a16:creationId xmlns:a16="http://schemas.microsoft.com/office/drawing/2014/main" id="{4804BEE7-D498-44B0-A087-9E040D3610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88384" y="2651760"/>
              <a:ext cx="2990398" cy="2986796"/>
            </a:xfrm>
            <a:custGeom>
              <a:avLst/>
              <a:gdLst>
                <a:gd name="connsiteX0" fmla="*/ 1495200 w 2990398"/>
                <a:gd name="connsiteY0" fmla="*/ 0 h 2986796"/>
                <a:gd name="connsiteX1" fmla="*/ 1524214 w 2990398"/>
                <a:gd name="connsiteY1" fmla="*/ 2720 h 2986796"/>
                <a:gd name="connsiteX2" fmla="*/ 1552324 w 2990398"/>
                <a:gd name="connsiteY2" fmla="*/ 9974 h 2986796"/>
                <a:gd name="connsiteX3" fmla="*/ 1579526 w 2990398"/>
                <a:gd name="connsiteY3" fmla="*/ 20855 h 2986796"/>
                <a:gd name="connsiteX4" fmla="*/ 1607633 w 2990398"/>
                <a:gd name="connsiteY4" fmla="*/ 34456 h 2986796"/>
                <a:gd name="connsiteX5" fmla="*/ 1633930 w 2990398"/>
                <a:gd name="connsiteY5" fmla="*/ 49872 h 2986796"/>
                <a:gd name="connsiteX6" fmla="*/ 1661132 w 2990398"/>
                <a:gd name="connsiteY6" fmla="*/ 66192 h 2986796"/>
                <a:gd name="connsiteX7" fmla="*/ 1688333 w 2990398"/>
                <a:gd name="connsiteY7" fmla="*/ 80699 h 2986796"/>
                <a:gd name="connsiteX8" fmla="*/ 1715535 w 2990398"/>
                <a:gd name="connsiteY8" fmla="*/ 95209 h 2986796"/>
                <a:gd name="connsiteX9" fmla="*/ 1741831 w 2990398"/>
                <a:gd name="connsiteY9" fmla="*/ 106088 h 2986796"/>
                <a:gd name="connsiteX10" fmla="*/ 1770845 w 2990398"/>
                <a:gd name="connsiteY10" fmla="*/ 113343 h 2986796"/>
                <a:gd name="connsiteX11" fmla="*/ 1798954 w 2990398"/>
                <a:gd name="connsiteY11" fmla="*/ 116970 h 2986796"/>
                <a:gd name="connsiteX12" fmla="*/ 1828877 w 2990398"/>
                <a:gd name="connsiteY12" fmla="*/ 116970 h 2986796"/>
                <a:gd name="connsiteX13" fmla="*/ 1859705 w 2990398"/>
                <a:gd name="connsiteY13" fmla="*/ 115157 h 2986796"/>
                <a:gd name="connsiteX14" fmla="*/ 1890534 w 2990398"/>
                <a:gd name="connsiteY14" fmla="*/ 111529 h 2986796"/>
                <a:gd name="connsiteX15" fmla="*/ 1921363 w 2990398"/>
                <a:gd name="connsiteY15" fmla="*/ 106996 h 2986796"/>
                <a:gd name="connsiteX16" fmla="*/ 1952192 w 2990398"/>
                <a:gd name="connsiteY16" fmla="*/ 103369 h 2986796"/>
                <a:gd name="connsiteX17" fmla="*/ 1983021 w 2990398"/>
                <a:gd name="connsiteY17" fmla="*/ 100648 h 2986796"/>
                <a:gd name="connsiteX18" fmla="*/ 2012036 w 2990398"/>
                <a:gd name="connsiteY18" fmla="*/ 101554 h 2986796"/>
                <a:gd name="connsiteX19" fmla="*/ 2040145 w 2990398"/>
                <a:gd name="connsiteY19" fmla="*/ 105182 h 2986796"/>
                <a:gd name="connsiteX20" fmla="*/ 2067346 w 2990398"/>
                <a:gd name="connsiteY20" fmla="*/ 113343 h 2986796"/>
                <a:gd name="connsiteX21" fmla="*/ 2090015 w 2990398"/>
                <a:gd name="connsiteY21" fmla="*/ 125130 h 2986796"/>
                <a:gd name="connsiteX22" fmla="*/ 2111775 w 2990398"/>
                <a:gd name="connsiteY22" fmla="*/ 140545 h 2986796"/>
                <a:gd name="connsiteX23" fmla="*/ 2130817 w 2990398"/>
                <a:gd name="connsiteY23" fmla="*/ 158680 h 2986796"/>
                <a:gd name="connsiteX24" fmla="*/ 2149858 w 2990398"/>
                <a:gd name="connsiteY24" fmla="*/ 179535 h 2986796"/>
                <a:gd name="connsiteX25" fmla="*/ 2167088 w 2990398"/>
                <a:gd name="connsiteY25" fmla="*/ 201296 h 2986796"/>
                <a:gd name="connsiteX26" fmla="*/ 2184315 w 2990398"/>
                <a:gd name="connsiteY26" fmla="*/ 223964 h 2986796"/>
                <a:gd name="connsiteX27" fmla="*/ 2201542 w 2990398"/>
                <a:gd name="connsiteY27" fmla="*/ 246632 h 2986796"/>
                <a:gd name="connsiteX28" fmla="*/ 2218769 w 2990398"/>
                <a:gd name="connsiteY28" fmla="*/ 268395 h 2986796"/>
                <a:gd name="connsiteX29" fmla="*/ 2236905 w 2990398"/>
                <a:gd name="connsiteY29" fmla="*/ 289249 h 2986796"/>
                <a:gd name="connsiteX30" fmla="*/ 2257760 w 2990398"/>
                <a:gd name="connsiteY30" fmla="*/ 307385 h 2986796"/>
                <a:gd name="connsiteX31" fmla="*/ 2277709 w 2990398"/>
                <a:gd name="connsiteY31" fmla="*/ 323707 h 2986796"/>
                <a:gd name="connsiteX32" fmla="*/ 2300376 w 2990398"/>
                <a:gd name="connsiteY32" fmla="*/ 336400 h 2986796"/>
                <a:gd name="connsiteX33" fmla="*/ 2324858 w 2990398"/>
                <a:gd name="connsiteY33" fmla="*/ 347282 h 2986796"/>
                <a:gd name="connsiteX34" fmla="*/ 2351153 w 2990398"/>
                <a:gd name="connsiteY34" fmla="*/ 356348 h 2986796"/>
                <a:gd name="connsiteX35" fmla="*/ 2378355 w 2990398"/>
                <a:gd name="connsiteY35" fmla="*/ 364509 h 2986796"/>
                <a:gd name="connsiteX36" fmla="*/ 2405556 w 2990398"/>
                <a:gd name="connsiteY36" fmla="*/ 371762 h 2986796"/>
                <a:gd name="connsiteX37" fmla="*/ 2433665 w 2990398"/>
                <a:gd name="connsiteY37" fmla="*/ 379017 h 2986796"/>
                <a:gd name="connsiteX38" fmla="*/ 2459961 w 2990398"/>
                <a:gd name="connsiteY38" fmla="*/ 387178 h 2986796"/>
                <a:gd name="connsiteX39" fmla="*/ 2486255 w 2990398"/>
                <a:gd name="connsiteY39" fmla="*/ 396244 h 2986796"/>
                <a:gd name="connsiteX40" fmla="*/ 2510738 w 2990398"/>
                <a:gd name="connsiteY40" fmla="*/ 407126 h 2986796"/>
                <a:gd name="connsiteX41" fmla="*/ 2532500 w 2990398"/>
                <a:gd name="connsiteY41" fmla="*/ 420727 h 2986796"/>
                <a:gd name="connsiteX42" fmla="*/ 2552448 w 2990398"/>
                <a:gd name="connsiteY42" fmla="*/ 437048 h 2986796"/>
                <a:gd name="connsiteX43" fmla="*/ 2568768 w 2990398"/>
                <a:gd name="connsiteY43" fmla="*/ 456997 h 2986796"/>
                <a:gd name="connsiteX44" fmla="*/ 2582369 w 2990398"/>
                <a:gd name="connsiteY44" fmla="*/ 478758 h 2986796"/>
                <a:gd name="connsiteX45" fmla="*/ 2593250 w 2990398"/>
                <a:gd name="connsiteY45" fmla="*/ 503239 h 2986796"/>
                <a:gd name="connsiteX46" fmla="*/ 2602317 w 2990398"/>
                <a:gd name="connsiteY46" fmla="*/ 529536 h 2986796"/>
                <a:gd name="connsiteX47" fmla="*/ 2610477 w 2990398"/>
                <a:gd name="connsiteY47" fmla="*/ 555831 h 2986796"/>
                <a:gd name="connsiteX48" fmla="*/ 2617732 w 2990398"/>
                <a:gd name="connsiteY48" fmla="*/ 583940 h 2986796"/>
                <a:gd name="connsiteX49" fmla="*/ 2624986 w 2990398"/>
                <a:gd name="connsiteY49" fmla="*/ 611141 h 2986796"/>
                <a:gd name="connsiteX50" fmla="*/ 2633146 w 2990398"/>
                <a:gd name="connsiteY50" fmla="*/ 638344 h 2986796"/>
                <a:gd name="connsiteX51" fmla="*/ 2642213 w 2990398"/>
                <a:gd name="connsiteY51" fmla="*/ 664641 h 2986796"/>
                <a:gd name="connsiteX52" fmla="*/ 2653094 w 2990398"/>
                <a:gd name="connsiteY52" fmla="*/ 689121 h 2986796"/>
                <a:gd name="connsiteX53" fmla="*/ 2665789 w 2990398"/>
                <a:gd name="connsiteY53" fmla="*/ 711789 h 2986796"/>
                <a:gd name="connsiteX54" fmla="*/ 2682110 w 2990398"/>
                <a:gd name="connsiteY54" fmla="*/ 731739 h 2986796"/>
                <a:gd name="connsiteX55" fmla="*/ 2700244 w 2990398"/>
                <a:gd name="connsiteY55" fmla="*/ 752593 h 2986796"/>
                <a:gd name="connsiteX56" fmla="*/ 2721098 w 2990398"/>
                <a:gd name="connsiteY56" fmla="*/ 770728 h 2986796"/>
                <a:gd name="connsiteX57" fmla="*/ 2742860 w 2990398"/>
                <a:gd name="connsiteY57" fmla="*/ 787956 h 2986796"/>
                <a:gd name="connsiteX58" fmla="*/ 2766436 w 2990398"/>
                <a:gd name="connsiteY58" fmla="*/ 805184 h 2986796"/>
                <a:gd name="connsiteX59" fmla="*/ 2789104 w 2990398"/>
                <a:gd name="connsiteY59" fmla="*/ 822412 h 2986796"/>
                <a:gd name="connsiteX60" fmla="*/ 2810864 w 2990398"/>
                <a:gd name="connsiteY60" fmla="*/ 839640 h 2986796"/>
                <a:gd name="connsiteX61" fmla="*/ 2831718 w 2990398"/>
                <a:gd name="connsiteY61" fmla="*/ 858682 h 2986796"/>
                <a:gd name="connsiteX62" fmla="*/ 2849854 w 2990398"/>
                <a:gd name="connsiteY62" fmla="*/ 877723 h 2986796"/>
                <a:gd name="connsiteX63" fmla="*/ 2865269 w 2990398"/>
                <a:gd name="connsiteY63" fmla="*/ 899485 h 2986796"/>
                <a:gd name="connsiteX64" fmla="*/ 2877057 w 2990398"/>
                <a:gd name="connsiteY64" fmla="*/ 922153 h 2986796"/>
                <a:gd name="connsiteX65" fmla="*/ 2885217 w 2990398"/>
                <a:gd name="connsiteY65" fmla="*/ 949356 h 2986796"/>
                <a:gd name="connsiteX66" fmla="*/ 2888844 w 2990398"/>
                <a:gd name="connsiteY66" fmla="*/ 977465 h 2986796"/>
                <a:gd name="connsiteX67" fmla="*/ 2889751 w 2990398"/>
                <a:gd name="connsiteY67" fmla="*/ 1006481 h 2986796"/>
                <a:gd name="connsiteX68" fmla="*/ 2887031 w 2990398"/>
                <a:gd name="connsiteY68" fmla="*/ 1037309 h 2986796"/>
                <a:gd name="connsiteX69" fmla="*/ 2883403 w 2990398"/>
                <a:gd name="connsiteY69" fmla="*/ 1068137 h 2986796"/>
                <a:gd name="connsiteX70" fmla="*/ 2878870 w 2990398"/>
                <a:gd name="connsiteY70" fmla="*/ 1098967 h 2986796"/>
                <a:gd name="connsiteX71" fmla="*/ 2875242 w 2990398"/>
                <a:gd name="connsiteY71" fmla="*/ 1129796 h 2986796"/>
                <a:gd name="connsiteX72" fmla="*/ 2873430 w 2990398"/>
                <a:gd name="connsiteY72" fmla="*/ 1160626 h 2986796"/>
                <a:gd name="connsiteX73" fmla="*/ 2873430 w 2990398"/>
                <a:gd name="connsiteY73" fmla="*/ 1190548 h 2986796"/>
                <a:gd name="connsiteX74" fmla="*/ 2877057 w 2990398"/>
                <a:gd name="connsiteY74" fmla="*/ 1218656 h 2986796"/>
                <a:gd name="connsiteX75" fmla="*/ 2884310 w 2990398"/>
                <a:gd name="connsiteY75" fmla="*/ 1246765 h 2986796"/>
                <a:gd name="connsiteX76" fmla="*/ 2895190 w 2990398"/>
                <a:gd name="connsiteY76" fmla="*/ 1273062 h 2986796"/>
                <a:gd name="connsiteX77" fmla="*/ 2909700 w 2990398"/>
                <a:gd name="connsiteY77" fmla="*/ 1300263 h 2986796"/>
                <a:gd name="connsiteX78" fmla="*/ 2924206 w 2990398"/>
                <a:gd name="connsiteY78" fmla="*/ 1327465 h 2986796"/>
                <a:gd name="connsiteX79" fmla="*/ 2940528 w 2990398"/>
                <a:gd name="connsiteY79" fmla="*/ 1354668 h 2986796"/>
                <a:gd name="connsiteX80" fmla="*/ 2955942 w 2990398"/>
                <a:gd name="connsiteY80" fmla="*/ 1380964 h 2986796"/>
                <a:gd name="connsiteX81" fmla="*/ 2969543 w 2990398"/>
                <a:gd name="connsiteY81" fmla="*/ 1409071 h 2986796"/>
                <a:gd name="connsiteX82" fmla="*/ 2980424 w 2990398"/>
                <a:gd name="connsiteY82" fmla="*/ 1436275 h 2986796"/>
                <a:gd name="connsiteX83" fmla="*/ 2987677 w 2990398"/>
                <a:gd name="connsiteY83" fmla="*/ 1464384 h 2986796"/>
                <a:gd name="connsiteX84" fmla="*/ 2990398 w 2990398"/>
                <a:gd name="connsiteY84" fmla="*/ 1493398 h 2986796"/>
                <a:gd name="connsiteX85" fmla="*/ 2987677 w 2990398"/>
                <a:gd name="connsiteY85" fmla="*/ 1522414 h 2986796"/>
                <a:gd name="connsiteX86" fmla="*/ 2980424 w 2990398"/>
                <a:gd name="connsiteY86" fmla="*/ 1550523 h 2986796"/>
                <a:gd name="connsiteX87" fmla="*/ 2969543 w 2990398"/>
                <a:gd name="connsiteY87" fmla="*/ 1577725 h 2986796"/>
                <a:gd name="connsiteX88" fmla="*/ 2955942 w 2990398"/>
                <a:gd name="connsiteY88" fmla="*/ 1605834 h 2986796"/>
                <a:gd name="connsiteX89" fmla="*/ 2940528 w 2990398"/>
                <a:gd name="connsiteY89" fmla="*/ 1632130 h 2986796"/>
                <a:gd name="connsiteX90" fmla="*/ 2924206 w 2990398"/>
                <a:gd name="connsiteY90" fmla="*/ 1659332 h 2986796"/>
                <a:gd name="connsiteX91" fmla="*/ 2909700 w 2990398"/>
                <a:gd name="connsiteY91" fmla="*/ 1686534 h 2986796"/>
                <a:gd name="connsiteX92" fmla="*/ 2895190 w 2990398"/>
                <a:gd name="connsiteY92" fmla="*/ 1713736 h 2986796"/>
                <a:gd name="connsiteX93" fmla="*/ 2884310 w 2990398"/>
                <a:gd name="connsiteY93" fmla="*/ 1740031 h 2986796"/>
                <a:gd name="connsiteX94" fmla="*/ 2877057 w 2990398"/>
                <a:gd name="connsiteY94" fmla="*/ 1768140 h 2986796"/>
                <a:gd name="connsiteX95" fmla="*/ 2873430 w 2990398"/>
                <a:gd name="connsiteY95" fmla="*/ 1796249 h 2986796"/>
                <a:gd name="connsiteX96" fmla="*/ 2873430 w 2990398"/>
                <a:gd name="connsiteY96" fmla="*/ 1826171 h 2986796"/>
                <a:gd name="connsiteX97" fmla="*/ 2875242 w 2990398"/>
                <a:gd name="connsiteY97" fmla="*/ 1857001 h 2986796"/>
                <a:gd name="connsiteX98" fmla="*/ 2878870 w 2990398"/>
                <a:gd name="connsiteY98" fmla="*/ 1887829 h 2986796"/>
                <a:gd name="connsiteX99" fmla="*/ 2883403 w 2990398"/>
                <a:gd name="connsiteY99" fmla="*/ 1918659 h 2986796"/>
                <a:gd name="connsiteX100" fmla="*/ 2887031 w 2990398"/>
                <a:gd name="connsiteY100" fmla="*/ 1949489 h 2986796"/>
                <a:gd name="connsiteX101" fmla="*/ 2889751 w 2990398"/>
                <a:gd name="connsiteY101" fmla="*/ 1980317 h 2986796"/>
                <a:gd name="connsiteX102" fmla="*/ 2888844 w 2990398"/>
                <a:gd name="connsiteY102" fmla="*/ 2009333 h 2986796"/>
                <a:gd name="connsiteX103" fmla="*/ 2885217 w 2990398"/>
                <a:gd name="connsiteY103" fmla="*/ 2037442 h 2986796"/>
                <a:gd name="connsiteX104" fmla="*/ 2877057 w 2990398"/>
                <a:gd name="connsiteY104" fmla="*/ 2064644 h 2986796"/>
                <a:gd name="connsiteX105" fmla="*/ 2865269 w 2990398"/>
                <a:gd name="connsiteY105" fmla="*/ 2087312 h 2986796"/>
                <a:gd name="connsiteX106" fmla="*/ 2849854 w 2990398"/>
                <a:gd name="connsiteY106" fmla="*/ 2109074 h 2986796"/>
                <a:gd name="connsiteX107" fmla="*/ 2831718 w 2990398"/>
                <a:gd name="connsiteY107" fmla="*/ 2128116 h 2986796"/>
                <a:gd name="connsiteX108" fmla="*/ 2810864 w 2990398"/>
                <a:gd name="connsiteY108" fmla="*/ 2147156 h 2986796"/>
                <a:gd name="connsiteX109" fmla="*/ 2789104 w 2990398"/>
                <a:gd name="connsiteY109" fmla="*/ 2164385 h 2986796"/>
                <a:gd name="connsiteX110" fmla="*/ 2766436 w 2990398"/>
                <a:gd name="connsiteY110" fmla="*/ 2181613 h 2986796"/>
                <a:gd name="connsiteX111" fmla="*/ 2742860 w 2990398"/>
                <a:gd name="connsiteY111" fmla="*/ 2198842 h 2986796"/>
                <a:gd name="connsiteX112" fmla="*/ 2721098 w 2990398"/>
                <a:gd name="connsiteY112" fmla="*/ 2216069 h 2986796"/>
                <a:gd name="connsiteX113" fmla="*/ 2700244 w 2990398"/>
                <a:gd name="connsiteY113" fmla="*/ 2234203 h 2986796"/>
                <a:gd name="connsiteX114" fmla="*/ 2682110 w 2990398"/>
                <a:gd name="connsiteY114" fmla="*/ 2255059 h 2986796"/>
                <a:gd name="connsiteX115" fmla="*/ 2665789 w 2990398"/>
                <a:gd name="connsiteY115" fmla="*/ 2275007 h 2986796"/>
                <a:gd name="connsiteX116" fmla="*/ 2653094 w 2990398"/>
                <a:gd name="connsiteY116" fmla="*/ 2297675 h 2986796"/>
                <a:gd name="connsiteX117" fmla="*/ 2642213 w 2990398"/>
                <a:gd name="connsiteY117" fmla="*/ 2322157 h 2986796"/>
                <a:gd name="connsiteX118" fmla="*/ 2633146 w 2990398"/>
                <a:gd name="connsiteY118" fmla="*/ 2348452 h 2986796"/>
                <a:gd name="connsiteX119" fmla="*/ 2624986 w 2990398"/>
                <a:gd name="connsiteY119" fmla="*/ 2375655 h 2986796"/>
                <a:gd name="connsiteX120" fmla="*/ 2617732 w 2990398"/>
                <a:gd name="connsiteY120" fmla="*/ 2402858 h 2986796"/>
                <a:gd name="connsiteX121" fmla="*/ 2610477 w 2990398"/>
                <a:gd name="connsiteY121" fmla="*/ 2430967 h 2986796"/>
                <a:gd name="connsiteX122" fmla="*/ 2602317 w 2990398"/>
                <a:gd name="connsiteY122" fmla="*/ 2457261 h 2986796"/>
                <a:gd name="connsiteX123" fmla="*/ 2593250 w 2990398"/>
                <a:gd name="connsiteY123" fmla="*/ 2483556 h 2986796"/>
                <a:gd name="connsiteX124" fmla="*/ 2582369 w 2990398"/>
                <a:gd name="connsiteY124" fmla="*/ 2508038 h 2986796"/>
                <a:gd name="connsiteX125" fmla="*/ 2568768 w 2990398"/>
                <a:gd name="connsiteY125" fmla="*/ 2529801 h 2986796"/>
                <a:gd name="connsiteX126" fmla="*/ 2552448 w 2990398"/>
                <a:gd name="connsiteY126" fmla="*/ 2549749 h 2986796"/>
                <a:gd name="connsiteX127" fmla="*/ 2532500 w 2990398"/>
                <a:gd name="connsiteY127" fmla="*/ 2566069 h 2986796"/>
                <a:gd name="connsiteX128" fmla="*/ 2510738 w 2990398"/>
                <a:gd name="connsiteY128" fmla="*/ 2579670 h 2986796"/>
                <a:gd name="connsiteX129" fmla="*/ 2486255 w 2990398"/>
                <a:gd name="connsiteY129" fmla="*/ 2590552 h 2986796"/>
                <a:gd name="connsiteX130" fmla="*/ 2459961 w 2990398"/>
                <a:gd name="connsiteY130" fmla="*/ 2599619 h 2986796"/>
                <a:gd name="connsiteX131" fmla="*/ 2433665 w 2990398"/>
                <a:gd name="connsiteY131" fmla="*/ 2607779 h 2986796"/>
                <a:gd name="connsiteX132" fmla="*/ 2405556 w 2990398"/>
                <a:gd name="connsiteY132" fmla="*/ 2615034 h 2986796"/>
                <a:gd name="connsiteX133" fmla="*/ 2378355 w 2990398"/>
                <a:gd name="connsiteY133" fmla="*/ 2622287 h 2986796"/>
                <a:gd name="connsiteX134" fmla="*/ 2351153 w 2990398"/>
                <a:gd name="connsiteY134" fmla="*/ 2630448 h 2986796"/>
                <a:gd name="connsiteX135" fmla="*/ 2324858 w 2990398"/>
                <a:gd name="connsiteY135" fmla="*/ 2639517 h 2986796"/>
                <a:gd name="connsiteX136" fmla="*/ 2300376 w 2990398"/>
                <a:gd name="connsiteY136" fmla="*/ 2650397 h 2986796"/>
                <a:gd name="connsiteX137" fmla="*/ 2277709 w 2990398"/>
                <a:gd name="connsiteY137" fmla="*/ 2663091 h 2986796"/>
                <a:gd name="connsiteX138" fmla="*/ 2257760 w 2990398"/>
                <a:gd name="connsiteY138" fmla="*/ 2679412 h 2986796"/>
                <a:gd name="connsiteX139" fmla="*/ 2236905 w 2990398"/>
                <a:gd name="connsiteY139" fmla="*/ 2697548 h 2986796"/>
                <a:gd name="connsiteX140" fmla="*/ 2218769 w 2990398"/>
                <a:gd name="connsiteY140" fmla="*/ 2718403 h 2986796"/>
                <a:gd name="connsiteX141" fmla="*/ 2201542 w 2990398"/>
                <a:gd name="connsiteY141" fmla="*/ 2740164 h 2986796"/>
                <a:gd name="connsiteX142" fmla="*/ 2184315 w 2990398"/>
                <a:gd name="connsiteY142" fmla="*/ 2762832 h 2986796"/>
                <a:gd name="connsiteX143" fmla="*/ 2167088 w 2990398"/>
                <a:gd name="connsiteY143" fmla="*/ 2785501 h 2986796"/>
                <a:gd name="connsiteX144" fmla="*/ 2149858 w 2990398"/>
                <a:gd name="connsiteY144" fmla="*/ 2807263 h 2986796"/>
                <a:gd name="connsiteX145" fmla="*/ 2130817 w 2990398"/>
                <a:gd name="connsiteY145" fmla="*/ 2828117 h 2986796"/>
                <a:gd name="connsiteX146" fmla="*/ 2111775 w 2990398"/>
                <a:gd name="connsiteY146" fmla="*/ 2846252 h 2986796"/>
                <a:gd name="connsiteX147" fmla="*/ 2090015 w 2990398"/>
                <a:gd name="connsiteY147" fmla="*/ 2861666 h 2986796"/>
                <a:gd name="connsiteX148" fmla="*/ 2067346 w 2990398"/>
                <a:gd name="connsiteY148" fmla="*/ 2873455 h 2986796"/>
                <a:gd name="connsiteX149" fmla="*/ 2040145 w 2990398"/>
                <a:gd name="connsiteY149" fmla="*/ 2881614 h 2986796"/>
                <a:gd name="connsiteX150" fmla="*/ 2012036 w 2990398"/>
                <a:gd name="connsiteY150" fmla="*/ 2885242 h 2986796"/>
                <a:gd name="connsiteX151" fmla="*/ 1983021 w 2990398"/>
                <a:gd name="connsiteY151" fmla="*/ 2886149 h 2986796"/>
                <a:gd name="connsiteX152" fmla="*/ 1952192 w 2990398"/>
                <a:gd name="connsiteY152" fmla="*/ 2883428 h 2986796"/>
                <a:gd name="connsiteX153" fmla="*/ 1921363 w 2990398"/>
                <a:gd name="connsiteY153" fmla="*/ 2879802 h 2986796"/>
                <a:gd name="connsiteX154" fmla="*/ 1890534 w 2990398"/>
                <a:gd name="connsiteY154" fmla="*/ 2875267 h 2986796"/>
                <a:gd name="connsiteX155" fmla="*/ 1859705 w 2990398"/>
                <a:gd name="connsiteY155" fmla="*/ 2871641 h 2986796"/>
                <a:gd name="connsiteX156" fmla="*/ 1828877 w 2990398"/>
                <a:gd name="connsiteY156" fmla="*/ 2869827 h 2986796"/>
                <a:gd name="connsiteX157" fmla="*/ 1798954 w 2990398"/>
                <a:gd name="connsiteY157" fmla="*/ 2869827 h 2986796"/>
                <a:gd name="connsiteX158" fmla="*/ 1770845 w 2990398"/>
                <a:gd name="connsiteY158" fmla="*/ 2873455 h 2986796"/>
                <a:gd name="connsiteX159" fmla="*/ 1741831 w 2990398"/>
                <a:gd name="connsiteY159" fmla="*/ 2880708 h 2986796"/>
                <a:gd name="connsiteX160" fmla="*/ 1715535 w 2990398"/>
                <a:gd name="connsiteY160" fmla="*/ 2891590 h 2986796"/>
                <a:gd name="connsiteX161" fmla="*/ 1688333 w 2990398"/>
                <a:gd name="connsiteY161" fmla="*/ 2906097 h 2986796"/>
                <a:gd name="connsiteX162" fmla="*/ 1661132 w 2990398"/>
                <a:gd name="connsiteY162" fmla="*/ 2920605 h 2986796"/>
                <a:gd name="connsiteX163" fmla="*/ 1633930 w 2990398"/>
                <a:gd name="connsiteY163" fmla="*/ 2936927 h 2986796"/>
                <a:gd name="connsiteX164" fmla="*/ 1607633 w 2990398"/>
                <a:gd name="connsiteY164" fmla="*/ 2952341 h 2986796"/>
                <a:gd name="connsiteX165" fmla="*/ 1579526 w 2990398"/>
                <a:gd name="connsiteY165" fmla="*/ 2965941 h 2986796"/>
                <a:gd name="connsiteX166" fmla="*/ 1552324 w 2990398"/>
                <a:gd name="connsiteY166" fmla="*/ 2976823 h 2986796"/>
                <a:gd name="connsiteX167" fmla="*/ 1524214 w 2990398"/>
                <a:gd name="connsiteY167" fmla="*/ 2984076 h 2986796"/>
                <a:gd name="connsiteX168" fmla="*/ 1495200 w 2990398"/>
                <a:gd name="connsiteY168" fmla="*/ 2986796 h 2986796"/>
                <a:gd name="connsiteX169" fmla="*/ 1466185 w 2990398"/>
                <a:gd name="connsiteY169" fmla="*/ 2984076 h 2986796"/>
                <a:gd name="connsiteX170" fmla="*/ 1438076 w 2990398"/>
                <a:gd name="connsiteY170" fmla="*/ 2976823 h 2986796"/>
                <a:gd name="connsiteX171" fmla="*/ 1410874 w 2990398"/>
                <a:gd name="connsiteY171" fmla="*/ 2965941 h 2986796"/>
                <a:gd name="connsiteX172" fmla="*/ 1382765 w 2990398"/>
                <a:gd name="connsiteY172" fmla="*/ 2952341 h 2986796"/>
                <a:gd name="connsiteX173" fmla="*/ 1356470 w 2990398"/>
                <a:gd name="connsiteY173" fmla="*/ 2936927 h 2986796"/>
                <a:gd name="connsiteX174" fmla="*/ 1329268 w 2990398"/>
                <a:gd name="connsiteY174" fmla="*/ 2920605 h 2986796"/>
                <a:gd name="connsiteX175" fmla="*/ 1302066 w 2990398"/>
                <a:gd name="connsiteY175" fmla="*/ 2906097 h 2986796"/>
                <a:gd name="connsiteX176" fmla="*/ 1274865 w 2990398"/>
                <a:gd name="connsiteY176" fmla="*/ 2891590 h 2986796"/>
                <a:gd name="connsiteX177" fmla="*/ 1247663 w 2990398"/>
                <a:gd name="connsiteY177" fmla="*/ 2880708 h 2986796"/>
                <a:gd name="connsiteX178" fmla="*/ 1219554 w 2990398"/>
                <a:gd name="connsiteY178" fmla="*/ 2873455 h 2986796"/>
                <a:gd name="connsiteX179" fmla="*/ 1191445 w 2990398"/>
                <a:gd name="connsiteY179" fmla="*/ 2869827 h 2986796"/>
                <a:gd name="connsiteX180" fmla="*/ 1161523 w 2990398"/>
                <a:gd name="connsiteY180" fmla="*/ 2869827 h 2986796"/>
                <a:gd name="connsiteX181" fmla="*/ 1130694 w 2990398"/>
                <a:gd name="connsiteY181" fmla="*/ 2871641 h 2986796"/>
                <a:gd name="connsiteX182" fmla="*/ 1099866 w 2990398"/>
                <a:gd name="connsiteY182" fmla="*/ 2875267 h 2986796"/>
                <a:gd name="connsiteX183" fmla="*/ 1069036 w 2990398"/>
                <a:gd name="connsiteY183" fmla="*/ 2879802 h 2986796"/>
                <a:gd name="connsiteX184" fmla="*/ 1038207 w 2990398"/>
                <a:gd name="connsiteY184" fmla="*/ 2883428 h 2986796"/>
                <a:gd name="connsiteX185" fmla="*/ 1007378 w 2990398"/>
                <a:gd name="connsiteY185" fmla="*/ 2886149 h 2986796"/>
                <a:gd name="connsiteX186" fmla="*/ 978364 w 2990398"/>
                <a:gd name="connsiteY186" fmla="*/ 2885242 h 2986796"/>
                <a:gd name="connsiteX187" fmla="*/ 950255 w 2990398"/>
                <a:gd name="connsiteY187" fmla="*/ 2881614 h 2986796"/>
                <a:gd name="connsiteX188" fmla="*/ 923053 w 2990398"/>
                <a:gd name="connsiteY188" fmla="*/ 2873455 h 2986796"/>
                <a:gd name="connsiteX189" fmla="*/ 900384 w 2990398"/>
                <a:gd name="connsiteY189" fmla="*/ 2861666 h 2986796"/>
                <a:gd name="connsiteX190" fmla="*/ 878622 w 2990398"/>
                <a:gd name="connsiteY190" fmla="*/ 2846252 h 2986796"/>
                <a:gd name="connsiteX191" fmla="*/ 859581 w 2990398"/>
                <a:gd name="connsiteY191" fmla="*/ 2828117 h 2986796"/>
                <a:gd name="connsiteX192" fmla="*/ 840540 w 2990398"/>
                <a:gd name="connsiteY192" fmla="*/ 2807263 h 2986796"/>
                <a:gd name="connsiteX193" fmla="*/ 823313 w 2990398"/>
                <a:gd name="connsiteY193" fmla="*/ 2785501 h 2986796"/>
                <a:gd name="connsiteX194" fmla="*/ 806083 w 2990398"/>
                <a:gd name="connsiteY194" fmla="*/ 2762832 h 2986796"/>
                <a:gd name="connsiteX195" fmla="*/ 788856 w 2990398"/>
                <a:gd name="connsiteY195" fmla="*/ 2740164 h 2986796"/>
                <a:gd name="connsiteX196" fmla="*/ 771629 w 2990398"/>
                <a:gd name="connsiteY196" fmla="*/ 2718403 h 2986796"/>
                <a:gd name="connsiteX197" fmla="*/ 753494 w 2990398"/>
                <a:gd name="connsiteY197" fmla="*/ 2697548 h 2986796"/>
                <a:gd name="connsiteX198" fmla="*/ 732639 w 2990398"/>
                <a:gd name="connsiteY198" fmla="*/ 2679412 h 2986796"/>
                <a:gd name="connsiteX199" fmla="*/ 712691 w 2990398"/>
                <a:gd name="connsiteY199" fmla="*/ 2663091 h 2986796"/>
                <a:gd name="connsiteX200" fmla="*/ 690023 w 2990398"/>
                <a:gd name="connsiteY200" fmla="*/ 2650397 h 2986796"/>
                <a:gd name="connsiteX201" fmla="*/ 665541 w 2990398"/>
                <a:gd name="connsiteY201" fmla="*/ 2639517 h 2986796"/>
                <a:gd name="connsiteX202" fmla="*/ 639246 w 2990398"/>
                <a:gd name="connsiteY202" fmla="*/ 2630448 h 2986796"/>
                <a:gd name="connsiteX203" fmla="*/ 612044 w 2990398"/>
                <a:gd name="connsiteY203" fmla="*/ 2622287 h 2986796"/>
                <a:gd name="connsiteX204" fmla="*/ 584842 w 2990398"/>
                <a:gd name="connsiteY204" fmla="*/ 2615034 h 2986796"/>
                <a:gd name="connsiteX205" fmla="*/ 556733 w 2990398"/>
                <a:gd name="connsiteY205" fmla="*/ 2607779 h 2986796"/>
                <a:gd name="connsiteX206" fmla="*/ 530438 w 2990398"/>
                <a:gd name="connsiteY206" fmla="*/ 2599619 h 2986796"/>
                <a:gd name="connsiteX207" fmla="*/ 504143 w 2990398"/>
                <a:gd name="connsiteY207" fmla="*/ 2590552 h 2986796"/>
                <a:gd name="connsiteX208" fmla="*/ 479662 w 2990398"/>
                <a:gd name="connsiteY208" fmla="*/ 2579670 h 2986796"/>
                <a:gd name="connsiteX209" fmla="*/ 457900 w 2990398"/>
                <a:gd name="connsiteY209" fmla="*/ 2566069 h 2986796"/>
                <a:gd name="connsiteX210" fmla="*/ 437951 w 2990398"/>
                <a:gd name="connsiteY210" fmla="*/ 2549749 h 2986796"/>
                <a:gd name="connsiteX211" fmla="*/ 421632 w 2990398"/>
                <a:gd name="connsiteY211" fmla="*/ 2529801 h 2986796"/>
                <a:gd name="connsiteX212" fmla="*/ 408030 w 2990398"/>
                <a:gd name="connsiteY212" fmla="*/ 2508038 h 2986796"/>
                <a:gd name="connsiteX213" fmla="*/ 397149 w 2990398"/>
                <a:gd name="connsiteY213" fmla="*/ 2483556 h 2986796"/>
                <a:gd name="connsiteX214" fmla="*/ 388082 w 2990398"/>
                <a:gd name="connsiteY214" fmla="*/ 2457261 h 2986796"/>
                <a:gd name="connsiteX215" fmla="*/ 379921 w 2990398"/>
                <a:gd name="connsiteY215" fmla="*/ 2430967 h 2986796"/>
                <a:gd name="connsiteX216" fmla="*/ 372668 w 2990398"/>
                <a:gd name="connsiteY216" fmla="*/ 2402858 h 2986796"/>
                <a:gd name="connsiteX217" fmla="*/ 365414 w 2990398"/>
                <a:gd name="connsiteY217" fmla="*/ 2375655 h 2986796"/>
                <a:gd name="connsiteX218" fmla="*/ 357253 w 2990398"/>
                <a:gd name="connsiteY218" fmla="*/ 2348452 h 2986796"/>
                <a:gd name="connsiteX219" fmla="*/ 348185 w 2990398"/>
                <a:gd name="connsiteY219" fmla="*/ 2322157 h 2986796"/>
                <a:gd name="connsiteX220" fmla="*/ 337304 w 2990398"/>
                <a:gd name="connsiteY220" fmla="*/ 2297675 h 2986796"/>
                <a:gd name="connsiteX221" fmla="*/ 324611 w 2990398"/>
                <a:gd name="connsiteY221" fmla="*/ 2275007 h 2986796"/>
                <a:gd name="connsiteX222" fmla="*/ 308290 w 2990398"/>
                <a:gd name="connsiteY222" fmla="*/ 2255059 h 2986796"/>
                <a:gd name="connsiteX223" fmla="*/ 290155 w 2990398"/>
                <a:gd name="connsiteY223" fmla="*/ 2234203 h 2986796"/>
                <a:gd name="connsiteX224" fmla="*/ 269300 w 2990398"/>
                <a:gd name="connsiteY224" fmla="*/ 2216069 h 2986796"/>
                <a:gd name="connsiteX225" fmla="*/ 246631 w 2990398"/>
                <a:gd name="connsiteY225" fmla="*/ 2198842 h 2986796"/>
                <a:gd name="connsiteX226" fmla="*/ 223963 w 2990398"/>
                <a:gd name="connsiteY226" fmla="*/ 2181613 h 2986796"/>
                <a:gd name="connsiteX227" fmla="*/ 201296 w 2990398"/>
                <a:gd name="connsiteY227" fmla="*/ 2164385 h 2986796"/>
                <a:gd name="connsiteX228" fmla="*/ 179534 w 2990398"/>
                <a:gd name="connsiteY228" fmla="*/ 2147156 h 2986796"/>
                <a:gd name="connsiteX229" fmla="*/ 158679 w 2990398"/>
                <a:gd name="connsiteY229" fmla="*/ 2128116 h 2986796"/>
                <a:gd name="connsiteX230" fmla="*/ 140545 w 2990398"/>
                <a:gd name="connsiteY230" fmla="*/ 2109074 h 2986796"/>
                <a:gd name="connsiteX231" fmla="*/ 125130 w 2990398"/>
                <a:gd name="connsiteY231" fmla="*/ 2087312 h 2986796"/>
                <a:gd name="connsiteX232" fmla="*/ 113343 w 2990398"/>
                <a:gd name="connsiteY232" fmla="*/ 2064644 h 2986796"/>
                <a:gd name="connsiteX233" fmla="*/ 105182 w 2990398"/>
                <a:gd name="connsiteY233" fmla="*/ 2037442 h 2986796"/>
                <a:gd name="connsiteX234" fmla="*/ 101555 w 2990398"/>
                <a:gd name="connsiteY234" fmla="*/ 2009333 h 2986796"/>
                <a:gd name="connsiteX235" fmla="*/ 100648 w 2990398"/>
                <a:gd name="connsiteY235" fmla="*/ 1980317 h 2986796"/>
                <a:gd name="connsiteX236" fmla="*/ 103368 w 2990398"/>
                <a:gd name="connsiteY236" fmla="*/ 1949489 h 2986796"/>
                <a:gd name="connsiteX237" fmla="*/ 106995 w 2990398"/>
                <a:gd name="connsiteY237" fmla="*/ 1918659 h 2986796"/>
                <a:gd name="connsiteX238" fmla="*/ 111528 w 2990398"/>
                <a:gd name="connsiteY238" fmla="*/ 1887829 h 2986796"/>
                <a:gd name="connsiteX239" fmla="*/ 115156 w 2990398"/>
                <a:gd name="connsiteY239" fmla="*/ 1857001 h 2986796"/>
                <a:gd name="connsiteX240" fmla="*/ 116970 w 2990398"/>
                <a:gd name="connsiteY240" fmla="*/ 1826171 h 2986796"/>
                <a:gd name="connsiteX241" fmla="*/ 116970 w 2990398"/>
                <a:gd name="connsiteY241" fmla="*/ 1796249 h 2986796"/>
                <a:gd name="connsiteX242" fmla="*/ 113343 w 2990398"/>
                <a:gd name="connsiteY242" fmla="*/ 1768140 h 2986796"/>
                <a:gd name="connsiteX243" fmla="*/ 106089 w 2990398"/>
                <a:gd name="connsiteY243" fmla="*/ 1740031 h 2986796"/>
                <a:gd name="connsiteX244" fmla="*/ 95208 w 2990398"/>
                <a:gd name="connsiteY244" fmla="*/ 1713736 h 2986796"/>
                <a:gd name="connsiteX245" fmla="*/ 81606 w 2990398"/>
                <a:gd name="connsiteY245" fmla="*/ 1686534 h 2986796"/>
                <a:gd name="connsiteX246" fmla="*/ 66192 w 2990398"/>
                <a:gd name="connsiteY246" fmla="*/ 1659332 h 2986796"/>
                <a:gd name="connsiteX247" fmla="*/ 49872 w 2990398"/>
                <a:gd name="connsiteY247" fmla="*/ 1632130 h 2986796"/>
                <a:gd name="connsiteX248" fmla="*/ 34458 w 2990398"/>
                <a:gd name="connsiteY248" fmla="*/ 1605834 h 2986796"/>
                <a:gd name="connsiteX249" fmla="*/ 20855 w 2990398"/>
                <a:gd name="connsiteY249" fmla="*/ 1577725 h 2986796"/>
                <a:gd name="connsiteX250" fmla="*/ 9975 w 2990398"/>
                <a:gd name="connsiteY250" fmla="*/ 1550523 h 2986796"/>
                <a:gd name="connsiteX251" fmla="*/ 2721 w 2990398"/>
                <a:gd name="connsiteY251" fmla="*/ 1522414 h 2986796"/>
                <a:gd name="connsiteX252" fmla="*/ 0 w 2990398"/>
                <a:gd name="connsiteY252" fmla="*/ 1493398 h 2986796"/>
                <a:gd name="connsiteX253" fmla="*/ 2721 w 2990398"/>
                <a:gd name="connsiteY253" fmla="*/ 1464384 h 2986796"/>
                <a:gd name="connsiteX254" fmla="*/ 9975 w 2990398"/>
                <a:gd name="connsiteY254" fmla="*/ 1436275 h 2986796"/>
                <a:gd name="connsiteX255" fmla="*/ 20855 w 2990398"/>
                <a:gd name="connsiteY255" fmla="*/ 1409071 h 2986796"/>
                <a:gd name="connsiteX256" fmla="*/ 34458 w 2990398"/>
                <a:gd name="connsiteY256" fmla="*/ 1380964 h 2986796"/>
                <a:gd name="connsiteX257" fmla="*/ 49872 w 2990398"/>
                <a:gd name="connsiteY257" fmla="*/ 1354668 h 2986796"/>
                <a:gd name="connsiteX258" fmla="*/ 66192 w 2990398"/>
                <a:gd name="connsiteY258" fmla="*/ 1327465 h 2986796"/>
                <a:gd name="connsiteX259" fmla="*/ 81606 w 2990398"/>
                <a:gd name="connsiteY259" fmla="*/ 1300263 h 2986796"/>
                <a:gd name="connsiteX260" fmla="*/ 95208 w 2990398"/>
                <a:gd name="connsiteY260" fmla="*/ 1273062 h 2986796"/>
                <a:gd name="connsiteX261" fmla="*/ 106089 w 2990398"/>
                <a:gd name="connsiteY261" fmla="*/ 1246765 h 2986796"/>
                <a:gd name="connsiteX262" fmla="*/ 113343 w 2990398"/>
                <a:gd name="connsiteY262" fmla="*/ 1218656 h 2986796"/>
                <a:gd name="connsiteX263" fmla="*/ 116970 w 2990398"/>
                <a:gd name="connsiteY263" fmla="*/ 1190548 h 2986796"/>
                <a:gd name="connsiteX264" fmla="*/ 116970 w 2990398"/>
                <a:gd name="connsiteY264" fmla="*/ 1160626 h 2986796"/>
                <a:gd name="connsiteX265" fmla="*/ 115156 w 2990398"/>
                <a:gd name="connsiteY265" fmla="*/ 1129796 h 2986796"/>
                <a:gd name="connsiteX266" fmla="*/ 111528 w 2990398"/>
                <a:gd name="connsiteY266" fmla="*/ 1098967 h 2986796"/>
                <a:gd name="connsiteX267" fmla="*/ 106995 w 2990398"/>
                <a:gd name="connsiteY267" fmla="*/ 1068137 h 2986796"/>
                <a:gd name="connsiteX268" fmla="*/ 103368 w 2990398"/>
                <a:gd name="connsiteY268" fmla="*/ 1037309 h 2986796"/>
                <a:gd name="connsiteX269" fmla="*/ 100648 w 2990398"/>
                <a:gd name="connsiteY269" fmla="*/ 1006481 h 2986796"/>
                <a:gd name="connsiteX270" fmla="*/ 101555 w 2990398"/>
                <a:gd name="connsiteY270" fmla="*/ 977465 h 2986796"/>
                <a:gd name="connsiteX271" fmla="*/ 105182 w 2990398"/>
                <a:gd name="connsiteY271" fmla="*/ 949356 h 2986796"/>
                <a:gd name="connsiteX272" fmla="*/ 113343 w 2990398"/>
                <a:gd name="connsiteY272" fmla="*/ 922153 h 2986796"/>
                <a:gd name="connsiteX273" fmla="*/ 125130 w 2990398"/>
                <a:gd name="connsiteY273" fmla="*/ 899485 h 2986796"/>
                <a:gd name="connsiteX274" fmla="*/ 140545 w 2990398"/>
                <a:gd name="connsiteY274" fmla="*/ 877723 h 2986796"/>
                <a:gd name="connsiteX275" fmla="*/ 158679 w 2990398"/>
                <a:gd name="connsiteY275" fmla="*/ 858682 h 2986796"/>
                <a:gd name="connsiteX276" fmla="*/ 179534 w 2990398"/>
                <a:gd name="connsiteY276" fmla="*/ 839640 h 2986796"/>
                <a:gd name="connsiteX277" fmla="*/ 201296 w 2990398"/>
                <a:gd name="connsiteY277" fmla="*/ 822412 h 2986796"/>
                <a:gd name="connsiteX278" fmla="*/ 223963 w 2990398"/>
                <a:gd name="connsiteY278" fmla="*/ 805184 h 2986796"/>
                <a:gd name="connsiteX279" fmla="*/ 246631 w 2990398"/>
                <a:gd name="connsiteY279" fmla="*/ 787956 h 2986796"/>
                <a:gd name="connsiteX280" fmla="*/ 269300 w 2990398"/>
                <a:gd name="connsiteY280" fmla="*/ 770728 h 2986796"/>
                <a:gd name="connsiteX281" fmla="*/ 290155 w 2990398"/>
                <a:gd name="connsiteY281" fmla="*/ 752593 h 2986796"/>
                <a:gd name="connsiteX282" fmla="*/ 308290 w 2990398"/>
                <a:gd name="connsiteY282" fmla="*/ 731739 h 2986796"/>
                <a:gd name="connsiteX283" fmla="*/ 324611 w 2990398"/>
                <a:gd name="connsiteY283" fmla="*/ 711789 h 2986796"/>
                <a:gd name="connsiteX284" fmla="*/ 337304 w 2990398"/>
                <a:gd name="connsiteY284" fmla="*/ 689121 h 2986796"/>
                <a:gd name="connsiteX285" fmla="*/ 348185 w 2990398"/>
                <a:gd name="connsiteY285" fmla="*/ 664641 h 2986796"/>
                <a:gd name="connsiteX286" fmla="*/ 357253 w 2990398"/>
                <a:gd name="connsiteY286" fmla="*/ 638344 h 2986796"/>
                <a:gd name="connsiteX287" fmla="*/ 365414 w 2990398"/>
                <a:gd name="connsiteY287" fmla="*/ 611141 h 2986796"/>
                <a:gd name="connsiteX288" fmla="*/ 372668 w 2990398"/>
                <a:gd name="connsiteY288" fmla="*/ 583940 h 2986796"/>
                <a:gd name="connsiteX289" fmla="*/ 379921 w 2990398"/>
                <a:gd name="connsiteY289" fmla="*/ 555831 h 2986796"/>
                <a:gd name="connsiteX290" fmla="*/ 388082 w 2990398"/>
                <a:gd name="connsiteY290" fmla="*/ 529536 h 2986796"/>
                <a:gd name="connsiteX291" fmla="*/ 397149 w 2990398"/>
                <a:gd name="connsiteY291" fmla="*/ 503239 h 2986796"/>
                <a:gd name="connsiteX292" fmla="*/ 408030 w 2990398"/>
                <a:gd name="connsiteY292" fmla="*/ 478758 h 2986796"/>
                <a:gd name="connsiteX293" fmla="*/ 421632 w 2990398"/>
                <a:gd name="connsiteY293" fmla="*/ 456997 h 2986796"/>
                <a:gd name="connsiteX294" fmla="*/ 437951 w 2990398"/>
                <a:gd name="connsiteY294" fmla="*/ 437048 h 2986796"/>
                <a:gd name="connsiteX295" fmla="*/ 457900 w 2990398"/>
                <a:gd name="connsiteY295" fmla="*/ 420727 h 2986796"/>
                <a:gd name="connsiteX296" fmla="*/ 479662 w 2990398"/>
                <a:gd name="connsiteY296" fmla="*/ 407126 h 2986796"/>
                <a:gd name="connsiteX297" fmla="*/ 504143 w 2990398"/>
                <a:gd name="connsiteY297" fmla="*/ 396244 h 2986796"/>
                <a:gd name="connsiteX298" fmla="*/ 530438 w 2990398"/>
                <a:gd name="connsiteY298" fmla="*/ 387178 h 2986796"/>
                <a:gd name="connsiteX299" fmla="*/ 556733 w 2990398"/>
                <a:gd name="connsiteY299" fmla="*/ 379017 h 2986796"/>
                <a:gd name="connsiteX300" fmla="*/ 584842 w 2990398"/>
                <a:gd name="connsiteY300" fmla="*/ 371762 h 2986796"/>
                <a:gd name="connsiteX301" fmla="*/ 612044 w 2990398"/>
                <a:gd name="connsiteY301" fmla="*/ 364509 h 2986796"/>
                <a:gd name="connsiteX302" fmla="*/ 639246 w 2990398"/>
                <a:gd name="connsiteY302" fmla="*/ 356348 h 2986796"/>
                <a:gd name="connsiteX303" fmla="*/ 665541 w 2990398"/>
                <a:gd name="connsiteY303" fmla="*/ 347282 h 2986796"/>
                <a:gd name="connsiteX304" fmla="*/ 690023 w 2990398"/>
                <a:gd name="connsiteY304" fmla="*/ 336400 h 2986796"/>
                <a:gd name="connsiteX305" fmla="*/ 712691 w 2990398"/>
                <a:gd name="connsiteY305" fmla="*/ 323707 h 2986796"/>
                <a:gd name="connsiteX306" fmla="*/ 732639 w 2990398"/>
                <a:gd name="connsiteY306" fmla="*/ 307385 h 2986796"/>
                <a:gd name="connsiteX307" fmla="*/ 753494 w 2990398"/>
                <a:gd name="connsiteY307" fmla="*/ 289249 h 2986796"/>
                <a:gd name="connsiteX308" fmla="*/ 771629 w 2990398"/>
                <a:gd name="connsiteY308" fmla="*/ 268395 h 2986796"/>
                <a:gd name="connsiteX309" fmla="*/ 788856 w 2990398"/>
                <a:gd name="connsiteY309" fmla="*/ 246632 h 2986796"/>
                <a:gd name="connsiteX310" fmla="*/ 806083 w 2990398"/>
                <a:gd name="connsiteY310" fmla="*/ 223964 h 2986796"/>
                <a:gd name="connsiteX311" fmla="*/ 823313 w 2990398"/>
                <a:gd name="connsiteY311" fmla="*/ 201296 h 2986796"/>
                <a:gd name="connsiteX312" fmla="*/ 840540 w 2990398"/>
                <a:gd name="connsiteY312" fmla="*/ 179535 h 2986796"/>
                <a:gd name="connsiteX313" fmla="*/ 859581 w 2990398"/>
                <a:gd name="connsiteY313" fmla="*/ 158680 h 2986796"/>
                <a:gd name="connsiteX314" fmla="*/ 878622 w 2990398"/>
                <a:gd name="connsiteY314" fmla="*/ 140545 h 2986796"/>
                <a:gd name="connsiteX315" fmla="*/ 900384 w 2990398"/>
                <a:gd name="connsiteY315" fmla="*/ 125130 h 2986796"/>
                <a:gd name="connsiteX316" fmla="*/ 923053 w 2990398"/>
                <a:gd name="connsiteY316" fmla="*/ 113343 h 2986796"/>
                <a:gd name="connsiteX317" fmla="*/ 950255 w 2990398"/>
                <a:gd name="connsiteY317" fmla="*/ 105182 h 2986796"/>
                <a:gd name="connsiteX318" fmla="*/ 978364 w 2990398"/>
                <a:gd name="connsiteY318" fmla="*/ 101554 h 2986796"/>
                <a:gd name="connsiteX319" fmla="*/ 1007378 w 2990398"/>
                <a:gd name="connsiteY319" fmla="*/ 100648 h 2986796"/>
                <a:gd name="connsiteX320" fmla="*/ 1038207 w 2990398"/>
                <a:gd name="connsiteY320" fmla="*/ 103369 h 2986796"/>
                <a:gd name="connsiteX321" fmla="*/ 1069036 w 2990398"/>
                <a:gd name="connsiteY321" fmla="*/ 106996 h 2986796"/>
                <a:gd name="connsiteX322" fmla="*/ 1099866 w 2990398"/>
                <a:gd name="connsiteY322" fmla="*/ 111529 h 2986796"/>
                <a:gd name="connsiteX323" fmla="*/ 1130694 w 2990398"/>
                <a:gd name="connsiteY323" fmla="*/ 115157 h 2986796"/>
                <a:gd name="connsiteX324" fmla="*/ 1161523 w 2990398"/>
                <a:gd name="connsiteY324" fmla="*/ 116970 h 2986796"/>
                <a:gd name="connsiteX325" fmla="*/ 1191445 w 2990398"/>
                <a:gd name="connsiteY325" fmla="*/ 116970 h 2986796"/>
                <a:gd name="connsiteX326" fmla="*/ 1219554 w 2990398"/>
                <a:gd name="connsiteY326" fmla="*/ 113343 h 2986796"/>
                <a:gd name="connsiteX327" fmla="*/ 1247663 w 2990398"/>
                <a:gd name="connsiteY327" fmla="*/ 106088 h 2986796"/>
                <a:gd name="connsiteX328" fmla="*/ 1274865 w 2990398"/>
                <a:gd name="connsiteY328" fmla="*/ 95209 h 2986796"/>
                <a:gd name="connsiteX329" fmla="*/ 1302066 w 2990398"/>
                <a:gd name="connsiteY329" fmla="*/ 80699 h 2986796"/>
                <a:gd name="connsiteX330" fmla="*/ 1329268 w 2990398"/>
                <a:gd name="connsiteY330" fmla="*/ 66192 h 2986796"/>
                <a:gd name="connsiteX331" fmla="*/ 1356470 w 2990398"/>
                <a:gd name="connsiteY331" fmla="*/ 49872 h 2986796"/>
                <a:gd name="connsiteX332" fmla="*/ 1382765 w 2990398"/>
                <a:gd name="connsiteY332" fmla="*/ 34456 h 2986796"/>
                <a:gd name="connsiteX333" fmla="*/ 1410874 w 2990398"/>
                <a:gd name="connsiteY333" fmla="*/ 20855 h 2986796"/>
                <a:gd name="connsiteX334" fmla="*/ 1438076 w 2990398"/>
                <a:gd name="connsiteY334" fmla="*/ 9974 h 2986796"/>
                <a:gd name="connsiteX335" fmla="*/ 1466185 w 2990398"/>
                <a:gd name="connsiteY335" fmla="*/ 2720 h 29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990398" h="2986796">
                  <a:moveTo>
                    <a:pt x="1495200" y="0"/>
                  </a:moveTo>
                  <a:lnTo>
                    <a:pt x="1524214" y="2720"/>
                  </a:lnTo>
                  <a:lnTo>
                    <a:pt x="1552324" y="9974"/>
                  </a:lnTo>
                  <a:lnTo>
                    <a:pt x="1579526" y="20855"/>
                  </a:lnTo>
                  <a:lnTo>
                    <a:pt x="1607633" y="34456"/>
                  </a:lnTo>
                  <a:lnTo>
                    <a:pt x="1633930" y="49872"/>
                  </a:lnTo>
                  <a:lnTo>
                    <a:pt x="1661132" y="66192"/>
                  </a:lnTo>
                  <a:lnTo>
                    <a:pt x="1688333" y="80699"/>
                  </a:lnTo>
                  <a:lnTo>
                    <a:pt x="1715535" y="95209"/>
                  </a:lnTo>
                  <a:lnTo>
                    <a:pt x="1741831" y="106088"/>
                  </a:lnTo>
                  <a:lnTo>
                    <a:pt x="1770845" y="113343"/>
                  </a:lnTo>
                  <a:lnTo>
                    <a:pt x="1798954" y="116970"/>
                  </a:lnTo>
                  <a:lnTo>
                    <a:pt x="1828877" y="116970"/>
                  </a:lnTo>
                  <a:lnTo>
                    <a:pt x="1859705" y="115157"/>
                  </a:lnTo>
                  <a:lnTo>
                    <a:pt x="1890534" y="111529"/>
                  </a:lnTo>
                  <a:lnTo>
                    <a:pt x="1921363" y="106996"/>
                  </a:lnTo>
                  <a:lnTo>
                    <a:pt x="1952192" y="103369"/>
                  </a:lnTo>
                  <a:lnTo>
                    <a:pt x="1983021" y="100648"/>
                  </a:lnTo>
                  <a:lnTo>
                    <a:pt x="2012036" y="101554"/>
                  </a:lnTo>
                  <a:lnTo>
                    <a:pt x="2040145" y="105182"/>
                  </a:lnTo>
                  <a:lnTo>
                    <a:pt x="2067346" y="113343"/>
                  </a:lnTo>
                  <a:lnTo>
                    <a:pt x="2090015" y="125130"/>
                  </a:lnTo>
                  <a:lnTo>
                    <a:pt x="2111775" y="140545"/>
                  </a:lnTo>
                  <a:lnTo>
                    <a:pt x="2130817" y="158680"/>
                  </a:lnTo>
                  <a:lnTo>
                    <a:pt x="2149858" y="179535"/>
                  </a:lnTo>
                  <a:lnTo>
                    <a:pt x="2167088" y="201296"/>
                  </a:lnTo>
                  <a:lnTo>
                    <a:pt x="2184315" y="223964"/>
                  </a:lnTo>
                  <a:lnTo>
                    <a:pt x="2201542" y="246632"/>
                  </a:lnTo>
                  <a:lnTo>
                    <a:pt x="2218769" y="268395"/>
                  </a:lnTo>
                  <a:lnTo>
                    <a:pt x="2236905" y="289249"/>
                  </a:lnTo>
                  <a:lnTo>
                    <a:pt x="2257760" y="307385"/>
                  </a:lnTo>
                  <a:lnTo>
                    <a:pt x="2277709" y="323707"/>
                  </a:lnTo>
                  <a:lnTo>
                    <a:pt x="2300376" y="336400"/>
                  </a:lnTo>
                  <a:lnTo>
                    <a:pt x="2324858" y="347282"/>
                  </a:lnTo>
                  <a:lnTo>
                    <a:pt x="2351153" y="356348"/>
                  </a:lnTo>
                  <a:lnTo>
                    <a:pt x="2378355" y="364509"/>
                  </a:lnTo>
                  <a:lnTo>
                    <a:pt x="2405556" y="371762"/>
                  </a:lnTo>
                  <a:lnTo>
                    <a:pt x="2433665" y="379017"/>
                  </a:lnTo>
                  <a:lnTo>
                    <a:pt x="2459961" y="387178"/>
                  </a:lnTo>
                  <a:lnTo>
                    <a:pt x="2486255" y="396244"/>
                  </a:lnTo>
                  <a:lnTo>
                    <a:pt x="2510738" y="407126"/>
                  </a:lnTo>
                  <a:lnTo>
                    <a:pt x="2532500" y="420727"/>
                  </a:lnTo>
                  <a:lnTo>
                    <a:pt x="2552448" y="437048"/>
                  </a:lnTo>
                  <a:lnTo>
                    <a:pt x="2568768" y="456997"/>
                  </a:lnTo>
                  <a:lnTo>
                    <a:pt x="2582369" y="478758"/>
                  </a:lnTo>
                  <a:lnTo>
                    <a:pt x="2593250" y="503239"/>
                  </a:lnTo>
                  <a:lnTo>
                    <a:pt x="2602317" y="529536"/>
                  </a:lnTo>
                  <a:lnTo>
                    <a:pt x="2610477" y="555831"/>
                  </a:lnTo>
                  <a:lnTo>
                    <a:pt x="2617732" y="583940"/>
                  </a:lnTo>
                  <a:lnTo>
                    <a:pt x="2624986" y="611141"/>
                  </a:lnTo>
                  <a:lnTo>
                    <a:pt x="2633146" y="638344"/>
                  </a:lnTo>
                  <a:lnTo>
                    <a:pt x="2642213" y="664641"/>
                  </a:lnTo>
                  <a:lnTo>
                    <a:pt x="2653094" y="689121"/>
                  </a:lnTo>
                  <a:lnTo>
                    <a:pt x="2665789" y="711789"/>
                  </a:lnTo>
                  <a:lnTo>
                    <a:pt x="2682110" y="731739"/>
                  </a:lnTo>
                  <a:lnTo>
                    <a:pt x="2700244" y="752593"/>
                  </a:lnTo>
                  <a:lnTo>
                    <a:pt x="2721098" y="770728"/>
                  </a:lnTo>
                  <a:lnTo>
                    <a:pt x="2742860" y="787956"/>
                  </a:lnTo>
                  <a:lnTo>
                    <a:pt x="2766436" y="805184"/>
                  </a:lnTo>
                  <a:lnTo>
                    <a:pt x="2789104" y="822412"/>
                  </a:lnTo>
                  <a:lnTo>
                    <a:pt x="2810864" y="839640"/>
                  </a:lnTo>
                  <a:lnTo>
                    <a:pt x="2831718" y="858682"/>
                  </a:lnTo>
                  <a:lnTo>
                    <a:pt x="2849854" y="877723"/>
                  </a:lnTo>
                  <a:lnTo>
                    <a:pt x="2865269" y="899485"/>
                  </a:lnTo>
                  <a:lnTo>
                    <a:pt x="2877057" y="922153"/>
                  </a:lnTo>
                  <a:lnTo>
                    <a:pt x="2885217" y="949356"/>
                  </a:lnTo>
                  <a:lnTo>
                    <a:pt x="2888844" y="977465"/>
                  </a:lnTo>
                  <a:lnTo>
                    <a:pt x="2889751" y="1006481"/>
                  </a:lnTo>
                  <a:lnTo>
                    <a:pt x="2887031" y="1037309"/>
                  </a:lnTo>
                  <a:lnTo>
                    <a:pt x="2883403" y="1068137"/>
                  </a:lnTo>
                  <a:lnTo>
                    <a:pt x="2878870" y="1098967"/>
                  </a:lnTo>
                  <a:lnTo>
                    <a:pt x="2875242" y="1129796"/>
                  </a:lnTo>
                  <a:lnTo>
                    <a:pt x="2873430" y="1160626"/>
                  </a:lnTo>
                  <a:lnTo>
                    <a:pt x="2873430" y="1190548"/>
                  </a:lnTo>
                  <a:lnTo>
                    <a:pt x="2877057" y="1218656"/>
                  </a:lnTo>
                  <a:lnTo>
                    <a:pt x="2884310" y="1246765"/>
                  </a:lnTo>
                  <a:lnTo>
                    <a:pt x="2895190" y="1273062"/>
                  </a:lnTo>
                  <a:lnTo>
                    <a:pt x="2909700" y="1300263"/>
                  </a:lnTo>
                  <a:lnTo>
                    <a:pt x="2924206" y="1327465"/>
                  </a:lnTo>
                  <a:lnTo>
                    <a:pt x="2940528" y="1354668"/>
                  </a:lnTo>
                  <a:lnTo>
                    <a:pt x="2955942" y="1380964"/>
                  </a:lnTo>
                  <a:lnTo>
                    <a:pt x="2969543" y="1409071"/>
                  </a:lnTo>
                  <a:lnTo>
                    <a:pt x="2980424" y="1436275"/>
                  </a:lnTo>
                  <a:lnTo>
                    <a:pt x="2987677" y="1464384"/>
                  </a:lnTo>
                  <a:lnTo>
                    <a:pt x="2990398" y="1493398"/>
                  </a:lnTo>
                  <a:lnTo>
                    <a:pt x="2987677" y="1522414"/>
                  </a:lnTo>
                  <a:lnTo>
                    <a:pt x="2980424" y="1550523"/>
                  </a:lnTo>
                  <a:lnTo>
                    <a:pt x="2969543" y="1577725"/>
                  </a:lnTo>
                  <a:lnTo>
                    <a:pt x="2955942" y="1605834"/>
                  </a:lnTo>
                  <a:lnTo>
                    <a:pt x="2940528" y="1632130"/>
                  </a:lnTo>
                  <a:lnTo>
                    <a:pt x="2924206" y="1659332"/>
                  </a:lnTo>
                  <a:lnTo>
                    <a:pt x="2909700" y="1686534"/>
                  </a:lnTo>
                  <a:lnTo>
                    <a:pt x="2895190" y="1713736"/>
                  </a:lnTo>
                  <a:lnTo>
                    <a:pt x="2884310" y="1740031"/>
                  </a:lnTo>
                  <a:lnTo>
                    <a:pt x="2877057" y="1768140"/>
                  </a:lnTo>
                  <a:lnTo>
                    <a:pt x="2873430" y="1796249"/>
                  </a:lnTo>
                  <a:lnTo>
                    <a:pt x="2873430" y="1826171"/>
                  </a:lnTo>
                  <a:lnTo>
                    <a:pt x="2875242" y="1857001"/>
                  </a:lnTo>
                  <a:lnTo>
                    <a:pt x="2878870" y="1887829"/>
                  </a:lnTo>
                  <a:lnTo>
                    <a:pt x="2883403" y="1918659"/>
                  </a:lnTo>
                  <a:lnTo>
                    <a:pt x="2887031" y="1949489"/>
                  </a:lnTo>
                  <a:lnTo>
                    <a:pt x="2889751" y="1980317"/>
                  </a:lnTo>
                  <a:lnTo>
                    <a:pt x="2888844" y="2009333"/>
                  </a:lnTo>
                  <a:lnTo>
                    <a:pt x="2885217" y="2037442"/>
                  </a:lnTo>
                  <a:lnTo>
                    <a:pt x="2877057" y="2064644"/>
                  </a:lnTo>
                  <a:lnTo>
                    <a:pt x="2865269" y="2087312"/>
                  </a:lnTo>
                  <a:lnTo>
                    <a:pt x="2849854" y="2109074"/>
                  </a:lnTo>
                  <a:lnTo>
                    <a:pt x="2831718" y="2128116"/>
                  </a:lnTo>
                  <a:lnTo>
                    <a:pt x="2810864" y="2147156"/>
                  </a:lnTo>
                  <a:lnTo>
                    <a:pt x="2789104" y="2164385"/>
                  </a:lnTo>
                  <a:lnTo>
                    <a:pt x="2766436" y="2181613"/>
                  </a:lnTo>
                  <a:lnTo>
                    <a:pt x="2742860" y="2198842"/>
                  </a:lnTo>
                  <a:lnTo>
                    <a:pt x="2721098" y="2216069"/>
                  </a:lnTo>
                  <a:lnTo>
                    <a:pt x="2700244" y="2234203"/>
                  </a:lnTo>
                  <a:lnTo>
                    <a:pt x="2682110" y="2255059"/>
                  </a:lnTo>
                  <a:lnTo>
                    <a:pt x="2665789" y="2275007"/>
                  </a:lnTo>
                  <a:lnTo>
                    <a:pt x="2653094" y="2297675"/>
                  </a:lnTo>
                  <a:lnTo>
                    <a:pt x="2642213" y="2322157"/>
                  </a:lnTo>
                  <a:lnTo>
                    <a:pt x="2633146" y="2348452"/>
                  </a:lnTo>
                  <a:lnTo>
                    <a:pt x="2624986" y="2375655"/>
                  </a:lnTo>
                  <a:lnTo>
                    <a:pt x="2617732" y="2402858"/>
                  </a:lnTo>
                  <a:lnTo>
                    <a:pt x="2610477" y="2430967"/>
                  </a:lnTo>
                  <a:lnTo>
                    <a:pt x="2602317" y="2457261"/>
                  </a:lnTo>
                  <a:lnTo>
                    <a:pt x="2593250" y="2483556"/>
                  </a:lnTo>
                  <a:lnTo>
                    <a:pt x="2582369" y="2508038"/>
                  </a:lnTo>
                  <a:lnTo>
                    <a:pt x="2568768" y="2529801"/>
                  </a:lnTo>
                  <a:lnTo>
                    <a:pt x="2552448" y="2549749"/>
                  </a:lnTo>
                  <a:lnTo>
                    <a:pt x="2532500" y="2566069"/>
                  </a:lnTo>
                  <a:lnTo>
                    <a:pt x="2510738" y="2579670"/>
                  </a:lnTo>
                  <a:lnTo>
                    <a:pt x="2486255" y="2590552"/>
                  </a:lnTo>
                  <a:lnTo>
                    <a:pt x="2459961" y="2599619"/>
                  </a:lnTo>
                  <a:lnTo>
                    <a:pt x="2433665" y="2607779"/>
                  </a:lnTo>
                  <a:lnTo>
                    <a:pt x="2405556" y="2615034"/>
                  </a:lnTo>
                  <a:lnTo>
                    <a:pt x="2378355" y="2622287"/>
                  </a:lnTo>
                  <a:lnTo>
                    <a:pt x="2351153" y="2630448"/>
                  </a:lnTo>
                  <a:lnTo>
                    <a:pt x="2324858" y="2639517"/>
                  </a:lnTo>
                  <a:lnTo>
                    <a:pt x="2300376" y="2650397"/>
                  </a:lnTo>
                  <a:lnTo>
                    <a:pt x="2277709" y="2663091"/>
                  </a:lnTo>
                  <a:lnTo>
                    <a:pt x="2257760" y="2679412"/>
                  </a:lnTo>
                  <a:lnTo>
                    <a:pt x="2236905" y="2697548"/>
                  </a:lnTo>
                  <a:lnTo>
                    <a:pt x="2218769" y="2718403"/>
                  </a:lnTo>
                  <a:lnTo>
                    <a:pt x="2201542" y="2740164"/>
                  </a:lnTo>
                  <a:lnTo>
                    <a:pt x="2184315" y="2762832"/>
                  </a:lnTo>
                  <a:lnTo>
                    <a:pt x="2167088" y="2785501"/>
                  </a:lnTo>
                  <a:lnTo>
                    <a:pt x="2149858" y="2807263"/>
                  </a:lnTo>
                  <a:lnTo>
                    <a:pt x="2130817" y="2828117"/>
                  </a:lnTo>
                  <a:lnTo>
                    <a:pt x="2111775" y="2846252"/>
                  </a:lnTo>
                  <a:lnTo>
                    <a:pt x="2090015" y="2861666"/>
                  </a:lnTo>
                  <a:lnTo>
                    <a:pt x="2067346" y="2873455"/>
                  </a:lnTo>
                  <a:lnTo>
                    <a:pt x="2040145" y="2881614"/>
                  </a:lnTo>
                  <a:lnTo>
                    <a:pt x="2012036" y="2885242"/>
                  </a:lnTo>
                  <a:lnTo>
                    <a:pt x="1983021" y="2886149"/>
                  </a:lnTo>
                  <a:lnTo>
                    <a:pt x="1952192" y="2883428"/>
                  </a:lnTo>
                  <a:lnTo>
                    <a:pt x="1921363" y="2879802"/>
                  </a:lnTo>
                  <a:lnTo>
                    <a:pt x="1890534" y="2875267"/>
                  </a:lnTo>
                  <a:lnTo>
                    <a:pt x="1859705" y="2871641"/>
                  </a:lnTo>
                  <a:lnTo>
                    <a:pt x="1828877" y="2869827"/>
                  </a:lnTo>
                  <a:lnTo>
                    <a:pt x="1798954" y="2869827"/>
                  </a:lnTo>
                  <a:lnTo>
                    <a:pt x="1770845" y="2873455"/>
                  </a:lnTo>
                  <a:lnTo>
                    <a:pt x="1741831" y="2880708"/>
                  </a:lnTo>
                  <a:lnTo>
                    <a:pt x="1715535" y="2891590"/>
                  </a:lnTo>
                  <a:lnTo>
                    <a:pt x="1688333" y="2906097"/>
                  </a:lnTo>
                  <a:lnTo>
                    <a:pt x="1661132" y="2920605"/>
                  </a:lnTo>
                  <a:lnTo>
                    <a:pt x="1633930" y="2936927"/>
                  </a:lnTo>
                  <a:lnTo>
                    <a:pt x="1607633" y="2952341"/>
                  </a:lnTo>
                  <a:lnTo>
                    <a:pt x="1579526" y="2965941"/>
                  </a:lnTo>
                  <a:lnTo>
                    <a:pt x="1552324" y="2976823"/>
                  </a:lnTo>
                  <a:lnTo>
                    <a:pt x="1524214" y="2984076"/>
                  </a:lnTo>
                  <a:lnTo>
                    <a:pt x="1495200" y="2986796"/>
                  </a:lnTo>
                  <a:lnTo>
                    <a:pt x="1466185" y="2984076"/>
                  </a:lnTo>
                  <a:lnTo>
                    <a:pt x="1438076" y="2976823"/>
                  </a:lnTo>
                  <a:lnTo>
                    <a:pt x="1410874" y="2965941"/>
                  </a:lnTo>
                  <a:lnTo>
                    <a:pt x="1382765" y="2952341"/>
                  </a:lnTo>
                  <a:lnTo>
                    <a:pt x="1356470" y="2936927"/>
                  </a:lnTo>
                  <a:lnTo>
                    <a:pt x="1329268" y="2920605"/>
                  </a:lnTo>
                  <a:lnTo>
                    <a:pt x="1302066" y="2906097"/>
                  </a:lnTo>
                  <a:lnTo>
                    <a:pt x="1274865" y="2891590"/>
                  </a:lnTo>
                  <a:lnTo>
                    <a:pt x="1247663" y="2880708"/>
                  </a:lnTo>
                  <a:lnTo>
                    <a:pt x="1219554" y="2873455"/>
                  </a:lnTo>
                  <a:lnTo>
                    <a:pt x="1191445" y="2869827"/>
                  </a:lnTo>
                  <a:lnTo>
                    <a:pt x="1161523" y="2869827"/>
                  </a:lnTo>
                  <a:lnTo>
                    <a:pt x="1130694" y="2871641"/>
                  </a:lnTo>
                  <a:lnTo>
                    <a:pt x="1099866" y="2875267"/>
                  </a:lnTo>
                  <a:lnTo>
                    <a:pt x="1069036" y="2879802"/>
                  </a:lnTo>
                  <a:lnTo>
                    <a:pt x="1038207" y="2883428"/>
                  </a:lnTo>
                  <a:lnTo>
                    <a:pt x="1007378" y="2886149"/>
                  </a:lnTo>
                  <a:lnTo>
                    <a:pt x="978364" y="2885242"/>
                  </a:lnTo>
                  <a:lnTo>
                    <a:pt x="950255" y="2881614"/>
                  </a:lnTo>
                  <a:lnTo>
                    <a:pt x="923053" y="2873455"/>
                  </a:lnTo>
                  <a:lnTo>
                    <a:pt x="900384" y="2861666"/>
                  </a:lnTo>
                  <a:lnTo>
                    <a:pt x="878622" y="2846252"/>
                  </a:lnTo>
                  <a:lnTo>
                    <a:pt x="859581" y="2828117"/>
                  </a:lnTo>
                  <a:lnTo>
                    <a:pt x="840540" y="2807263"/>
                  </a:lnTo>
                  <a:lnTo>
                    <a:pt x="823313" y="2785501"/>
                  </a:lnTo>
                  <a:lnTo>
                    <a:pt x="806083" y="2762832"/>
                  </a:lnTo>
                  <a:lnTo>
                    <a:pt x="788856" y="2740164"/>
                  </a:lnTo>
                  <a:lnTo>
                    <a:pt x="771629" y="2718403"/>
                  </a:lnTo>
                  <a:lnTo>
                    <a:pt x="753494" y="2697548"/>
                  </a:lnTo>
                  <a:lnTo>
                    <a:pt x="732639" y="2679412"/>
                  </a:lnTo>
                  <a:lnTo>
                    <a:pt x="712691" y="2663091"/>
                  </a:lnTo>
                  <a:lnTo>
                    <a:pt x="690023" y="2650397"/>
                  </a:lnTo>
                  <a:lnTo>
                    <a:pt x="665541" y="2639517"/>
                  </a:lnTo>
                  <a:lnTo>
                    <a:pt x="639246" y="2630448"/>
                  </a:lnTo>
                  <a:lnTo>
                    <a:pt x="612044" y="2622287"/>
                  </a:lnTo>
                  <a:lnTo>
                    <a:pt x="584842" y="2615034"/>
                  </a:lnTo>
                  <a:lnTo>
                    <a:pt x="556733" y="2607779"/>
                  </a:lnTo>
                  <a:lnTo>
                    <a:pt x="530438" y="2599619"/>
                  </a:lnTo>
                  <a:lnTo>
                    <a:pt x="504143" y="2590552"/>
                  </a:lnTo>
                  <a:lnTo>
                    <a:pt x="479662" y="2579670"/>
                  </a:lnTo>
                  <a:lnTo>
                    <a:pt x="457900" y="2566069"/>
                  </a:lnTo>
                  <a:lnTo>
                    <a:pt x="437951" y="2549749"/>
                  </a:lnTo>
                  <a:lnTo>
                    <a:pt x="421632" y="2529801"/>
                  </a:lnTo>
                  <a:lnTo>
                    <a:pt x="408030" y="2508038"/>
                  </a:lnTo>
                  <a:lnTo>
                    <a:pt x="397149" y="2483556"/>
                  </a:lnTo>
                  <a:lnTo>
                    <a:pt x="388082" y="2457261"/>
                  </a:lnTo>
                  <a:lnTo>
                    <a:pt x="379921" y="2430967"/>
                  </a:lnTo>
                  <a:lnTo>
                    <a:pt x="372668" y="2402858"/>
                  </a:lnTo>
                  <a:lnTo>
                    <a:pt x="365414" y="2375655"/>
                  </a:lnTo>
                  <a:lnTo>
                    <a:pt x="357253" y="2348452"/>
                  </a:lnTo>
                  <a:lnTo>
                    <a:pt x="348185" y="2322157"/>
                  </a:lnTo>
                  <a:lnTo>
                    <a:pt x="337304" y="2297675"/>
                  </a:lnTo>
                  <a:lnTo>
                    <a:pt x="324611" y="2275007"/>
                  </a:lnTo>
                  <a:lnTo>
                    <a:pt x="308290" y="2255059"/>
                  </a:lnTo>
                  <a:lnTo>
                    <a:pt x="290155" y="2234203"/>
                  </a:lnTo>
                  <a:lnTo>
                    <a:pt x="269300" y="2216069"/>
                  </a:lnTo>
                  <a:lnTo>
                    <a:pt x="246631" y="2198842"/>
                  </a:lnTo>
                  <a:lnTo>
                    <a:pt x="223963" y="2181613"/>
                  </a:lnTo>
                  <a:lnTo>
                    <a:pt x="201296" y="2164385"/>
                  </a:lnTo>
                  <a:lnTo>
                    <a:pt x="179534" y="2147156"/>
                  </a:lnTo>
                  <a:lnTo>
                    <a:pt x="158679" y="2128116"/>
                  </a:lnTo>
                  <a:lnTo>
                    <a:pt x="140545" y="2109074"/>
                  </a:lnTo>
                  <a:lnTo>
                    <a:pt x="125130" y="2087312"/>
                  </a:lnTo>
                  <a:lnTo>
                    <a:pt x="113343" y="2064644"/>
                  </a:lnTo>
                  <a:lnTo>
                    <a:pt x="105182" y="2037442"/>
                  </a:lnTo>
                  <a:lnTo>
                    <a:pt x="101555" y="2009333"/>
                  </a:lnTo>
                  <a:lnTo>
                    <a:pt x="100648" y="1980317"/>
                  </a:lnTo>
                  <a:lnTo>
                    <a:pt x="103368" y="1949489"/>
                  </a:lnTo>
                  <a:lnTo>
                    <a:pt x="106995" y="1918659"/>
                  </a:lnTo>
                  <a:lnTo>
                    <a:pt x="111528" y="1887829"/>
                  </a:lnTo>
                  <a:lnTo>
                    <a:pt x="115156" y="1857001"/>
                  </a:lnTo>
                  <a:lnTo>
                    <a:pt x="116970" y="1826171"/>
                  </a:lnTo>
                  <a:lnTo>
                    <a:pt x="116970" y="1796249"/>
                  </a:lnTo>
                  <a:lnTo>
                    <a:pt x="113343" y="1768140"/>
                  </a:lnTo>
                  <a:lnTo>
                    <a:pt x="106089" y="1740031"/>
                  </a:lnTo>
                  <a:lnTo>
                    <a:pt x="95208" y="1713736"/>
                  </a:lnTo>
                  <a:lnTo>
                    <a:pt x="81606" y="1686534"/>
                  </a:lnTo>
                  <a:lnTo>
                    <a:pt x="66192" y="1659332"/>
                  </a:lnTo>
                  <a:lnTo>
                    <a:pt x="49872" y="1632130"/>
                  </a:lnTo>
                  <a:lnTo>
                    <a:pt x="34458" y="1605834"/>
                  </a:lnTo>
                  <a:lnTo>
                    <a:pt x="20855" y="1577725"/>
                  </a:lnTo>
                  <a:lnTo>
                    <a:pt x="9975" y="1550523"/>
                  </a:lnTo>
                  <a:lnTo>
                    <a:pt x="2721" y="1522414"/>
                  </a:lnTo>
                  <a:lnTo>
                    <a:pt x="0" y="1493398"/>
                  </a:lnTo>
                  <a:lnTo>
                    <a:pt x="2721" y="1464384"/>
                  </a:lnTo>
                  <a:lnTo>
                    <a:pt x="9975" y="1436275"/>
                  </a:lnTo>
                  <a:lnTo>
                    <a:pt x="20855" y="1409071"/>
                  </a:lnTo>
                  <a:lnTo>
                    <a:pt x="34458" y="1380964"/>
                  </a:lnTo>
                  <a:lnTo>
                    <a:pt x="49872" y="1354668"/>
                  </a:lnTo>
                  <a:lnTo>
                    <a:pt x="66192" y="1327465"/>
                  </a:lnTo>
                  <a:lnTo>
                    <a:pt x="81606" y="1300263"/>
                  </a:lnTo>
                  <a:lnTo>
                    <a:pt x="95208" y="1273062"/>
                  </a:lnTo>
                  <a:lnTo>
                    <a:pt x="106089" y="1246765"/>
                  </a:lnTo>
                  <a:lnTo>
                    <a:pt x="113343" y="1218656"/>
                  </a:lnTo>
                  <a:lnTo>
                    <a:pt x="116970" y="1190548"/>
                  </a:lnTo>
                  <a:lnTo>
                    <a:pt x="116970" y="1160626"/>
                  </a:lnTo>
                  <a:lnTo>
                    <a:pt x="115156" y="1129796"/>
                  </a:lnTo>
                  <a:lnTo>
                    <a:pt x="111528" y="1098967"/>
                  </a:lnTo>
                  <a:lnTo>
                    <a:pt x="106995" y="1068137"/>
                  </a:lnTo>
                  <a:lnTo>
                    <a:pt x="103368" y="1037309"/>
                  </a:lnTo>
                  <a:lnTo>
                    <a:pt x="100648" y="1006481"/>
                  </a:lnTo>
                  <a:lnTo>
                    <a:pt x="101555" y="977465"/>
                  </a:lnTo>
                  <a:lnTo>
                    <a:pt x="105182" y="949356"/>
                  </a:lnTo>
                  <a:lnTo>
                    <a:pt x="113343" y="922153"/>
                  </a:lnTo>
                  <a:lnTo>
                    <a:pt x="125130" y="899485"/>
                  </a:lnTo>
                  <a:lnTo>
                    <a:pt x="140545" y="877723"/>
                  </a:lnTo>
                  <a:lnTo>
                    <a:pt x="158679" y="858682"/>
                  </a:lnTo>
                  <a:lnTo>
                    <a:pt x="179534" y="839640"/>
                  </a:lnTo>
                  <a:lnTo>
                    <a:pt x="201296" y="822412"/>
                  </a:lnTo>
                  <a:lnTo>
                    <a:pt x="223963" y="805184"/>
                  </a:lnTo>
                  <a:lnTo>
                    <a:pt x="246631" y="787956"/>
                  </a:lnTo>
                  <a:lnTo>
                    <a:pt x="269300" y="770728"/>
                  </a:lnTo>
                  <a:lnTo>
                    <a:pt x="290155" y="752593"/>
                  </a:lnTo>
                  <a:lnTo>
                    <a:pt x="308290" y="731739"/>
                  </a:lnTo>
                  <a:lnTo>
                    <a:pt x="324611" y="711789"/>
                  </a:lnTo>
                  <a:lnTo>
                    <a:pt x="337304" y="689121"/>
                  </a:lnTo>
                  <a:lnTo>
                    <a:pt x="348185" y="664641"/>
                  </a:lnTo>
                  <a:lnTo>
                    <a:pt x="357253" y="638344"/>
                  </a:lnTo>
                  <a:lnTo>
                    <a:pt x="365414" y="611141"/>
                  </a:lnTo>
                  <a:lnTo>
                    <a:pt x="372668" y="583940"/>
                  </a:lnTo>
                  <a:lnTo>
                    <a:pt x="379921" y="555831"/>
                  </a:lnTo>
                  <a:lnTo>
                    <a:pt x="388082" y="529536"/>
                  </a:lnTo>
                  <a:lnTo>
                    <a:pt x="397149" y="503239"/>
                  </a:lnTo>
                  <a:lnTo>
                    <a:pt x="408030" y="478758"/>
                  </a:lnTo>
                  <a:lnTo>
                    <a:pt x="421632" y="456997"/>
                  </a:lnTo>
                  <a:lnTo>
                    <a:pt x="437951" y="437048"/>
                  </a:lnTo>
                  <a:lnTo>
                    <a:pt x="457900" y="420727"/>
                  </a:lnTo>
                  <a:lnTo>
                    <a:pt x="479662" y="407126"/>
                  </a:lnTo>
                  <a:lnTo>
                    <a:pt x="504143" y="396244"/>
                  </a:lnTo>
                  <a:lnTo>
                    <a:pt x="530438" y="387178"/>
                  </a:lnTo>
                  <a:lnTo>
                    <a:pt x="556733" y="379017"/>
                  </a:lnTo>
                  <a:lnTo>
                    <a:pt x="584842" y="371762"/>
                  </a:lnTo>
                  <a:lnTo>
                    <a:pt x="612044" y="364509"/>
                  </a:lnTo>
                  <a:lnTo>
                    <a:pt x="639246" y="356348"/>
                  </a:lnTo>
                  <a:lnTo>
                    <a:pt x="665541" y="347282"/>
                  </a:lnTo>
                  <a:lnTo>
                    <a:pt x="690023" y="336400"/>
                  </a:lnTo>
                  <a:lnTo>
                    <a:pt x="712691" y="323707"/>
                  </a:lnTo>
                  <a:lnTo>
                    <a:pt x="732639" y="307385"/>
                  </a:lnTo>
                  <a:lnTo>
                    <a:pt x="753494" y="289249"/>
                  </a:lnTo>
                  <a:lnTo>
                    <a:pt x="771629" y="268395"/>
                  </a:lnTo>
                  <a:lnTo>
                    <a:pt x="788856" y="246632"/>
                  </a:lnTo>
                  <a:lnTo>
                    <a:pt x="806083" y="223964"/>
                  </a:lnTo>
                  <a:lnTo>
                    <a:pt x="823313" y="201296"/>
                  </a:lnTo>
                  <a:lnTo>
                    <a:pt x="840540" y="179535"/>
                  </a:lnTo>
                  <a:lnTo>
                    <a:pt x="859581" y="158680"/>
                  </a:lnTo>
                  <a:lnTo>
                    <a:pt x="878622" y="140545"/>
                  </a:lnTo>
                  <a:lnTo>
                    <a:pt x="900384" y="125130"/>
                  </a:lnTo>
                  <a:lnTo>
                    <a:pt x="923053" y="113343"/>
                  </a:lnTo>
                  <a:lnTo>
                    <a:pt x="950255" y="105182"/>
                  </a:lnTo>
                  <a:lnTo>
                    <a:pt x="978364" y="101554"/>
                  </a:lnTo>
                  <a:lnTo>
                    <a:pt x="1007378" y="100648"/>
                  </a:lnTo>
                  <a:lnTo>
                    <a:pt x="1038207" y="103369"/>
                  </a:lnTo>
                  <a:lnTo>
                    <a:pt x="1069036" y="106996"/>
                  </a:lnTo>
                  <a:lnTo>
                    <a:pt x="1099866" y="111529"/>
                  </a:lnTo>
                  <a:lnTo>
                    <a:pt x="1130694" y="115157"/>
                  </a:lnTo>
                  <a:lnTo>
                    <a:pt x="1161523" y="116970"/>
                  </a:lnTo>
                  <a:lnTo>
                    <a:pt x="1191445" y="116970"/>
                  </a:lnTo>
                  <a:lnTo>
                    <a:pt x="1219554" y="113343"/>
                  </a:lnTo>
                  <a:lnTo>
                    <a:pt x="1247663" y="106088"/>
                  </a:lnTo>
                  <a:lnTo>
                    <a:pt x="1274865" y="95209"/>
                  </a:lnTo>
                  <a:lnTo>
                    <a:pt x="1302066" y="80699"/>
                  </a:lnTo>
                  <a:lnTo>
                    <a:pt x="1329268" y="66192"/>
                  </a:lnTo>
                  <a:lnTo>
                    <a:pt x="1356470" y="49872"/>
                  </a:lnTo>
                  <a:lnTo>
                    <a:pt x="1382765" y="34456"/>
                  </a:lnTo>
                  <a:lnTo>
                    <a:pt x="1410874" y="20855"/>
                  </a:lnTo>
                  <a:lnTo>
                    <a:pt x="1438076" y="9974"/>
                  </a:lnTo>
                  <a:lnTo>
                    <a:pt x="1466185" y="272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539" y="1188721"/>
            <a:ext cx="3312776" cy="551338"/>
          </a:xfrm>
          <a:prstGeom prst="rect">
            <a:avLst/>
          </a:prstGeom>
        </p:spPr>
      </p:pic>
      <p:pic>
        <p:nvPicPr>
          <p:cNvPr id="21" name="Picture 20">
            <a:extLst>
              <a:ext uri="{FF2B5EF4-FFF2-40B4-BE49-F238E27FC236}">
                <a16:creationId xmlns:a16="http://schemas.microsoft.com/office/drawing/2014/main" id="{24671424-AD3B-4497-AD2C-FD9B9E6F10CB}"/>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6261856" y="3714509"/>
            <a:ext cx="2111726" cy="861300"/>
          </a:xfrm>
          <a:prstGeom prst="rect">
            <a:avLst/>
          </a:prstGeom>
        </p:spPr>
      </p:pic>
      <p:pic>
        <p:nvPicPr>
          <p:cNvPr id="22" name="Picture 21"/>
          <p:cNvPicPr>
            <a:picLocks noChangeAspect="1"/>
          </p:cNvPicPr>
          <p:nvPr/>
        </p:nvPicPr>
        <p:blipFill>
          <a:blip r:embed="rId5"/>
          <a:stretch>
            <a:fillRect/>
          </a:stretch>
        </p:blipFill>
        <p:spPr>
          <a:xfrm>
            <a:off x="9784854" y="5069468"/>
            <a:ext cx="2010339" cy="1138175"/>
          </a:xfrm>
          <a:prstGeom prst="rect">
            <a:avLst/>
          </a:prstGeom>
        </p:spPr>
      </p:pic>
    </p:spTree>
    <p:extLst>
      <p:ext uri="{BB962C8B-B14F-4D97-AF65-F5344CB8AC3E}">
        <p14:creationId xmlns:p14="http://schemas.microsoft.com/office/powerpoint/2010/main" val="16620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6647" y="2792318"/>
            <a:ext cx="8338705" cy="1102519"/>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t>Building a Family and Caregiver Academy</a:t>
            </a:r>
            <a:br>
              <a:rPr lang="en-US" b="1"/>
            </a:b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258822" y="4917362"/>
            <a:ext cx="1149678" cy="11097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462" y="5544839"/>
            <a:ext cx="1935264" cy="346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1935" y="5472247"/>
            <a:ext cx="3210559" cy="311099"/>
          </a:xfrm>
          <a:prstGeom prst="rect">
            <a:avLst/>
          </a:prstGeom>
        </p:spPr>
      </p:pic>
      <p:sp>
        <p:nvSpPr>
          <p:cNvPr id="7" name="Subtitle 5"/>
          <p:cNvSpPr txBox="1">
            <a:spLocks/>
          </p:cNvSpPr>
          <p:nvPr/>
        </p:nvSpPr>
        <p:spPr>
          <a:xfrm>
            <a:off x="1926646" y="3894837"/>
            <a:ext cx="8436553" cy="688314"/>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t>Mollie Forrester, MSW, LICSW</a:t>
            </a:r>
          </a:p>
        </p:txBody>
      </p:sp>
      <p:pic>
        <p:nvPicPr>
          <p:cNvPr id="8" name="Picture 7">
            <a:extLst>
              <a:ext uri="{FF2B5EF4-FFF2-40B4-BE49-F238E27FC236}">
                <a16:creationId xmlns:a16="http://schemas.microsoft.com/office/drawing/2014/main" id="{C3D08C05-CC16-4B9E-8AA9-D9888EC4E6C4}"/>
              </a:ext>
            </a:extLst>
          </p:cNvPr>
          <p:cNvPicPr>
            <a:picLocks noChangeAspect="1"/>
          </p:cNvPicPr>
          <p:nvPr/>
        </p:nvPicPr>
        <p:blipFill>
          <a:blip r:embed="rId5"/>
          <a:stretch>
            <a:fillRect/>
          </a:stretch>
        </p:blipFill>
        <p:spPr>
          <a:xfrm>
            <a:off x="663387" y="362247"/>
            <a:ext cx="4025153" cy="2136015"/>
          </a:xfrm>
          <a:prstGeom prst="rect">
            <a:avLst/>
          </a:prstGeom>
        </p:spPr>
      </p:pic>
      <p:pic>
        <p:nvPicPr>
          <p:cNvPr id="9" name="Picture 8">
            <a:extLst>
              <a:ext uri="{FF2B5EF4-FFF2-40B4-BE49-F238E27FC236}">
                <a16:creationId xmlns:a16="http://schemas.microsoft.com/office/drawing/2014/main" id="{24671424-AD3B-4497-AD2C-FD9B9E6F1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3387" y="555073"/>
            <a:ext cx="4025153" cy="1750362"/>
          </a:xfrm>
          <a:prstGeom prst="rect">
            <a:avLst/>
          </a:prstGeom>
        </p:spPr>
      </p:pic>
    </p:spTree>
    <p:extLst>
      <p:ext uri="{BB962C8B-B14F-4D97-AF65-F5344CB8AC3E}">
        <p14:creationId xmlns:p14="http://schemas.microsoft.com/office/powerpoint/2010/main" val="25274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68BA7-F6DD-14EF-5E39-6F9E60EB649A}"/>
              </a:ext>
            </a:extLst>
          </p:cNvPr>
          <p:cNvPicPr>
            <a:picLocks noChangeAspect="1"/>
          </p:cNvPicPr>
          <p:nvPr/>
        </p:nvPicPr>
        <p:blipFill>
          <a:blip r:embed="rId2"/>
          <a:stretch>
            <a:fillRect/>
          </a:stretch>
        </p:blipFill>
        <p:spPr>
          <a:xfrm>
            <a:off x="0" y="2360867"/>
            <a:ext cx="2458167" cy="2373818"/>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BACKGROUND</a:t>
            </a:r>
            <a:endParaRPr lang="en-US" b="1" strike="sngStrike" dirty="0">
              <a:solidFill>
                <a:schemeClr val="bg1"/>
              </a:solidFill>
            </a:endParaRPr>
          </a:p>
        </p:txBody>
      </p:sp>
      <p:pic>
        <p:nvPicPr>
          <p:cNvPr id="4" name="Picture 3">
            <a:extLst>
              <a:ext uri="{FF2B5EF4-FFF2-40B4-BE49-F238E27FC236}">
                <a16:creationId xmlns:a16="http://schemas.microsoft.com/office/drawing/2014/main" id="{8FBB97C9-6FCE-4481-B9FB-78BDB16BA1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695863" y="5754456"/>
            <a:ext cx="2255716" cy="980912"/>
          </a:xfrm>
          <a:prstGeom prst="rect">
            <a:avLst/>
          </a:prstGeom>
        </p:spPr>
      </p:pic>
      <p:sp>
        <p:nvSpPr>
          <p:cNvPr id="5" name="TextBox 4">
            <a:extLst>
              <a:ext uri="{FF2B5EF4-FFF2-40B4-BE49-F238E27FC236}">
                <a16:creationId xmlns:a16="http://schemas.microsoft.com/office/drawing/2014/main" id="{0E1F8B32-A7FC-ABF3-12CC-336F0E0AA9B6}"/>
              </a:ext>
            </a:extLst>
          </p:cNvPr>
          <p:cNvSpPr txBox="1"/>
          <p:nvPr/>
        </p:nvSpPr>
        <p:spPr>
          <a:xfrm>
            <a:off x="2391709" y="2271534"/>
            <a:ext cx="9190691" cy="2185214"/>
          </a:xfrm>
          <a:prstGeom prst="rect">
            <a:avLst/>
          </a:prstGeom>
          <a:noFill/>
        </p:spPr>
        <p:txBody>
          <a:bodyPr wrap="square">
            <a:spAutoFit/>
          </a:bodyPr>
          <a:lstStyle/>
          <a:p>
            <a:pPr marL="0" lvl="1"/>
            <a:r>
              <a:rPr lang="en-US" sz="2800" b="1" dirty="0">
                <a:latin typeface="Calibri" panose="020F0502020204030204" pitchFamily="34" charset="0"/>
                <a:ea typeface="Calibri" panose="020F0502020204030204" pitchFamily="34" charset="0"/>
                <a:cs typeface="Calibri" panose="020F0502020204030204" pitchFamily="34" charset="0"/>
              </a:rPr>
              <a:t>For families/caregivers</a:t>
            </a:r>
          </a:p>
          <a:p>
            <a:pPr marL="0" lvl="1"/>
            <a:endParaRPr lang="en-US" sz="1200" dirty="0">
              <a:latin typeface="Calibri" panose="020F0502020204030204" pitchFamily="34" charset="0"/>
              <a:ea typeface="Calibri" panose="020F0502020204030204" pitchFamily="34" charset="0"/>
              <a:cs typeface="Calibri" panose="020F0502020204030204" pitchFamily="34" charset="0"/>
            </a:endParaRP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Improves understanding of a loved one’s experience</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Encourages development of positive coping skills</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Enhances social connection and hope</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Improves quality of life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63F7533-DC66-492B-A131-9B7F1BF0025F}"/>
              </a:ext>
            </a:extLst>
          </p:cNvPr>
          <p:cNvSpPr/>
          <p:nvPr/>
        </p:nvSpPr>
        <p:spPr>
          <a:xfrm>
            <a:off x="2194111" y="1565856"/>
            <a:ext cx="8372289" cy="557460"/>
          </a:xfrm>
          <a:prstGeom prst="rect">
            <a:avLst/>
          </a:prstGeom>
        </p:spPr>
        <p:txBody>
          <a:bodyPr wrap="square">
            <a:spAutoFit/>
          </a:bodyPr>
          <a:lstStyle/>
          <a:p>
            <a:pPr marL="0" lvl="1" indent="0" algn="ctr">
              <a:lnSpc>
                <a:spcPct val="105000"/>
              </a:lnSpc>
              <a:spcBef>
                <a:spcPts val="0"/>
              </a:spcBef>
              <a:buNone/>
            </a:pPr>
            <a:r>
              <a:rPr lang="en-US" sz="3000" b="1" dirty="0">
                <a:latin typeface="Calibri" panose="020F0502020204030204" pitchFamily="34" charset="0"/>
                <a:ea typeface="Calibri" panose="020F0502020204030204" pitchFamily="34" charset="0"/>
                <a:cs typeface="Calibri" panose="020F0502020204030204" pitchFamily="34" charset="0"/>
              </a:rPr>
              <a:t>Benefits of effective family/caregiver engagement </a:t>
            </a:r>
          </a:p>
        </p:txBody>
      </p:sp>
      <p:sp>
        <p:nvSpPr>
          <p:cNvPr id="7" name="TextBox 6">
            <a:extLst>
              <a:ext uri="{FF2B5EF4-FFF2-40B4-BE49-F238E27FC236}">
                <a16:creationId xmlns:a16="http://schemas.microsoft.com/office/drawing/2014/main" id="{F1C0E091-0F09-4A8E-8056-62F4D09B0D55}"/>
              </a:ext>
            </a:extLst>
          </p:cNvPr>
          <p:cNvSpPr txBox="1"/>
          <p:nvPr/>
        </p:nvSpPr>
        <p:spPr>
          <a:xfrm>
            <a:off x="2148367" y="4809911"/>
            <a:ext cx="8463775" cy="892552"/>
          </a:xfrm>
          <a:prstGeom prst="rect">
            <a:avLst/>
          </a:prstGeom>
          <a:noFill/>
        </p:spPr>
        <p:txBody>
          <a:bodyPr wrap="square">
            <a:spAutoFit/>
          </a:bodyPr>
          <a:lstStyle/>
          <a:p>
            <a:pPr algn="ctr"/>
            <a:r>
              <a:rPr lang="en-US" sz="2600" dirty="0">
                <a:latin typeface="Calibri" panose="020F0502020204030204" pitchFamily="34" charset="0"/>
                <a:ea typeface="Calibri" panose="020F0502020204030204" pitchFamily="34" charset="0"/>
                <a:cs typeface="Calibri" panose="020F0502020204030204" pitchFamily="34" charset="0"/>
              </a:rPr>
              <a:t>When providing effective support, </a:t>
            </a:r>
            <a:r>
              <a:rPr lang="en-US" sz="2600" b="1" dirty="0">
                <a:latin typeface="Calibri" panose="020F0502020204030204" pitchFamily="34" charset="0"/>
                <a:ea typeface="Calibri" panose="020F0502020204030204" pitchFamily="34" charset="0"/>
                <a:cs typeface="Calibri" panose="020F0502020204030204" pitchFamily="34" charset="0"/>
              </a:rPr>
              <a:t>families/caregivers can be an important part of the behavioral health workforce</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28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68BA7-F6DD-14EF-5E39-6F9E60EB649A}"/>
              </a:ext>
            </a:extLst>
          </p:cNvPr>
          <p:cNvPicPr>
            <a:picLocks noChangeAspect="1"/>
          </p:cNvPicPr>
          <p:nvPr/>
        </p:nvPicPr>
        <p:blipFill>
          <a:blip r:embed="rId2"/>
          <a:stretch>
            <a:fillRect/>
          </a:stretch>
        </p:blipFill>
        <p:spPr>
          <a:xfrm>
            <a:off x="0" y="2360867"/>
            <a:ext cx="2458167" cy="2373818"/>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BACKGROUND</a:t>
            </a:r>
            <a:endParaRPr lang="en-US" b="1" strike="sngStrike" dirty="0">
              <a:solidFill>
                <a:schemeClr val="bg1"/>
              </a:solidFill>
            </a:endParaRPr>
          </a:p>
        </p:txBody>
      </p:sp>
      <p:pic>
        <p:nvPicPr>
          <p:cNvPr id="4" name="Picture 3">
            <a:extLst>
              <a:ext uri="{FF2B5EF4-FFF2-40B4-BE49-F238E27FC236}">
                <a16:creationId xmlns:a16="http://schemas.microsoft.com/office/drawing/2014/main" id="{8FBB97C9-6FCE-4481-B9FB-78BDB16BA1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695863" y="5754456"/>
            <a:ext cx="2255716" cy="980912"/>
          </a:xfrm>
          <a:prstGeom prst="rect">
            <a:avLst/>
          </a:prstGeom>
        </p:spPr>
      </p:pic>
      <p:sp>
        <p:nvSpPr>
          <p:cNvPr id="5" name="TextBox 4">
            <a:extLst>
              <a:ext uri="{FF2B5EF4-FFF2-40B4-BE49-F238E27FC236}">
                <a16:creationId xmlns:a16="http://schemas.microsoft.com/office/drawing/2014/main" id="{0E1F8B32-A7FC-ABF3-12CC-336F0E0AA9B6}"/>
              </a:ext>
            </a:extLst>
          </p:cNvPr>
          <p:cNvSpPr txBox="1"/>
          <p:nvPr/>
        </p:nvSpPr>
        <p:spPr>
          <a:xfrm>
            <a:off x="2391709" y="2271534"/>
            <a:ext cx="9190691" cy="2492990"/>
          </a:xfrm>
          <a:prstGeom prst="rect">
            <a:avLst/>
          </a:prstGeom>
          <a:noFill/>
        </p:spPr>
        <p:txBody>
          <a:bodyPr wrap="square">
            <a:spAutoFit/>
          </a:bodyPr>
          <a:lstStyle/>
          <a:p>
            <a:pPr marL="0" lvl="1"/>
            <a:r>
              <a:rPr lang="en-US" sz="2800" b="1" dirty="0">
                <a:latin typeface="Calibri" panose="020F0502020204030204" pitchFamily="34" charset="0"/>
                <a:ea typeface="Calibri" panose="020F0502020204030204" pitchFamily="34" charset="0"/>
                <a:cs typeface="Calibri" panose="020F0502020204030204" pitchFamily="34" charset="0"/>
              </a:rPr>
              <a:t>For persons with behavioral health conditions</a:t>
            </a:r>
          </a:p>
          <a:p>
            <a:pPr marL="0" lvl="1"/>
            <a:endParaRPr lang="en-US" sz="1200" dirty="0">
              <a:latin typeface="Calibri" panose="020F0502020204030204" pitchFamily="34" charset="0"/>
              <a:ea typeface="Calibri" panose="020F0502020204030204" pitchFamily="34" charset="0"/>
              <a:cs typeface="Calibri" panose="020F0502020204030204" pitchFamily="34" charset="0"/>
            </a:endParaRP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Decreases isolation</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Improves supportive connections</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Leads to better treatment outcomes and health status</a:t>
            </a:r>
          </a:p>
          <a:p>
            <a:pPr marL="365760" lvl="2"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Reduces relapse</a:t>
            </a:r>
          </a:p>
          <a:p>
            <a:pPr marL="457200" lvl="2"/>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63F7533-DC66-492B-A131-9B7F1BF0025F}"/>
              </a:ext>
            </a:extLst>
          </p:cNvPr>
          <p:cNvSpPr/>
          <p:nvPr/>
        </p:nvSpPr>
        <p:spPr>
          <a:xfrm>
            <a:off x="2194111" y="1565856"/>
            <a:ext cx="8372289" cy="557460"/>
          </a:xfrm>
          <a:prstGeom prst="rect">
            <a:avLst/>
          </a:prstGeom>
        </p:spPr>
        <p:txBody>
          <a:bodyPr wrap="square">
            <a:spAutoFit/>
          </a:bodyPr>
          <a:lstStyle/>
          <a:p>
            <a:pPr marL="0" lvl="1" indent="0" algn="ctr">
              <a:lnSpc>
                <a:spcPct val="105000"/>
              </a:lnSpc>
              <a:spcBef>
                <a:spcPts val="0"/>
              </a:spcBef>
              <a:buNone/>
            </a:pPr>
            <a:r>
              <a:rPr lang="en-US" sz="3000" b="1" dirty="0">
                <a:latin typeface="Calibri" panose="020F0502020204030204" pitchFamily="34" charset="0"/>
                <a:ea typeface="Calibri" panose="020F0502020204030204" pitchFamily="34" charset="0"/>
                <a:cs typeface="Calibri" panose="020F0502020204030204" pitchFamily="34" charset="0"/>
              </a:rPr>
              <a:t>Benefits of effective family/caregiver engagement </a:t>
            </a:r>
          </a:p>
        </p:txBody>
      </p:sp>
    </p:spTree>
    <p:extLst>
      <p:ext uri="{BB962C8B-B14F-4D97-AF65-F5344CB8AC3E}">
        <p14:creationId xmlns:p14="http://schemas.microsoft.com/office/powerpoint/2010/main" val="224259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6643E-CFE1-A24A-44C5-7F671B634EF3}"/>
              </a:ext>
            </a:extLst>
          </p:cNvPr>
          <p:cNvPicPr>
            <a:picLocks noChangeAspect="1"/>
          </p:cNvPicPr>
          <p:nvPr/>
        </p:nvPicPr>
        <p:blipFill>
          <a:blip r:embed="rId2"/>
          <a:stretch>
            <a:fillRect/>
          </a:stretch>
        </p:blipFill>
        <p:spPr>
          <a:xfrm>
            <a:off x="259082" y="2879294"/>
            <a:ext cx="2217418" cy="1615548"/>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BACKGROUND</a:t>
            </a:r>
            <a:endParaRPr lang="en-US" b="1" strike="sngStrike" dirty="0">
              <a:solidFill>
                <a:schemeClr val="bg1"/>
              </a:solidFill>
            </a:endParaRPr>
          </a:p>
        </p:txBody>
      </p:sp>
      <p:sp>
        <p:nvSpPr>
          <p:cNvPr id="4" name="Content Placeholder 2"/>
          <p:cNvSpPr txBox="1">
            <a:spLocks/>
          </p:cNvSpPr>
          <p:nvPr/>
        </p:nvSpPr>
        <p:spPr>
          <a:xfrm>
            <a:off x="2577842" y="2421618"/>
            <a:ext cx="8646842" cy="3169713"/>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210312">
              <a:lnSpc>
                <a:spcPct val="125000"/>
              </a:lnSpc>
              <a:spcBef>
                <a:spcPts val="0"/>
              </a:spcBef>
              <a:buFont typeface="Arial" panose="020B0604020202020204" pitchFamily="34" charset="0"/>
              <a:buNone/>
            </a:pPr>
            <a:r>
              <a:rPr lang="en-US" sz="2800" b="1">
                <a:latin typeface="Calibri" panose="020F0502020204030204" pitchFamily="34" charset="0"/>
                <a:ea typeface="Calibri" panose="020F0502020204030204" pitchFamily="34" charset="0"/>
                <a:cs typeface="Calibri" panose="020F0502020204030204" pitchFamily="34" charset="0"/>
              </a:rPr>
              <a:t>For families/caregivers</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Fear, isolation, stigma</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Limited access to reliable information, training, and resources</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Behavioral health system is complex and hard to navigate</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rPr>
              <a:t>Diverse cultural experiences and perspectives</a:t>
            </a:r>
            <a:endParaRPr lang="en-US" sz="2800">
              <a:latin typeface="Calibri" panose="020F0502020204030204" pitchFamily="34" charset="0"/>
              <a:ea typeface="Calibri" panose="020F0502020204030204" pitchFamily="34" charset="0"/>
            </a:endParaRPr>
          </a:p>
          <a:p>
            <a:pPr marL="0" indent="0">
              <a:lnSpc>
                <a:spcPct val="105000"/>
              </a:lnSpc>
              <a:spcBef>
                <a:spcPts val="0"/>
              </a:spcBef>
              <a:buFont typeface="Arial" panose="020B0604020202020204" pitchFamily="34" charset="0"/>
              <a:buNone/>
            </a:pPr>
            <a:endParaRPr lang="en-US" sz="2800">
              <a:latin typeface="Calibri" panose="020F0502020204030204" pitchFamily="34" charset="0"/>
              <a:ea typeface="Calibri" panose="020F0502020204030204" pitchFamily="34" charset="0"/>
              <a:cs typeface="Calibri" panose="020F0502020204030204" pitchFamily="34" charset="0"/>
            </a:endParaRPr>
          </a:p>
          <a:p>
            <a:pPr>
              <a:lnSpc>
                <a:spcPct val="105000"/>
              </a:lnSpc>
              <a:spcBef>
                <a:spcPts val="0"/>
              </a:spcBef>
            </a:pPr>
            <a:endParaRPr lang="en-US" sz="280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5000"/>
              </a:lnSpc>
              <a:spcBef>
                <a:spcPts val="0"/>
              </a:spcBef>
              <a:buFont typeface="Symbol" panose="05050102010706020507" pitchFamily="18" charset="2"/>
              <a:buChar char=""/>
            </a:pPr>
            <a:endParaRPr lang="en-US"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8FBB97C9-6FCE-4481-B9FB-78BDB16BA1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58997" y="5389838"/>
            <a:ext cx="2255716" cy="980912"/>
          </a:xfrm>
          <a:prstGeom prst="rect">
            <a:avLst/>
          </a:prstGeom>
        </p:spPr>
      </p:pic>
      <p:sp>
        <p:nvSpPr>
          <p:cNvPr id="6" name="TextBox 5">
            <a:extLst>
              <a:ext uri="{FF2B5EF4-FFF2-40B4-BE49-F238E27FC236}">
                <a16:creationId xmlns:a16="http://schemas.microsoft.com/office/drawing/2014/main" id="{6F4530CD-D207-31D9-4A22-F276843C4B4B}"/>
              </a:ext>
            </a:extLst>
          </p:cNvPr>
          <p:cNvSpPr txBox="1"/>
          <p:nvPr/>
        </p:nvSpPr>
        <p:spPr>
          <a:xfrm>
            <a:off x="1772579" y="1699737"/>
            <a:ext cx="8646842" cy="557460"/>
          </a:xfrm>
          <a:prstGeom prst="rect">
            <a:avLst/>
          </a:prstGeom>
          <a:noFill/>
        </p:spPr>
        <p:txBody>
          <a:bodyPr wrap="square">
            <a:spAutoFit/>
          </a:bodyPr>
          <a:lstStyle/>
          <a:p>
            <a:pPr marL="0" lvl="1" indent="0" algn="ctr">
              <a:lnSpc>
                <a:spcPct val="105000"/>
              </a:lnSpc>
              <a:spcBef>
                <a:spcPts val="0"/>
              </a:spcBef>
              <a:buNone/>
            </a:pPr>
            <a:r>
              <a:rPr lang="en-US" sz="3000" b="1" dirty="0">
                <a:latin typeface="Calibri" panose="020F0502020204030204" pitchFamily="34" charset="0"/>
                <a:ea typeface="Calibri" panose="020F0502020204030204" pitchFamily="34" charset="0"/>
                <a:cs typeface="Calibri" panose="020F0502020204030204" pitchFamily="34" charset="0"/>
              </a:rPr>
              <a:t>Barriers to effective family/caregiver engagement </a:t>
            </a:r>
          </a:p>
        </p:txBody>
      </p:sp>
    </p:spTree>
    <p:extLst>
      <p:ext uri="{BB962C8B-B14F-4D97-AF65-F5344CB8AC3E}">
        <p14:creationId xmlns:p14="http://schemas.microsoft.com/office/powerpoint/2010/main" val="29549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6643E-CFE1-A24A-44C5-7F671B634EF3}"/>
              </a:ext>
            </a:extLst>
          </p:cNvPr>
          <p:cNvPicPr>
            <a:picLocks noChangeAspect="1"/>
          </p:cNvPicPr>
          <p:nvPr/>
        </p:nvPicPr>
        <p:blipFill>
          <a:blip r:embed="rId2"/>
          <a:stretch>
            <a:fillRect/>
          </a:stretch>
        </p:blipFill>
        <p:spPr>
          <a:xfrm>
            <a:off x="259082" y="2879294"/>
            <a:ext cx="2217418" cy="1615548"/>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BACKGROUND</a:t>
            </a:r>
            <a:endParaRPr lang="en-US" b="1" strike="sngStrike" dirty="0">
              <a:solidFill>
                <a:schemeClr val="bg1"/>
              </a:solidFill>
            </a:endParaRPr>
          </a:p>
        </p:txBody>
      </p:sp>
      <p:sp>
        <p:nvSpPr>
          <p:cNvPr id="4" name="Content Placeholder 2"/>
          <p:cNvSpPr txBox="1">
            <a:spLocks/>
          </p:cNvSpPr>
          <p:nvPr/>
        </p:nvSpPr>
        <p:spPr>
          <a:xfrm>
            <a:off x="2577842" y="2421618"/>
            <a:ext cx="8209901" cy="2803799"/>
          </a:xfrm>
          <a:prstGeom prst="rect">
            <a:avLst/>
          </a:prstGeom>
        </p:spPr>
        <p:txBody>
          <a:bodyPr>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210312">
              <a:lnSpc>
                <a:spcPct val="125000"/>
              </a:lnSpc>
              <a:spcBef>
                <a:spcPts val="0"/>
              </a:spcBef>
              <a:buFont typeface="Arial" panose="020B0604020202020204" pitchFamily="34" charset="0"/>
              <a:buNone/>
            </a:pPr>
            <a:r>
              <a:rPr lang="en-US" sz="2800" b="1">
                <a:latin typeface="Calibri" panose="020F0502020204030204" pitchFamily="34" charset="0"/>
                <a:ea typeface="Calibri" panose="020F0502020204030204" pitchFamily="34" charset="0"/>
                <a:cs typeface="Calibri" panose="020F0502020204030204" pitchFamily="34" charset="0"/>
              </a:rPr>
              <a:t>Systemic barriers</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Unfunded/not covered by insurance</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Variable workforce training and experience</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Concerns about privacy and consent</a:t>
            </a:r>
          </a:p>
          <a:p>
            <a:pPr marL="365760" lvl="1" indent="-210312">
              <a:lnSpc>
                <a:spcPct val="150000"/>
              </a:lnSpc>
              <a:spcBef>
                <a:spcPts val="0"/>
              </a:spcBef>
              <a:buFont typeface="Arial" panose="020B0604020202020204" pitchFamily="34" charset="0"/>
              <a:buChar char="•"/>
            </a:pPr>
            <a:r>
              <a:rPr lang="en-US" sz="2400">
                <a:latin typeface="Calibri" panose="020F0502020204030204" pitchFamily="34" charset="0"/>
                <a:ea typeface="Calibri" panose="020F0502020204030204" pitchFamily="34" charset="0"/>
              </a:rPr>
              <a:t>Diverse cultural experiences and perspectives</a:t>
            </a:r>
          </a:p>
          <a:p>
            <a:pPr marL="155448" lvl="1" indent="0">
              <a:lnSpc>
                <a:spcPct val="125000"/>
              </a:lnSpc>
              <a:spcBef>
                <a:spcPts val="0"/>
              </a:spcBef>
              <a:buFont typeface="Arial" panose="020B0604020202020204" pitchFamily="34" charset="0"/>
              <a:buNone/>
            </a:pPr>
            <a:endParaRPr lang="en-US" sz="5100">
              <a:latin typeface="Calibri" panose="020F0502020204030204" pitchFamily="34" charset="0"/>
              <a:ea typeface="Calibri" panose="020F0502020204030204" pitchFamily="34" charset="0"/>
              <a:cs typeface="Calibri" panose="020F0502020204030204" pitchFamily="34" charset="0"/>
            </a:endParaRPr>
          </a:p>
          <a:p>
            <a:pPr marL="0" indent="0">
              <a:lnSpc>
                <a:spcPct val="105000"/>
              </a:lnSpc>
              <a:spcBef>
                <a:spcPts val="0"/>
              </a:spcBef>
              <a:buFont typeface="Arial" panose="020B0604020202020204" pitchFamily="34" charset="0"/>
              <a:buNone/>
            </a:pPr>
            <a:endParaRPr lang="en-US" sz="2800">
              <a:latin typeface="Calibri" panose="020F0502020204030204" pitchFamily="34" charset="0"/>
              <a:ea typeface="Calibri" panose="020F0502020204030204" pitchFamily="34" charset="0"/>
            </a:endParaRPr>
          </a:p>
          <a:p>
            <a:pPr marL="0" indent="0">
              <a:lnSpc>
                <a:spcPct val="105000"/>
              </a:lnSpc>
              <a:spcBef>
                <a:spcPts val="0"/>
              </a:spcBef>
              <a:buFont typeface="Arial" panose="020B0604020202020204" pitchFamily="34" charset="0"/>
              <a:buNone/>
            </a:pPr>
            <a:endParaRPr lang="en-US" sz="2800">
              <a:latin typeface="Calibri" panose="020F0502020204030204" pitchFamily="34" charset="0"/>
              <a:ea typeface="Calibri" panose="020F0502020204030204" pitchFamily="34" charset="0"/>
              <a:cs typeface="Calibri" panose="020F0502020204030204" pitchFamily="34" charset="0"/>
            </a:endParaRPr>
          </a:p>
          <a:p>
            <a:pPr>
              <a:lnSpc>
                <a:spcPct val="105000"/>
              </a:lnSpc>
              <a:spcBef>
                <a:spcPts val="0"/>
              </a:spcBef>
            </a:pPr>
            <a:endParaRPr lang="en-US" sz="280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5000"/>
              </a:lnSpc>
              <a:spcBef>
                <a:spcPts val="0"/>
              </a:spcBef>
              <a:buFont typeface="Symbol" panose="05050102010706020507" pitchFamily="18" charset="2"/>
              <a:buChar char=""/>
            </a:pPr>
            <a:endParaRPr lang="en-US"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8FBB97C9-6FCE-4481-B9FB-78BDB16BA1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58997" y="5389838"/>
            <a:ext cx="2255716" cy="980912"/>
          </a:xfrm>
          <a:prstGeom prst="rect">
            <a:avLst/>
          </a:prstGeom>
        </p:spPr>
      </p:pic>
      <p:sp>
        <p:nvSpPr>
          <p:cNvPr id="6" name="TextBox 5">
            <a:extLst>
              <a:ext uri="{FF2B5EF4-FFF2-40B4-BE49-F238E27FC236}">
                <a16:creationId xmlns:a16="http://schemas.microsoft.com/office/drawing/2014/main" id="{6F4530CD-D207-31D9-4A22-F276843C4B4B}"/>
              </a:ext>
            </a:extLst>
          </p:cNvPr>
          <p:cNvSpPr txBox="1"/>
          <p:nvPr/>
        </p:nvSpPr>
        <p:spPr>
          <a:xfrm>
            <a:off x="1772579" y="1699737"/>
            <a:ext cx="8646842" cy="557460"/>
          </a:xfrm>
          <a:prstGeom prst="rect">
            <a:avLst/>
          </a:prstGeom>
          <a:noFill/>
        </p:spPr>
        <p:txBody>
          <a:bodyPr wrap="square">
            <a:spAutoFit/>
          </a:bodyPr>
          <a:lstStyle/>
          <a:p>
            <a:pPr marL="0" lvl="1" indent="0" algn="ctr">
              <a:lnSpc>
                <a:spcPct val="105000"/>
              </a:lnSpc>
              <a:spcBef>
                <a:spcPts val="0"/>
              </a:spcBef>
              <a:buNone/>
            </a:pPr>
            <a:r>
              <a:rPr lang="en-US" sz="3000" b="1" dirty="0">
                <a:latin typeface="Calibri" panose="020F0502020204030204" pitchFamily="34" charset="0"/>
                <a:ea typeface="Calibri" panose="020F0502020204030204" pitchFamily="34" charset="0"/>
                <a:cs typeface="Calibri" panose="020F0502020204030204" pitchFamily="34" charset="0"/>
              </a:rPr>
              <a:t>Barriers to effective family/caregiver engagement </a:t>
            </a:r>
          </a:p>
        </p:txBody>
      </p:sp>
    </p:spTree>
    <p:extLst>
      <p:ext uri="{BB962C8B-B14F-4D97-AF65-F5344CB8AC3E}">
        <p14:creationId xmlns:p14="http://schemas.microsoft.com/office/powerpoint/2010/main" val="185701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BACKGROUND</a:t>
            </a:r>
            <a:br>
              <a:rPr lang="en-US" b="1">
                <a:solidFill>
                  <a:schemeClr val="bg1"/>
                </a:solidFill>
              </a:rPr>
            </a:br>
            <a:r>
              <a:rPr lang="en-US" b="1">
                <a:solidFill>
                  <a:schemeClr val="bg1"/>
                </a:solidFill>
              </a:rPr>
              <a:t>Center for Behavioral Health &amp; Learning</a:t>
            </a:r>
            <a:endParaRPr lang="en-US" b="1" dirty="0">
              <a:solidFill>
                <a:schemeClr val="bg1"/>
              </a:solidFill>
            </a:endParaRPr>
          </a:p>
        </p:txBody>
      </p:sp>
      <p:pic>
        <p:nvPicPr>
          <p:cNvPr id="3" name="Picture 2">
            <a:extLst>
              <a:ext uri="{FF2B5EF4-FFF2-40B4-BE49-F238E27FC236}">
                <a16:creationId xmlns:a16="http://schemas.microsoft.com/office/drawing/2014/main" id="{90BAE68C-3FA6-4E83-8084-8383676471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6080" y="5074986"/>
            <a:ext cx="2255716" cy="980912"/>
          </a:xfrm>
          <a:prstGeom prst="rect">
            <a:avLst/>
          </a:prstGeom>
        </p:spPr>
      </p:pic>
      <p:pic>
        <p:nvPicPr>
          <p:cNvPr id="4" name="Content Placeholder 4" descr="A picture containing indoor, ceiling, floor, room&#10;&#10;Description automatically generated">
            <a:extLst>
              <a:ext uri="{FF2B5EF4-FFF2-40B4-BE49-F238E27FC236}">
                <a16:creationId xmlns:a16="http://schemas.microsoft.com/office/drawing/2014/main" id="{F20C5C6B-E8BE-16E5-3188-9F1EA3D82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294157"/>
            <a:ext cx="3904624" cy="2196049"/>
          </a:xfrm>
          <a:prstGeom prst="rect">
            <a:avLst/>
          </a:prstGeom>
        </p:spPr>
      </p:pic>
      <p:pic>
        <p:nvPicPr>
          <p:cNvPr id="5" name="Picture 4">
            <a:extLst>
              <a:ext uri="{FF2B5EF4-FFF2-40B4-BE49-F238E27FC236}">
                <a16:creationId xmlns:a16="http://schemas.microsoft.com/office/drawing/2014/main" id="{AC5AA814-FCD6-8DD1-9A44-8F9F342DC425}"/>
              </a:ext>
            </a:extLst>
          </p:cNvPr>
          <p:cNvPicPr>
            <a:picLocks noChangeAspect="1"/>
          </p:cNvPicPr>
          <p:nvPr/>
        </p:nvPicPr>
        <p:blipFill>
          <a:blip r:embed="rId4"/>
          <a:stretch>
            <a:fillRect/>
          </a:stretch>
        </p:blipFill>
        <p:spPr>
          <a:xfrm>
            <a:off x="6775322" y="1536700"/>
            <a:ext cx="4961403" cy="2664005"/>
          </a:xfrm>
          <a:prstGeom prst="rect">
            <a:avLst/>
          </a:prstGeom>
        </p:spPr>
      </p:pic>
      <p:pic>
        <p:nvPicPr>
          <p:cNvPr id="6" name="object 6">
            <a:extLst>
              <a:ext uri="{FF2B5EF4-FFF2-40B4-BE49-F238E27FC236}">
                <a16:creationId xmlns:a16="http://schemas.microsoft.com/office/drawing/2014/main" id="{0B18CAA4-CBD8-DC63-577C-9DA0B79CA142}"/>
              </a:ext>
            </a:extLst>
          </p:cNvPr>
          <p:cNvPicPr/>
          <p:nvPr/>
        </p:nvPicPr>
        <p:blipFill>
          <a:blip r:embed="rId5" cstate="print"/>
          <a:stretch>
            <a:fillRect/>
          </a:stretch>
        </p:blipFill>
        <p:spPr>
          <a:xfrm>
            <a:off x="4741823" y="4245680"/>
            <a:ext cx="3904624" cy="2244526"/>
          </a:xfrm>
          <a:prstGeom prst="rect">
            <a:avLst/>
          </a:prstGeom>
        </p:spPr>
      </p:pic>
      <p:sp>
        <p:nvSpPr>
          <p:cNvPr id="7" name="TextBox 6">
            <a:extLst>
              <a:ext uri="{FF2B5EF4-FFF2-40B4-BE49-F238E27FC236}">
                <a16:creationId xmlns:a16="http://schemas.microsoft.com/office/drawing/2014/main" id="{BA60F0F4-5284-FE51-8902-A04628B3FD86}"/>
              </a:ext>
            </a:extLst>
          </p:cNvPr>
          <p:cNvSpPr txBox="1"/>
          <p:nvPr/>
        </p:nvSpPr>
        <p:spPr>
          <a:xfrm>
            <a:off x="609600" y="1462613"/>
            <a:ext cx="6611533" cy="267765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150-bed teaching hospital at UWMC Northwest</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rgbClr val="000000"/>
                </a:solidFill>
                <a:ea typeface="Open Sans" panose="020B0606030504020204" pitchFamily="34" charset="0"/>
                <a:cs typeface="Open Sans" panose="020B0606030504020204" pitchFamily="34" charset="0"/>
              </a:rPr>
              <a:t>Opening </a:t>
            </a:r>
            <a:r>
              <a:rPr kumimoji="0" lang="en-US" sz="24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summer 2024</a:t>
            </a:r>
            <a:endParaRPr lang="en-US" sz="2400" b="1" noProof="0" dirty="0">
              <a:solidFill>
                <a:srgbClr val="000000"/>
              </a:solidFill>
              <a:ea typeface="Open Sans" panose="020B0606030504020204" pitchFamily="34" charset="0"/>
              <a:cs typeface="Open Sans" panose="020B060603050402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a:p>
            <a:pPr marL="548640" lvl="1" indent="-342900" defTabSz="34290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Longer-term inpatient care (a</a:t>
            </a:r>
            <a:r>
              <a:rPr kumimoji="0" lang="en-US" sz="2200" b="0"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dult &amp; geriatric)</a:t>
            </a:r>
          </a:p>
          <a:p>
            <a:pPr marL="548640" lvl="1" indent="-342900" defTabSz="342900">
              <a:buFont typeface="Arial" panose="020B0604020202020204" pitchFamily="34" charset="0"/>
              <a:buChar char="•"/>
              <a:defRPr/>
            </a:pPr>
            <a:r>
              <a:rPr kumimoji="0" lang="en-US" sz="2200" b="0"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Medical / Surgical care</a:t>
            </a:r>
          </a:p>
          <a:p>
            <a:pPr marL="548640" lvl="1" indent="-342900" defTabSz="342900">
              <a:buFont typeface="Arial" panose="020B0604020202020204" pitchFamily="34" charset="0"/>
              <a:buChar char="•"/>
              <a:defRPr/>
            </a:pPr>
            <a:r>
              <a:rPr kumimoji="0" lang="en-US" sz="2200" b="0"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rPr>
              <a:t>Neuromodulation treatments</a:t>
            </a:r>
          </a:p>
          <a:p>
            <a:pPr marL="548640" lvl="1" indent="-342900" defTabSz="342900">
              <a:buFont typeface="Arial" panose="020B0604020202020204" pitchFamily="34" charset="0"/>
              <a:buChar char="•"/>
              <a:defRPr/>
            </a:pPr>
            <a:r>
              <a:rPr lang="en-US" sz="2200" dirty="0">
                <a:solidFill>
                  <a:srgbClr val="000000"/>
                </a:solidFill>
                <a:ea typeface="Open Sans" panose="020B0606030504020204" pitchFamily="34" charset="0"/>
                <a:cs typeface="Open Sans" panose="020B0606030504020204" pitchFamily="34" charset="0"/>
              </a:rPr>
              <a:t>Training and workforce development</a:t>
            </a:r>
            <a:endParaRPr lang="en-US" sz="2200" dirty="0"/>
          </a:p>
          <a:p>
            <a:pPr marL="548640" lvl="1" indent="-342900" defTabSz="342900">
              <a:buFont typeface="Arial" panose="020B0604020202020204" pitchFamily="34" charset="0"/>
              <a:buChar char="•"/>
              <a:defRPr/>
            </a:pPr>
            <a:r>
              <a:rPr lang="en-US" sz="2200" b="1" dirty="0">
                <a:solidFill>
                  <a:srgbClr val="000000"/>
                </a:solidFill>
                <a:ea typeface="Open Sans" panose="020B0606030504020204" pitchFamily="34" charset="0"/>
                <a:cs typeface="Open Sans" panose="020B0606030504020204" pitchFamily="34" charset="0"/>
              </a:rPr>
              <a:t>Family and Caregiver Academy</a:t>
            </a:r>
            <a:endParaRPr kumimoji="0" lang="en-US" sz="2200" b="1" i="0" u="none" strike="noStrike" kern="1200" cap="none" spc="0" normalizeH="0" baseline="0" noProof="0" dirty="0">
              <a:ln>
                <a:noFill/>
              </a:ln>
              <a:solidFill>
                <a:srgbClr val="000000"/>
              </a:solidFill>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19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PROPOSED SOLUTION</a:t>
            </a:r>
            <a:br>
              <a:rPr lang="en-US" b="1">
                <a:solidFill>
                  <a:schemeClr val="bg1"/>
                </a:solidFill>
              </a:rPr>
            </a:br>
            <a:r>
              <a:rPr lang="en-US" sz="3600" b="1">
                <a:solidFill>
                  <a:schemeClr val="bg1"/>
                </a:solidFill>
              </a:rPr>
              <a:t>Family and Caregiver Academy</a:t>
            </a:r>
            <a:endParaRPr lang="en-US" b="1" dirty="0">
              <a:solidFill>
                <a:schemeClr val="bg1"/>
              </a:solidFill>
            </a:endParaRPr>
          </a:p>
        </p:txBody>
      </p:sp>
      <p:pic>
        <p:nvPicPr>
          <p:cNvPr id="3" name="Picture 2">
            <a:extLst>
              <a:ext uri="{FF2B5EF4-FFF2-40B4-BE49-F238E27FC236}">
                <a16:creationId xmlns:a16="http://schemas.microsoft.com/office/drawing/2014/main" id="{90BAE68C-3FA6-4E83-8084-8383676471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26684" y="5337350"/>
            <a:ext cx="2255716" cy="980912"/>
          </a:xfrm>
          <a:prstGeom prst="rect">
            <a:avLst/>
          </a:prstGeom>
        </p:spPr>
      </p:pic>
      <p:pic>
        <p:nvPicPr>
          <p:cNvPr id="4" name="Content Placeholder 13" descr="A yellow light bulb with a brain inside&#10;&#10;Description automatically generated">
            <a:extLst>
              <a:ext uri="{FF2B5EF4-FFF2-40B4-BE49-F238E27FC236}">
                <a16:creationId xmlns:a16="http://schemas.microsoft.com/office/drawing/2014/main" id="{F6806DCA-3ABD-4AEF-5CAA-8EF180FD53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022075" y="1902259"/>
            <a:ext cx="2560325" cy="2950470"/>
          </a:xfrm>
          <a:prstGeom prst="rect">
            <a:avLst/>
          </a:prstGeom>
        </p:spPr>
      </p:pic>
      <p:sp>
        <p:nvSpPr>
          <p:cNvPr id="5" name="TextBox 4">
            <a:extLst>
              <a:ext uri="{FF2B5EF4-FFF2-40B4-BE49-F238E27FC236}">
                <a16:creationId xmlns:a16="http://schemas.microsoft.com/office/drawing/2014/main" id="{CBA54507-F61F-AC71-3877-1C1597AF54C5}"/>
              </a:ext>
            </a:extLst>
          </p:cNvPr>
          <p:cNvSpPr txBox="1"/>
          <p:nvPr/>
        </p:nvSpPr>
        <p:spPr>
          <a:xfrm>
            <a:off x="609600" y="1786700"/>
            <a:ext cx="8550361" cy="4353499"/>
          </a:xfrm>
          <a:prstGeom prst="rect">
            <a:avLst/>
          </a:prstGeom>
          <a:noFill/>
        </p:spPr>
        <p:txBody>
          <a:bodyPr wrap="square" rtlCol="0">
            <a:spAutoFit/>
          </a:bodyPr>
          <a:lstStyle/>
          <a:p>
            <a:pPr marL="557784" indent="-210312">
              <a:lnSpc>
                <a:spcPct val="105000"/>
              </a:lnSpc>
              <a:buFont typeface="Arial" panose="020B0604020202020204" pitchFamily="34" charset="0"/>
              <a:buChar char="•"/>
            </a:pPr>
            <a:r>
              <a:rPr lang="en-US" sz="2400" dirty="0">
                <a:latin typeface="+mj-lt"/>
              </a:rPr>
              <a:t>Provide evidence-based psychoeducation, skill building courses, and curated resources</a:t>
            </a:r>
          </a:p>
          <a:p>
            <a:pPr marL="347472">
              <a:lnSpc>
                <a:spcPct val="105000"/>
              </a:lnSpc>
            </a:pPr>
            <a:endParaRPr lang="en-US" sz="1600" dirty="0">
              <a:latin typeface="+mj-lt"/>
            </a:endParaRPr>
          </a:p>
          <a:p>
            <a:pPr marL="557784" indent="-210312">
              <a:lnSpc>
                <a:spcPct val="105000"/>
              </a:lnSpc>
              <a:buFont typeface="Arial" panose="020B0604020202020204" pitchFamily="34" charset="0"/>
              <a:buChar char="•"/>
            </a:pPr>
            <a:r>
              <a:rPr lang="en-US" sz="2400" dirty="0">
                <a:latin typeface="+mj-lt"/>
              </a:rPr>
              <a:t>Serve as an inclusive and collaborative learning and support environment for faculty, staff, trainees, patients, families and caregivers</a:t>
            </a:r>
          </a:p>
          <a:p>
            <a:pPr marL="347472">
              <a:lnSpc>
                <a:spcPct val="105000"/>
              </a:lnSpc>
            </a:pPr>
            <a:endParaRPr lang="en-US" sz="1600" dirty="0">
              <a:latin typeface="+mj-lt"/>
            </a:endParaRPr>
          </a:p>
          <a:p>
            <a:pPr marL="557784" indent="-210312">
              <a:lnSpc>
                <a:spcPct val="105000"/>
              </a:lnSpc>
              <a:buFont typeface="Arial" panose="020B0604020202020204" pitchFamily="34" charset="0"/>
              <a:buChar char="•"/>
            </a:pPr>
            <a:r>
              <a:rPr lang="en-US" sz="2400" dirty="0">
                <a:latin typeface="+mj-lt"/>
              </a:rPr>
              <a:t>Support the resilience and long-term health of patients, their families and caregivers</a:t>
            </a:r>
          </a:p>
          <a:p>
            <a:pPr marL="347472">
              <a:lnSpc>
                <a:spcPct val="105000"/>
              </a:lnSpc>
            </a:pPr>
            <a:endParaRPr lang="en-US" sz="1400" dirty="0">
              <a:latin typeface="+mj-lt"/>
            </a:endParaRPr>
          </a:p>
          <a:p>
            <a:pPr marL="365760">
              <a:lnSpc>
                <a:spcPct val="100000"/>
              </a:lnSpc>
            </a:pPr>
            <a:r>
              <a:rPr lang="en-US" sz="2400" b="1" i="1" dirty="0">
                <a:latin typeface="+mj-lt"/>
              </a:rPr>
              <a:t>Interdisciplinary team members will learn </a:t>
            </a:r>
            <a:r>
              <a:rPr lang="en-US" sz="2400" b="1" i="1" u="sng" dirty="0">
                <a:latin typeface="+mj-lt"/>
              </a:rPr>
              <a:t>with and from </a:t>
            </a:r>
            <a:r>
              <a:rPr lang="en-US" sz="2400" b="1" i="1" dirty="0">
                <a:latin typeface="+mj-lt"/>
              </a:rPr>
              <a:t>individuals with lived experience as patient, family or caregiver</a:t>
            </a:r>
            <a:endParaRPr lang="en-US" dirty="0"/>
          </a:p>
        </p:txBody>
      </p:sp>
    </p:spTree>
    <p:extLst>
      <p:ext uri="{BB962C8B-B14F-4D97-AF65-F5344CB8AC3E}">
        <p14:creationId xmlns:p14="http://schemas.microsoft.com/office/powerpoint/2010/main" val="3970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a:t>
            </a:r>
            <a:br>
              <a:rPr lang="en-US" b="1">
                <a:solidFill>
                  <a:schemeClr val="bg1"/>
                </a:solidFill>
              </a:rPr>
            </a:br>
            <a:r>
              <a:rPr lang="en-US" b="1">
                <a:solidFill>
                  <a:schemeClr val="bg1"/>
                </a:solidFill>
              </a:rPr>
              <a:t>PILOT CORE PROJECT TEAM</a:t>
            </a:r>
            <a:endParaRPr lang="en-US" b="1" dirty="0">
              <a:solidFill>
                <a:schemeClr val="bg1"/>
              </a:solidFill>
            </a:endParaRPr>
          </a:p>
        </p:txBody>
      </p:sp>
      <p:pic>
        <p:nvPicPr>
          <p:cNvPr id="3" name="Picture 2">
            <a:extLst>
              <a:ext uri="{FF2B5EF4-FFF2-40B4-BE49-F238E27FC236}">
                <a16:creationId xmlns:a16="http://schemas.microsoft.com/office/drawing/2014/main" id="{0411E509-4FA7-48DF-8507-2BF4833BC943}"/>
              </a:ext>
            </a:extLst>
          </p:cNvPr>
          <p:cNvPicPr>
            <a:picLocks noChangeAspect="1"/>
          </p:cNvPicPr>
          <p:nvPr/>
        </p:nvPicPr>
        <p:blipFill>
          <a:blip r:embed="rId2"/>
          <a:stretch>
            <a:fillRect/>
          </a:stretch>
        </p:blipFill>
        <p:spPr>
          <a:xfrm>
            <a:off x="9326684" y="5484206"/>
            <a:ext cx="2255716" cy="981541"/>
          </a:xfrm>
          <a:prstGeom prst="rect">
            <a:avLst/>
          </a:prstGeom>
        </p:spPr>
      </p:pic>
      <p:sp>
        <p:nvSpPr>
          <p:cNvPr id="4" name="TextBox 3">
            <a:extLst>
              <a:ext uri="{FF2B5EF4-FFF2-40B4-BE49-F238E27FC236}">
                <a16:creationId xmlns:a16="http://schemas.microsoft.com/office/drawing/2014/main" id="{F4611078-4AD8-F8A2-173A-5743B20B755D}"/>
              </a:ext>
            </a:extLst>
          </p:cNvPr>
          <p:cNvSpPr txBox="1"/>
          <p:nvPr/>
        </p:nvSpPr>
        <p:spPr>
          <a:xfrm>
            <a:off x="2782082" y="1550985"/>
            <a:ext cx="7384436" cy="584775"/>
          </a:xfrm>
          <a:prstGeom prst="rect">
            <a:avLst/>
          </a:prstGeom>
          <a:noFill/>
        </p:spPr>
        <p:txBody>
          <a:bodyPr wrap="square" rtlCol="0">
            <a:spAutoFit/>
          </a:bodyPr>
          <a:lstStyle/>
          <a:p>
            <a:r>
              <a:rPr lang="en-US" sz="3200" b="1" dirty="0"/>
              <a:t>Family and Caregiver Academy (FCA) Pilot</a:t>
            </a:r>
          </a:p>
        </p:txBody>
      </p:sp>
      <p:pic>
        <p:nvPicPr>
          <p:cNvPr id="5" name="Picture 4">
            <a:extLst>
              <a:ext uri="{FF2B5EF4-FFF2-40B4-BE49-F238E27FC236}">
                <a16:creationId xmlns:a16="http://schemas.microsoft.com/office/drawing/2014/main" id="{3F6F88F7-3EBF-CAC5-282B-00C80E93991F}"/>
              </a:ext>
            </a:extLst>
          </p:cNvPr>
          <p:cNvPicPr>
            <a:picLocks noChangeAspect="1"/>
          </p:cNvPicPr>
          <p:nvPr/>
        </p:nvPicPr>
        <p:blipFill>
          <a:blip r:embed="rId3"/>
          <a:stretch>
            <a:fillRect/>
          </a:stretch>
        </p:blipFill>
        <p:spPr>
          <a:xfrm>
            <a:off x="5515869" y="2299332"/>
            <a:ext cx="1374283" cy="1592423"/>
          </a:xfrm>
          <a:prstGeom prst="rect">
            <a:avLst/>
          </a:prstGeom>
        </p:spPr>
      </p:pic>
      <p:pic>
        <p:nvPicPr>
          <p:cNvPr id="6" name="Picture 5">
            <a:extLst>
              <a:ext uri="{FF2B5EF4-FFF2-40B4-BE49-F238E27FC236}">
                <a16:creationId xmlns:a16="http://schemas.microsoft.com/office/drawing/2014/main" id="{E74BD9A3-57B9-C064-AD58-84D139680636}"/>
              </a:ext>
            </a:extLst>
          </p:cNvPr>
          <p:cNvPicPr>
            <a:picLocks noChangeAspect="1"/>
          </p:cNvPicPr>
          <p:nvPr/>
        </p:nvPicPr>
        <p:blipFill>
          <a:blip r:embed="rId4"/>
          <a:stretch>
            <a:fillRect/>
          </a:stretch>
        </p:blipFill>
        <p:spPr>
          <a:xfrm>
            <a:off x="9528767" y="2299332"/>
            <a:ext cx="1315805" cy="1592424"/>
          </a:xfrm>
          <a:prstGeom prst="rect">
            <a:avLst/>
          </a:prstGeom>
        </p:spPr>
      </p:pic>
      <p:pic>
        <p:nvPicPr>
          <p:cNvPr id="7" name="Picture 6">
            <a:extLst>
              <a:ext uri="{FF2B5EF4-FFF2-40B4-BE49-F238E27FC236}">
                <a16:creationId xmlns:a16="http://schemas.microsoft.com/office/drawing/2014/main" id="{CD5283C0-9FB8-EFEA-1B4F-80845763149F}"/>
              </a:ext>
            </a:extLst>
          </p:cNvPr>
          <p:cNvPicPr>
            <a:picLocks noChangeAspect="1"/>
          </p:cNvPicPr>
          <p:nvPr/>
        </p:nvPicPr>
        <p:blipFill>
          <a:blip r:embed="rId5"/>
          <a:stretch>
            <a:fillRect/>
          </a:stretch>
        </p:blipFill>
        <p:spPr>
          <a:xfrm>
            <a:off x="3667345" y="2288610"/>
            <a:ext cx="1192189" cy="1592424"/>
          </a:xfrm>
          <a:prstGeom prst="rect">
            <a:avLst/>
          </a:prstGeom>
        </p:spPr>
      </p:pic>
      <p:pic>
        <p:nvPicPr>
          <p:cNvPr id="8" name="Picture 7">
            <a:extLst>
              <a:ext uri="{FF2B5EF4-FFF2-40B4-BE49-F238E27FC236}">
                <a16:creationId xmlns:a16="http://schemas.microsoft.com/office/drawing/2014/main" id="{9C36882E-EC8D-2AE9-5DAC-FC92F581717B}"/>
              </a:ext>
            </a:extLst>
          </p:cNvPr>
          <p:cNvPicPr>
            <a:picLocks noChangeAspect="1"/>
          </p:cNvPicPr>
          <p:nvPr/>
        </p:nvPicPr>
        <p:blipFill>
          <a:blip r:embed="rId6"/>
          <a:stretch>
            <a:fillRect/>
          </a:stretch>
        </p:blipFill>
        <p:spPr>
          <a:xfrm>
            <a:off x="1677589" y="2299332"/>
            <a:ext cx="1325673" cy="1592424"/>
          </a:xfrm>
          <a:prstGeom prst="rect">
            <a:avLst/>
          </a:prstGeom>
        </p:spPr>
      </p:pic>
      <p:sp>
        <p:nvSpPr>
          <p:cNvPr id="9" name="TextBox 8">
            <a:extLst>
              <a:ext uri="{FF2B5EF4-FFF2-40B4-BE49-F238E27FC236}">
                <a16:creationId xmlns:a16="http://schemas.microsoft.com/office/drawing/2014/main" id="{C0AD438D-6A5E-E9C6-2234-F2E2BE05B3AF}"/>
              </a:ext>
            </a:extLst>
          </p:cNvPr>
          <p:cNvSpPr txBox="1"/>
          <p:nvPr/>
        </p:nvSpPr>
        <p:spPr>
          <a:xfrm>
            <a:off x="1604066" y="3897131"/>
            <a:ext cx="1472718" cy="646331"/>
          </a:xfrm>
          <a:prstGeom prst="rect">
            <a:avLst/>
          </a:prstGeom>
          <a:noFill/>
        </p:spPr>
        <p:txBody>
          <a:bodyPr wrap="square" rtlCol="0">
            <a:spAutoFit/>
          </a:bodyPr>
          <a:lstStyle/>
          <a:p>
            <a:pPr algn="ctr"/>
            <a:r>
              <a:rPr lang="en-US" dirty="0"/>
              <a:t>Mollie Forrester</a:t>
            </a:r>
          </a:p>
        </p:txBody>
      </p:sp>
      <p:sp>
        <p:nvSpPr>
          <p:cNvPr id="10" name="TextBox 9">
            <a:extLst>
              <a:ext uri="{FF2B5EF4-FFF2-40B4-BE49-F238E27FC236}">
                <a16:creationId xmlns:a16="http://schemas.microsoft.com/office/drawing/2014/main" id="{79D66ACD-1525-2542-F2B1-289DC7B6D6A1}"/>
              </a:ext>
            </a:extLst>
          </p:cNvPr>
          <p:cNvSpPr txBox="1"/>
          <p:nvPr/>
        </p:nvSpPr>
        <p:spPr>
          <a:xfrm>
            <a:off x="3584085" y="3897131"/>
            <a:ext cx="1350961" cy="646331"/>
          </a:xfrm>
          <a:prstGeom prst="rect">
            <a:avLst/>
          </a:prstGeom>
          <a:noFill/>
        </p:spPr>
        <p:txBody>
          <a:bodyPr wrap="square" rtlCol="0">
            <a:spAutoFit/>
          </a:bodyPr>
          <a:lstStyle/>
          <a:p>
            <a:pPr algn="ctr"/>
            <a:r>
              <a:rPr lang="en-US" dirty="0"/>
              <a:t>Andie Uomoto</a:t>
            </a:r>
          </a:p>
        </p:txBody>
      </p:sp>
      <p:sp>
        <p:nvSpPr>
          <p:cNvPr id="11" name="TextBox 10">
            <a:extLst>
              <a:ext uri="{FF2B5EF4-FFF2-40B4-BE49-F238E27FC236}">
                <a16:creationId xmlns:a16="http://schemas.microsoft.com/office/drawing/2014/main" id="{FF261B06-77D6-07F3-8A75-5F85935A2FE3}"/>
              </a:ext>
            </a:extLst>
          </p:cNvPr>
          <p:cNvSpPr txBox="1"/>
          <p:nvPr/>
        </p:nvSpPr>
        <p:spPr>
          <a:xfrm>
            <a:off x="5459140" y="3881034"/>
            <a:ext cx="1487739" cy="646331"/>
          </a:xfrm>
          <a:prstGeom prst="rect">
            <a:avLst/>
          </a:prstGeom>
          <a:noFill/>
        </p:spPr>
        <p:txBody>
          <a:bodyPr wrap="square" rtlCol="0">
            <a:spAutoFit/>
          </a:bodyPr>
          <a:lstStyle/>
          <a:p>
            <a:pPr algn="ctr"/>
            <a:r>
              <a:rPr lang="en-US" dirty="0"/>
              <a:t>Anna </a:t>
            </a:r>
          </a:p>
          <a:p>
            <a:pPr algn="ctr"/>
            <a:r>
              <a:rPr lang="en-US" dirty="0"/>
              <a:t>Ratzliff</a:t>
            </a:r>
          </a:p>
        </p:txBody>
      </p:sp>
      <p:sp>
        <p:nvSpPr>
          <p:cNvPr id="12" name="TextBox 11">
            <a:extLst>
              <a:ext uri="{FF2B5EF4-FFF2-40B4-BE49-F238E27FC236}">
                <a16:creationId xmlns:a16="http://schemas.microsoft.com/office/drawing/2014/main" id="{3E1344E2-7933-1C69-6093-C31BB963246E}"/>
              </a:ext>
            </a:extLst>
          </p:cNvPr>
          <p:cNvSpPr txBox="1"/>
          <p:nvPr/>
        </p:nvSpPr>
        <p:spPr>
          <a:xfrm>
            <a:off x="9427521" y="3870721"/>
            <a:ext cx="1477994" cy="646331"/>
          </a:xfrm>
          <a:prstGeom prst="rect">
            <a:avLst/>
          </a:prstGeom>
          <a:noFill/>
        </p:spPr>
        <p:txBody>
          <a:bodyPr wrap="square" rtlCol="0">
            <a:spAutoFit/>
          </a:bodyPr>
          <a:lstStyle/>
          <a:p>
            <a:pPr algn="ctr"/>
            <a:r>
              <a:rPr lang="en-US" dirty="0"/>
              <a:t>Charity Holmes</a:t>
            </a:r>
          </a:p>
        </p:txBody>
      </p:sp>
      <p:sp>
        <p:nvSpPr>
          <p:cNvPr id="13" name="TextBox 12">
            <a:extLst>
              <a:ext uri="{FF2B5EF4-FFF2-40B4-BE49-F238E27FC236}">
                <a16:creationId xmlns:a16="http://schemas.microsoft.com/office/drawing/2014/main" id="{77C1CEF1-2E00-84B5-C628-0B1A03BF9305}"/>
              </a:ext>
            </a:extLst>
          </p:cNvPr>
          <p:cNvSpPr txBox="1"/>
          <p:nvPr/>
        </p:nvSpPr>
        <p:spPr>
          <a:xfrm>
            <a:off x="7470973" y="3903260"/>
            <a:ext cx="1342132" cy="646331"/>
          </a:xfrm>
          <a:prstGeom prst="rect">
            <a:avLst/>
          </a:prstGeom>
          <a:noFill/>
        </p:spPr>
        <p:txBody>
          <a:bodyPr wrap="square" rtlCol="0">
            <a:spAutoFit/>
          </a:bodyPr>
          <a:lstStyle/>
          <a:p>
            <a:pPr algn="ctr"/>
            <a:r>
              <a:rPr lang="en-US" dirty="0"/>
              <a:t>Alan </a:t>
            </a:r>
          </a:p>
          <a:p>
            <a:pPr algn="ctr"/>
            <a:r>
              <a:rPr lang="en-US" dirty="0"/>
              <a:t>Gojdics</a:t>
            </a:r>
          </a:p>
        </p:txBody>
      </p:sp>
      <p:pic>
        <p:nvPicPr>
          <p:cNvPr id="14" name="Picture 9" descr="Alan Gojdics Headshot">
            <a:extLst>
              <a:ext uri="{FF2B5EF4-FFF2-40B4-BE49-F238E27FC236}">
                <a16:creationId xmlns:a16="http://schemas.microsoft.com/office/drawing/2014/main" id="{F7D94274-328B-404D-8117-23ECB8B09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5993" y="2288610"/>
            <a:ext cx="1366552" cy="16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AF03E70-41D5-0212-11D8-D5D8BF0B6453}"/>
              </a:ext>
            </a:extLst>
          </p:cNvPr>
          <p:cNvSpPr txBox="1"/>
          <p:nvPr/>
        </p:nvSpPr>
        <p:spPr>
          <a:xfrm>
            <a:off x="1604066" y="4848188"/>
            <a:ext cx="9301449" cy="707886"/>
          </a:xfrm>
          <a:prstGeom prst="rect">
            <a:avLst/>
          </a:prstGeom>
          <a:noFill/>
        </p:spPr>
        <p:txBody>
          <a:bodyPr wrap="square" rtlCol="0">
            <a:spAutoFit/>
          </a:bodyPr>
          <a:lstStyle/>
          <a:p>
            <a:r>
              <a:rPr lang="en-US" sz="2000" dirty="0"/>
              <a:t>Strategic partnerships to date: </a:t>
            </a:r>
            <a:r>
              <a:rPr lang="en-US" sz="2000" dirty="0">
                <a:hlinkClick r:id="rId8"/>
              </a:rPr>
              <a:t>UW SPIRIT Lab</a:t>
            </a:r>
            <a:r>
              <a:rPr lang="en-US" sz="2000" dirty="0"/>
              <a:t>: Psychosis REACH &amp; Family Bridger, </a:t>
            </a:r>
            <a:r>
              <a:rPr lang="en-US" sz="2000" dirty="0">
                <a:hlinkClick r:id="rId9"/>
              </a:rPr>
              <a:t>NAMI</a:t>
            </a:r>
            <a:r>
              <a:rPr lang="en-US" sz="2000" dirty="0"/>
              <a:t>, </a:t>
            </a:r>
            <a:r>
              <a:rPr lang="en-US" sz="2000" dirty="0">
                <a:hlinkClick r:id="rId10"/>
              </a:rPr>
              <a:t>McLean Hospital </a:t>
            </a:r>
            <a:endParaRPr lang="en-US" sz="2400" dirty="0"/>
          </a:p>
        </p:txBody>
      </p:sp>
    </p:spTree>
    <p:extLst>
      <p:ext uri="{BB962C8B-B14F-4D97-AF65-F5344CB8AC3E}">
        <p14:creationId xmlns:p14="http://schemas.microsoft.com/office/powerpoint/2010/main" val="407376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3BCD0CA-DDC4-40C5-A9B3-58E00857E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996" cy="6858000"/>
            <a:chOff x="1" y="0"/>
            <a:chExt cx="12191996" cy="6858000"/>
          </a:xfrm>
        </p:grpSpPr>
        <p:sp>
          <p:nvSpPr>
            <p:cNvPr id="4" name="Rectangle 3">
              <a:extLst>
                <a:ext uri="{FF2B5EF4-FFF2-40B4-BE49-F238E27FC236}">
                  <a16:creationId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5" name="Rectangle 4">
              <a:extLst>
                <a:ext uri="{FF2B5EF4-FFF2-40B4-BE49-F238E27FC236}">
                  <a16:creationId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Title 1"/>
          <p:cNvSpPr txBox="1">
            <a:spLocks/>
          </p:cNvSpPr>
          <p:nvPr/>
        </p:nvSpPr>
        <p:spPr>
          <a:xfrm>
            <a:off x="494270" y="273933"/>
            <a:ext cx="4976127" cy="4388073"/>
          </a:xfrm>
          <a:prstGeom prst="rect">
            <a:avLst/>
          </a:prstGeom>
        </p:spPr>
        <p:txBody>
          <a:bodyPr anchor="b">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6400" b="1" dirty="0"/>
              <a:t>New Initiative Presentation</a:t>
            </a:r>
          </a:p>
          <a:p>
            <a:r>
              <a:rPr lang="en-US" sz="6400" b="1" dirty="0"/>
              <a:t>#1 </a:t>
            </a:r>
          </a:p>
        </p:txBody>
      </p:sp>
      <p:grpSp>
        <p:nvGrpSpPr>
          <p:cNvPr id="7" name="Group 6">
            <a:extLst>
              <a:ext uri="{FF2B5EF4-FFF2-40B4-BE49-F238E27FC236}">
                <a16:creationId xmlns:a16="http://schemas.microsoft.com/office/drawing/2014/main" id="{34EF1CC3-0F88-49B3-AA5F-8843EA588E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7974" y="273933"/>
            <a:ext cx="2173946" cy="2171302"/>
            <a:chOff x="5567974" y="273933"/>
            <a:chExt cx="2173946" cy="2171302"/>
          </a:xfrm>
        </p:grpSpPr>
        <p:sp>
          <p:nvSpPr>
            <p:cNvPr id="8" name="Freeform: Shape 21">
              <a:extLst>
                <a:ext uri="{FF2B5EF4-FFF2-40B4-BE49-F238E27FC236}">
                  <a16:creationId xmlns:a16="http://schemas.microsoft.com/office/drawing/2014/main" id="{E970B1F6-C566-4173-971B-6716502F1A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 name="Freeform: Shape 22">
              <a:extLst>
                <a:ext uri="{FF2B5EF4-FFF2-40B4-BE49-F238E27FC236}">
                  <a16:creationId xmlns:a16="http://schemas.microsoft.com/office/drawing/2014/main" id="{4CE60C6C-1DA0-4A24-86CF-B7B6C80F0C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664999" y="370840"/>
              <a:ext cx="1979894" cy="1977488"/>
            </a:xfrm>
            <a:custGeom>
              <a:avLst/>
              <a:gdLst>
                <a:gd name="connsiteX0" fmla="*/ 989948 w 1979894"/>
                <a:gd name="connsiteY0" fmla="*/ 0 h 1977488"/>
                <a:gd name="connsiteX1" fmla="*/ 1009158 w 1979894"/>
                <a:gd name="connsiteY1" fmla="*/ 1800 h 1977488"/>
                <a:gd name="connsiteX2" fmla="*/ 1027768 w 1979894"/>
                <a:gd name="connsiteY2" fmla="*/ 6603 h 1977488"/>
                <a:gd name="connsiteX3" fmla="*/ 1045778 w 1979894"/>
                <a:gd name="connsiteY3" fmla="*/ 13807 h 1977488"/>
                <a:gd name="connsiteX4" fmla="*/ 1064388 w 1979894"/>
                <a:gd name="connsiteY4" fmla="*/ 22813 h 1977488"/>
                <a:gd name="connsiteX5" fmla="*/ 1081798 w 1979894"/>
                <a:gd name="connsiteY5" fmla="*/ 33018 h 1977488"/>
                <a:gd name="connsiteX6" fmla="*/ 1099809 w 1979894"/>
                <a:gd name="connsiteY6" fmla="*/ 43824 h 1977488"/>
                <a:gd name="connsiteX7" fmla="*/ 1117819 w 1979894"/>
                <a:gd name="connsiteY7" fmla="*/ 53430 h 1977488"/>
                <a:gd name="connsiteX8" fmla="*/ 1135827 w 1979894"/>
                <a:gd name="connsiteY8" fmla="*/ 63035 h 1977488"/>
                <a:gd name="connsiteX9" fmla="*/ 1153237 w 1979894"/>
                <a:gd name="connsiteY9" fmla="*/ 70238 h 1977488"/>
                <a:gd name="connsiteX10" fmla="*/ 1172448 w 1979894"/>
                <a:gd name="connsiteY10" fmla="*/ 75041 h 1977488"/>
                <a:gd name="connsiteX11" fmla="*/ 1191058 w 1979894"/>
                <a:gd name="connsiteY11" fmla="*/ 77442 h 1977488"/>
                <a:gd name="connsiteX12" fmla="*/ 1210869 w 1979894"/>
                <a:gd name="connsiteY12" fmla="*/ 77442 h 1977488"/>
                <a:gd name="connsiteX13" fmla="*/ 1231281 w 1979894"/>
                <a:gd name="connsiteY13" fmla="*/ 76242 h 1977488"/>
                <a:gd name="connsiteX14" fmla="*/ 1251692 w 1979894"/>
                <a:gd name="connsiteY14" fmla="*/ 73841 h 1977488"/>
                <a:gd name="connsiteX15" fmla="*/ 1272103 w 1979894"/>
                <a:gd name="connsiteY15" fmla="*/ 70839 h 1977488"/>
                <a:gd name="connsiteX16" fmla="*/ 1292514 w 1979894"/>
                <a:gd name="connsiteY16" fmla="*/ 68438 h 1977488"/>
                <a:gd name="connsiteX17" fmla="*/ 1312926 w 1979894"/>
                <a:gd name="connsiteY17" fmla="*/ 66637 h 1977488"/>
                <a:gd name="connsiteX18" fmla="*/ 1332136 w 1979894"/>
                <a:gd name="connsiteY18" fmla="*/ 67237 h 1977488"/>
                <a:gd name="connsiteX19" fmla="*/ 1350747 w 1979894"/>
                <a:gd name="connsiteY19" fmla="*/ 69638 h 1977488"/>
                <a:gd name="connsiteX20" fmla="*/ 1368757 w 1979894"/>
                <a:gd name="connsiteY20" fmla="*/ 75041 h 1977488"/>
                <a:gd name="connsiteX21" fmla="*/ 1383765 w 1979894"/>
                <a:gd name="connsiteY21" fmla="*/ 82845 h 1977488"/>
                <a:gd name="connsiteX22" fmla="*/ 1398172 w 1979894"/>
                <a:gd name="connsiteY22" fmla="*/ 93052 h 1977488"/>
                <a:gd name="connsiteX23" fmla="*/ 1410779 w 1979894"/>
                <a:gd name="connsiteY23" fmla="*/ 105058 h 1977488"/>
                <a:gd name="connsiteX24" fmla="*/ 1423387 w 1979894"/>
                <a:gd name="connsiteY24" fmla="*/ 118865 h 1977488"/>
                <a:gd name="connsiteX25" fmla="*/ 1434793 w 1979894"/>
                <a:gd name="connsiteY25" fmla="*/ 133273 h 1977488"/>
                <a:gd name="connsiteX26" fmla="*/ 1446199 w 1979894"/>
                <a:gd name="connsiteY26" fmla="*/ 148282 h 1977488"/>
                <a:gd name="connsiteX27" fmla="*/ 1457606 w 1979894"/>
                <a:gd name="connsiteY27" fmla="*/ 163290 h 1977488"/>
                <a:gd name="connsiteX28" fmla="*/ 1469012 w 1979894"/>
                <a:gd name="connsiteY28" fmla="*/ 177697 h 1977488"/>
                <a:gd name="connsiteX29" fmla="*/ 1481019 w 1979894"/>
                <a:gd name="connsiteY29" fmla="*/ 191505 h 1977488"/>
                <a:gd name="connsiteX30" fmla="*/ 1494827 w 1979894"/>
                <a:gd name="connsiteY30" fmla="*/ 203513 h 1977488"/>
                <a:gd name="connsiteX31" fmla="*/ 1508034 w 1979894"/>
                <a:gd name="connsiteY31" fmla="*/ 214318 h 1977488"/>
                <a:gd name="connsiteX32" fmla="*/ 1523042 w 1979894"/>
                <a:gd name="connsiteY32" fmla="*/ 222723 h 1977488"/>
                <a:gd name="connsiteX33" fmla="*/ 1539251 w 1979894"/>
                <a:gd name="connsiteY33" fmla="*/ 229927 h 1977488"/>
                <a:gd name="connsiteX34" fmla="*/ 1556661 w 1979894"/>
                <a:gd name="connsiteY34" fmla="*/ 235930 h 1977488"/>
                <a:gd name="connsiteX35" fmla="*/ 1574669 w 1979894"/>
                <a:gd name="connsiteY35" fmla="*/ 241333 h 1977488"/>
                <a:gd name="connsiteX36" fmla="*/ 1592680 w 1979894"/>
                <a:gd name="connsiteY36" fmla="*/ 246135 h 1977488"/>
                <a:gd name="connsiteX37" fmla="*/ 1611290 w 1979894"/>
                <a:gd name="connsiteY37" fmla="*/ 250938 h 1977488"/>
                <a:gd name="connsiteX38" fmla="*/ 1628700 w 1979894"/>
                <a:gd name="connsiteY38" fmla="*/ 256341 h 1977488"/>
                <a:gd name="connsiteX39" fmla="*/ 1646110 w 1979894"/>
                <a:gd name="connsiteY39" fmla="*/ 262344 h 1977488"/>
                <a:gd name="connsiteX40" fmla="*/ 1662318 w 1979894"/>
                <a:gd name="connsiteY40" fmla="*/ 269549 h 1977488"/>
                <a:gd name="connsiteX41" fmla="*/ 1676727 w 1979894"/>
                <a:gd name="connsiteY41" fmla="*/ 278554 h 1977488"/>
                <a:gd name="connsiteX42" fmla="*/ 1689935 w 1979894"/>
                <a:gd name="connsiteY42" fmla="*/ 289359 h 1977488"/>
                <a:gd name="connsiteX43" fmla="*/ 1700740 w 1979894"/>
                <a:gd name="connsiteY43" fmla="*/ 302566 h 1977488"/>
                <a:gd name="connsiteX44" fmla="*/ 1709745 w 1979894"/>
                <a:gd name="connsiteY44" fmla="*/ 316975 h 1977488"/>
                <a:gd name="connsiteX45" fmla="*/ 1716949 w 1979894"/>
                <a:gd name="connsiteY45" fmla="*/ 333183 h 1977488"/>
                <a:gd name="connsiteX46" fmla="*/ 1722952 w 1979894"/>
                <a:gd name="connsiteY46" fmla="*/ 350593 h 1977488"/>
                <a:gd name="connsiteX47" fmla="*/ 1728355 w 1979894"/>
                <a:gd name="connsiteY47" fmla="*/ 368003 h 1977488"/>
                <a:gd name="connsiteX48" fmla="*/ 1733158 w 1979894"/>
                <a:gd name="connsiteY48" fmla="*/ 386613 h 1977488"/>
                <a:gd name="connsiteX49" fmla="*/ 1737961 w 1979894"/>
                <a:gd name="connsiteY49" fmla="*/ 404623 h 1977488"/>
                <a:gd name="connsiteX50" fmla="*/ 1743363 w 1979894"/>
                <a:gd name="connsiteY50" fmla="*/ 422633 h 1977488"/>
                <a:gd name="connsiteX51" fmla="*/ 1749366 w 1979894"/>
                <a:gd name="connsiteY51" fmla="*/ 440042 h 1977488"/>
                <a:gd name="connsiteX52" fmla="*/ 1756571 w 1979894"/>
                <a:gd name="connsiteY52" fmla="*/ 456252 h 1977488"/>
                <a:gd name="connsiteX53" fmla="*/ 1764976 w 1979894"/>
                <a:gd name="connsiteY53" fmla="*/ 471259 h 1977488"/>
                <a:gd name="connsiteX54" fmla="*/ 1775782 w 1979894"/>
                <a:gd name="connsiteY54" fmla="*/ 484468 h 1977488"/>
                <a:gd name="connsiteX55" fmla="*/ 1787789 w 1979894"/>
                <a:gd name="connsiteY55" fmla="*/ 498275 h 1977488"/>
                <a:gd name="connsiteX56" fmla="*/ 1801596 w 1979894"/>
                <a:gd name="connsiteY56" fmla="*/ 510281 h 1977488"/>
                <a:gd name="connsiteX57" fmla="*/ 1816004 w 1979894"/>
                <a:gd name="connsiteY57" fmla="*/ 521687 h 1977488"/>
                <a:gd name="connsiteX58" fmla="*/ 1831613 w 1979894"/>
                <a:gd name="connsiteY58" fmla="*/ 533093 h 1977488"/>
                <a:gd name="connsiteX59" fmla="*/ 1846621 w 1979894"/>
                <a:gd name="connsiteY59" fmla="*/ 544499 h 1977488"/>
                <a:gd name="connsiteX60" fmla="*/ 1861029 w 1979894"/>
                <a:gd name="connsiteY60" fmla="*/ 555907 h 1977488"/>
                <a:gd name="connsiteX61" fmla="*/ 1874835 w 1979894"/>
                <a:gd name="connsiteY61" fmla="*/ 568513 h 1977488"/>
                <a:gd name="connsiteX62" fmla="*/ 1886843 w 1979894"/>
                <a:gd name="connsiteY62" fmla="*/ 581120 h 1977488"/>
                <a:gd name="connsiteX63" fmla="*/ 1897049 w 1979894"/>
                <a:gd name="connsiteY63" fmla="*/ 595528 h 1977488"/>
                <a:gd name="connsiteX64" fmla="*/ 1904853 w 1979894"/>
                <a:gd name="connsiteY64" fmla="*/ 610536 h 1977488"/>
                <a:gd name="connsiteX65" fmla="*/ 1910256 w 1979894"/>
                <a:gd name="connsiteY65" fmla="*/ 628547 h 1977488"/>
                <a:gd name="connsiteX66" fmla="*/ 1912657 w 1979894"/>
                <a:gd name="connsiteY66" fmla="*/ 647157 h 1977488"/>
                <a:gd name="connsiteX67" fmla="*/ 1913258 w 1979894"/>
                <a:gd name="connsiteY67" fmla="*/ 666367 h 1977488"/>
                <a:gd name="connsiteX68" fmla="*/ 1911456 w 1979894"/>
                <a:gd name="connsiteY68" fmla="*/ 686778 h 1977488"/>
                <a:gd name="connsiteX69" fmla="*/ 1909055 w 1979894"/>
                <a:gd name="connsiteY69" fmla="*/ 707189 h 1977488"/>
                <a:gd name="connsiteX70" fmla="*/ 1906053 w 1979894"/>
                <a:gd name="connsiteY70" fmla="*/ 727600 h 1977488"/>
                <a:gd name="connsiteX71" fmla="*/ 1903652 w 1979894"/>
                <a:gd name="connsiteY71" fmla="*/ 748012 h 1977488"/>
                <a:gd name="connsiteX72" fmla="*/ 1902452 w 1979894"/>
                <a:gd name="connsiteY72" fmla="*/ 768423 h 1977488"/>
                <a:gd name="connsiteX73" fmla="*/ 1902452 w 1979894"/>
                <a:gd name="connsiteY73" fmla="*/ 788234 h 1977488"/>
                <a:gd name="connsiteX74" fmla="*/ 1904853 w 1979894"/>
                <a:gd name="connsiteY74" fmla="*/ 806844 h 1977488"/>
                <a:gd name="connsiteX75" fmla="*/ 1909655 w 1979894"/>
                <a:gd name="connsiteY75" fmla="*/ 825454 h 1977488"/>
                <a:gd name="connsiteX76" fmla="*/ 1916859 w 1979894"/>
                <a:gd name="connsiteY76" fmla="*/ 842864 h 1977488"/>
                <a:gd name="connsiteX77" fmla="*/ 1926466 w 1979894"/>
                <a:gd name="connsiteY77" fmla="*/ 860874 h 1977488"/>
                <a:gd name="connsiteX78" fmla="*/ 1936070 w 1979894"/>
                <a:gd name="connsiteY78" fmla="*/ 878885 h 1977488"/>
                <a:gd name="connsiteX79" fmla="*/ 1946876 w 1979894"/>
                <a:gd name="connsiteY79" fmla="*/ 896893 h 1977488"/>
                <a:gd name="connsiteX80" fmla="*/ 1957082 w 1979894"/>
                <a:gd name="connsiteY80" fmla="*/ 914303 h 1977488"/>
                <a:gd name="connsiteX81" fmla="*/ 1966087 w 1979894"/>
                <a:gd name="connsiteY81" fmla="*/ 932913 h 1977488"/>
                <a:gd name="connsiteX82" fmla="*/ 1973290 w 1979894"/>
                <a:gd name="connsiteY82" fmla="*/ 950924 h 1977488"/>
                <a:gd name="connsiteX83" fmla="*/ 1978093 w 1979894"/>
                <a:gd name="connsiteY83" fmla="*/ 969534 h 1977488"/>
                <a:gd name="connsiteX84" fmla="*/ 1979894 w 1979894"/>
                <a:gd name="connsiteY84" fmla="*/ 988744 h 1977488"/>
                <a:gd name="connsiteX85" fmla="*/ 1978093 w 1979894"/>
                <a:gd name="connsiteY85" fmla="*/ 1007954 h 1977488"/>
                <a:gd name="connsiteX86" fmla="*/ 1973290 w 1979894"/>
                <a:gd name="connsiteY86" fmla="*/ 1026565 h 1977488"/>
                <a:gd name="connsiteX87" fmla="*/ 1966087 w 1979894"/>
                <a:gd name="connsiteY87" fmla="*/ 1044575 h 1977488"/>
                <a:gd name="connsiteX88" fmla="*/ 1957082 w 1979894"/>
                <a:gd name="connsiteY88" fmla="*/ 1063185 h 1977488"/>
                <a:gd name="connsiteX89" fmla="*/ 1946876 w 1979894"/>
                <a:gd name="connsiteY89" fmla="*/ 1080595 h 1977488"/>
                <a:gd name="connsiteX90" fmla="*/ 1936070 w 1979894"/>
                <a:gd name="connsiteY90" fmla="*/ 1098606 h 1977488"/>
                <a:gd name="connsiteX91" fmla="*/ 1926466 w 1979894"/>
                <a:gd name="connsiteY91" fmla="*/ 1116614 h 1977488"/>
                <a:gd name="connsiteX92" fmla="*/ 1916859 w 1979894"/>
                <a:gd name="connsiteY92" fmla="*/ 1134624 h 1977488"/>
                <a:gd name="connsiteX93" fmla="*/ 1909655 w 1979894"/>
                <a:gd name="connsiteY93" fmla="*/ 1152034 h 1977488"/>
                <a:gd name="connsiteX94" fmla="*/ 1904853 w 1979894"/>
                <a:gd name="connsiteY94" fmla="*/ 1170645 h 1977488"/>
                <a:gd name="connsiteX95" fmla="*/ 1902452 w 1979894"/>
                <a:gd name="connsiteY95" fmla="*/ 1189254 h 1977488"/>
                <a:gd name="connsiteX96" fmla="*/ 1902452 w 1979894"/>
                <a:gd name="connsiteY96" fmla="*/ 1209065 h 1977488"/>
                <a:gd name="connsiteX97" fmla="*/ 1903652 w 1979894"/>
                <a:gd name="connsiteY97" fmla="*/ 1229477 h 1977488"/>
                <a:gd name="connsiteX98" fmla="*/ 1906053 w 1979894"/>
                <a:gd name="connsiteY98" fmla="*/ 1249888 h 1977488"/>
                <a:gd name="connsiteX99" fmla="*/ 1909055 w 1979894"/>
                <a:gd name="connsiteY99" fmla="*/ 1270299 h 1977488"/>
                <a:gd name="connsiteX100" fmla="*/ 1911456 w 1979894"/>
                <a:gd name="connsiteY100" fmla="*/ 1290710 h 1977488"/>
                <a:gd name="connsiteX101" fmla="*/ 1913258 w 1979894"/>
                <a:gd name="connsiteY101" fmla="*/ 1311122 h 1977488"/>
                <a:gd name="connsiteX102" fmla="*/ 1912657 w 1979894"/>
                <a:gd name="connsiteY102" fmla="*/ 1330333 h 1977488"/>
                <a:gd name="connsiteX103" fmla="*/ 1910256 w 1979894"/>
                <a:gd name="connsiteY103" fmla="*/ 1348943 h 1977488"/>
                <a:gd name="connsiteX104" fmla="*/ 1904853 w 1979894"/>
                <a:gd name="connsiteY104" fmla="*/ 1366953 h 1977488"/>
                <a:gd name="connsiteX105" fmla="*/ 1897049 w 1979894"/>
                <a:gd name="connsiteY105" fmla="*/ 1381961 h 1977488"/>
                <a:gd name="connsiteX106" fmla="*/ 1886843 w 1979894"/>
                <a:gd name="connsiteY106" fmla="*/ 1396369 h 1977488"/>
                <a:gd name="connsiteX107" fmla="*/ 1874835 w 1979894"/>
                <a:gd name="connsiteY107" fmla="*/ 1408975 h 1977488"/>
                <a:gd name="connsiteX108" fmla="*/ 1861029 w 1979894"/>
                <a:gd name="connsiteY108" fmla="*/ 1421582 h 1977488"/>
                <a:gd name="connsiteX109" fmla="*/ 1846621 w 1979894"/>
                <a:gd name="connsiteY109" fmla="*/ 1432989 h 1977488"/>
                <a:gd name="connsiteX110" fmla="*/ 1831613 w 1979894"/>
                <a:gd name="connsiteY110" fmla="*/ 1444395 h 1977488"/>
                <a:gd name="connsiteX111" fmla="*/ 1816004 w 1979894"/>
                <a:gd name="connsiteY111" fmla="*/ 1455802 h 1977488"/>
                <a:gd name="connsiteX112" fmla="*/ 1801596 w 1979894"/>
                <a:gd name="connsiteY112" fmla="*/ 1467208 h 1977488"/>
                <a:gd name="connsiteX113" fmla="*/ 1787789 w 1979894"/>
                <a:gd name="connsiteY113" fmla="*/ 1479213 h 1977488"/>
                <a:gd name="connsiteX114" fmla="*/ 1775782 w 1979894"/>
                <a:gd name="connsiteY114" fmla="*/ 1493022 h 1977488"/>
                <a:gd name="connsiteX115" fmla="*/ 1764976 w 1979894"/>
                <a:gd name="connsiteY115" fmla="*/ 1506229 h 1977488"/>
                <a:gd name="connsiteX116" fmla="*/ 1756571 w 1979894"/>
                <a:gd name="connsiteY116" fmla="*/ 1521237 h 1977488"/>
                <a:gd name="connsiteX117" fmla="*/ 1749366 w 1979894"/>
                <a:gd name="connsiteY117" fmla="*/ 1537446 h 1977488"/>
                <a:gd name="connsiteX118" fmla="*/ 1743363 w 1979894"/>
                <a:gd name="connsiteY118" fmla="*/ 1554856 h 1977488"/>
                <a:gd name="connsiteX119" fmla="*/ 1737961 w 1979894"/>
                <a:gd name="connsiteY119" fmla="*/ 1572866 h 1977488"/>
                <a:gd name="connsiteX120" fmla="*/ 1733158 w 1979894"/>
                <a:gd name="connsiteY120" fmla="*/ 1590875 h 1977488"/>
                <a:gd name="connsiteX121" fmla="*/ 1728355 w 1979894"/>
                <a:gd name="connsiteY121" fmla="*/ 1609486 h 1977488"/>
                <a:gd name="connsiteX122" fmla="*/ 1722952 w 1979894"/>
                <a:gd name="connsiteY122" fmla="*/ 1626895 h 1977488"/>
                <a:gd name="connsiteX123" fmla="*/ 1716949 w 1979894"/>
                <a:gd name="connsiteY123" fmla="*/ 1644305 h 1977488"/>
                <a:gd name="connsiteX124" fmla="*/ 1709745 w 1979894"/>
                <a:gd name="connsiteY124" fmla="*/ 1660513 h 1977488"/>
                <a:gd name="connsiteX125" fmla="*/ 1700740 w 1979894"/>
                <a:gd name="connsiteY125" fmla="*/ 1674922 h 1977488"/>
                <a:gd name="connsiteX126" fmla="*/ 1689935 w 1979894"/>
                <a:gd name="connsiteY126" fmla="*/ 1688129 h 1977488"/>
                <a:gd name="connsiteX127" fmla="*/ 1676727 w 1979894"/>
                <a:gd name="connsiteY127" fmla="*/ 1698935 h 1977488"/>
                <a:gd name="connsiteX128" fmla="*/ 1662318 w 1979894"/>
                <a:gd name="connsiteY128" fmla="*/ 1707940 h 1977488"/>
                <a:gd name="connsiteX129" fmla="*/ 1646110 w 1979894"/>
                <a:gd name="connsiteY129" fmla="*/ 1715144 h 1977488"/>
                <a:gd name="connsiteX130" fmla="*/ 1628700 w 1979894"/>
                <a:gd name="connsiteY130" fmla="*/ 1721147 h 1977488"/>
                <a:gd name="connsiteX131" fmla="*/ 1611290 w 1979894"/>
                <a:gd name="connsiteY131" fmla="*/ 1726550 h 1977488"/>
                <a:gd name="connsiteX132" fmla="*/ 1592680 w 1979894"/>
                <a:gd name="connsiteY132" fmla="*/ 1731353 h 1977488"/>
                <a:gd name="connsiteX133" fmla="*/ 1574669 w 1979894"/>
                <a:gd name="connsiteY133" fmla="*/ 1736156 h 1977488"/>
                <a:gd name="connsiteX134" fmla="*/ 1556661 w 1979894"/>
                <a:gd name="connsiteY134" fmla="*/ 1741560 h 1977488"/>
                <a:gd name="connsiteX135" fmla="*/ 1539251 w 1979894"/>
                <a:gd name="connsiteY135" fmla="*/ 1747562 h 1977488"/>
                <a:gd name="connsiteX136" fmla="*/ 1523042 w 1979894"/>
                <a:gd name="connsiteY136" fmla="*/ 1754767 h 1977488"/>
                <a:gd name="connsiteX137" fmla="*/ 1508034 w 1979894"/>
                <a:gd name="connsiteY137" fmla="*/ 1763171 h 1977488"/>
                <a:gd name="connsiteX138" fmla="*/ 1494827 w 1979894"/>
                <a:gd name="connsiteY138" fmla="*/ 1773977 h 1977488"/>
                <a:gd name="connsiteX139" fmla="*/ 1481019 w 1979894"/>
                <a:gd name="connsiteY139" fmla="*/ 1785984 h 1977488"/>
                <a:gd name="connsiteX140" fmla="*/ 1469012 w 1979894"/>
                <a:gd name="connsiteY140" fmla="*/ 1799791 h 1977488"/>
                <a:gd name="connsiteX141" fmla="*/ 1457606 w 1979894"/>
                <a:gd name="connsiteY141" fmla="*/ 1814199 h 1977488"/>
                <a:gd name="connsiteX142" fmla="*/ 1446199 w 1979894"/>
                <a:gd name="connsiteY142" fmla="*/ 1829206 h 1977488"/>
                <a:gd name="connsiteX143" fmla="*/ 1434793 w 1979894"/>
                <a:gd name="connsiteY143" fmla="*/ 1844215 h 1977488"/>
                <a:gd name="connsiteX144" fmla="*/ 1423387 w 1979894"/>
                <a:gd name="connsiteY144" fmla="*/ 1858623 h 1977488"/>
                <a:gd name="connsiteX145" fmla="*/ 1410779 w 1979894"/>
                <a:gd name="connsiteY145" fmla="*/ 1872430 h 1977488"/>
                <a:gd name="connsiteX146" fmla="*/ 1398172 w 1979894"/>
                <a:gd name="connsiteY146" fmla="*/ 1884437 h 1977488"/>
                <a:gd name="connsiteX147" fmla="*/ 1383765 w 1979894"/>
                <a:gd name="connsiteY147" fmla="*/ 1894643 h 1977488"/>
                <a:gd name="connsiteX148" fmla="*/ 1368757 w 1979894"/>
                <a:gd name="connsiteY148" fmla="*/ 1902447 h 1977488"/>
                <a:gd name="connsiteX149" fmla="*/ 1350747 w 1979894"/>
                <a:gd name="connsiteY149" fmla="*/ 1907850 h 1977488"/>
                <a:gd name="connsiteX150" fmla="*/ 1332136 w 1979894"/>
                <a:gd name="connsiteY150" fmla="*/ 1910251 h 1977488"/>
                <a:gd name="connsiteX151" fmla="*/ 1312926 w 1979894"/>
                <a:gd name="connsiteY151" fmla="*/ 1910852 h 1977488"/>
                <a:gd name="connsiteX152" fmla="*/ 1292514 w 1979894"/>
                <a:gd name="connsiteY152" fmla="*/ 1909051 h 1977488"/>
                <a:gd name="connsiteX153" fmla="*/ 1272103 w 1979894"/>
                <a:gd name="connsiteY153" fmla="*/ 1906650 h 1977488"/>
                <a:gd name="connsiteX154" fmla="*/ 1251692 w 1979894"/>
                <a:gd name="connsiteY154" fmla="*/ 1903647 h 1977488"/>
                <a:gd name="connsiteX155" fmla="*/ 1231281 w 1979894"/>
                <a:gd name="connsiteY155" fmla="*/ 1901247 h 1977488"/>
                <a:gd name="connsiteX156" fmla="*/ 1210869 w 1979894"/>
                <a:gd name="connsiteY156" fmla="*/ 1900046 h 1977488"/>
                <a:gd name="connsiteX157" fmla="*/ 1191058 w 1979894"/>
                <a:gd name="connsiteY157" fmla="*/ 1900046 h 1977488"/>
                <a:gd name="connsiteX158" fmla="*/ 1172448 w 1979894"/>
                <a:gd name="connsiteY158" fmla="*/ 1902447 h 1977488"/>
                <a:gd name="connsiteX159" fmla="*/ 1153237 w 1979894"/>
                <a:gd name="connsiteY159" fmla="*/ 1907250 h 1977488"/>
                <a:gd name="connsiteX160" fmla="*/ 1135827 w 1979894"/>
                <a:gd name="connsiteY160" fmla="*/ 1914454 h 1977488"/>
                <a:gd name="connsiteX161" fmla="*/ 1117819 w 1979894"/>
                <a:gd name="connsiteY161" fmla="*/ 1924060 h 1977488"/>
                <a:gd name="connsiteX162" fmla="*/ 1099809 w 1979894"/>
                <a:gd name="connsiteY162" fmla="*/ 1933665 h 1977488"/>
                <a:gd name="connsiteX163" fmla="*/ 1081798 w 1979894"/>
                <a:gd name="connsiteY163" fmla="*/ 1944470 h 1977488"/>
                <a:gd name="connsiteX164" fmla="*/ 1064388 w 1979894"/>
                <a:gd name="connsiteY164" fmla="*/ 1954677 h 1977488"/>
                <a:gd name="connsiteX165" fmla="*/ 1045778 w 1979894"/>
                <a:gd name="connsiteY165" fmla="*/ 1963681 h 1977488"/>
                <a:gd name="connsiteX166" fmla="*/ 1027768 w 1979894"/>
                <a:gd name="connsiteY166" fmla="*/ 1970885 h 1977488"/>
                <a:gd name="connsiteX167" fmla="*/ 1009158 w 1979894"/>
                <a:gd name="connsiteY167" fmla="*/ 1975688 h 1977488"/>
                <a:gd name="connsiteX168" fmla="*/ 989948 w 1979894"/>
                <a:gd name="connsiteY168" fmla="*/ 1977488 h 1977488"/>
                <a:gd name="connsiteX169" fmla="*/ 970737 w 1979894"/>
                <a:gd name="connsiteY169" fmla="*/ 1975688 h 1977488"/>
                <a:gd name="connsiteX170" fmla="*/ 952126 w 1979894"/>
                <a:gd name="connsiteY170" fmla="*/ 1970885 h 1977488"/>
                <a:gd name="connsiteX171" fmla="*/ 934117 w 1979894"/>
                <a:gd name="connsiteY171" fmla="*/ 1963681 h 1977488"/>
                <a:gd name="connsiteX172" fmla="*/ 915506 w 1979894"/>
                <a:gd name="connsiteY172" fmla="*/ 1954677 h 1977488"/>
                <a:gd name="connsiteX173" fmla="*/ 898097 w 1979894"/>
                <a:gd name="connsiteY173" fmla="*/ 1944470 h 1977488"/>
                <a:gd name="connsiteX174" fmla="*/ 880087 w 1979894"/>
                <a:gd name="connsiteY174" fmla="*/ 1933665 h 1977488"/>
                <a:gd name="connsiteX175" fmla="*/ 862077 w 1979894"/>
                <a:gd name="connsiteY175" fmla="*/ 1924060 h 1977488"/>
                <a:gd name="connsiteX176" fmla="*/ 844067 w 1979894"/>
                <a:gd name="connsiteY176" fmla="*/ 1914454 h 1977488"/>
                <a:gd name="connsiteX177" fmla="*/ 826058 w 1979894"/>
                <a:gd name="connsiteY177" fmla="*/ 1907250 h 1977488"/>
                <a:gd name="connsiteX178" fmla="*/ 807447 w 1979894"/>
                <a:gd name="connsiteY178" fmla="*/ 1902447 h 1977488"/>
                <a:gd name="connsiteX179" fmla="*/ 788836 w 1979894"/>
                <a:gd name="connsiteY179" fmla="*/ 1900046 h 1977488"/>
                <a:gd name="connsiteX180" fmla="*/ 769025 w 1979894"/>
                <a:gd name="connsiteY180" fmla="*/ 1900046 h 1977488"/>
                <a:gd name="connsiteX181" fmla="*/ 748614 w 1979894"/>
                <a:gd name="connsiteY181" fmla="*/ 1901247 h 1977488"/>
                <a:gd name="connsiteX182" fmla="*/ 728203 w 1979894"/>
                <a:gd name="connsiteY182" fmla="*/ 1903647 h 1977488"/>
                <a:gd name="connsiteX183" fmla="*/ 707791 w 1979894"/>
                <a:gd name="connsiteY183" fmla="*/ 1906650 h 1977488"/>
                <a:gd name="connsiteX184" fmla="*/ 687380 w 1979894"/>
                <a:gd name="connsiteY184" fmla="*/ 1909051 h 1977488"/>
                <a:gd name="connsiteX185" fmla="*/ 666969 w 1979894"/>
                <a:gd name="connsiteY185" fmla="*/ 1910852 h 1977488"/>
                <a:gd name="connsiteX186" fmla="*/ 647759 w 1979894"/>
                <a:gd name="connsiteY186" fmla="*/ 1910251 h 1977488"/>
                <a:gd name="connsiteX187" fmla="*/ 629149 w 1979894"/>
                <a:gd name="connsiteY187" fmla="*/ 1907850 h 1977488"/>
                <a:gd name="connsiteX188" fmla="*/ 611139 w 1979894"/>
                <a:gd name="connsiteY188" fmla="*/ 1902447 h 1977488"/>
                <a:gd name="connsiteX189" fmla="*/ 596130 w 1979894"/>
                <a:gd name="connsiteY189" fmla="*/ 1894643 h 1977488"/>
                <a:gd name="connsiteX190" fmla="*/ 581722 w 1979894"/>
                <a:gd name="connsiteY190" fmla="*/ 1884437 h 1977488"/>
                <a:gd name="connsiteX191" fmla="*/ 569115 w 1979894"/>
                <a:gd name="connsiteY191" fmla="*/ 1872430 h 1977488"/>
                <a:gd name="connsiteX192" fmla="*/ 556508 w 1979894"/>
                <a:gd name="connsiteY192" fmla="*/ 1858623 h 1977488"/>
                <a:gd name="connsiteX193" fmla="*/ 545101 w 1979894"/>
                <a:gd name="connsiteY193" fmla="*/ 1844215 h 1977488"/>
                <a:gd name="connsiteX194" fmla="*/ 533695 w 1979894"/>
                <a:gd name="connsiteY194" fmla="*/ 1829206 h 1977488"/>
                <a:gd name="connsiteX195" fmla="*/ 522290 w 1979894"/>
                <a:gd name="connsiteY195" fmla="*/ 1814199 h 1977488"/>
                <a:gd name="connsiteX196" fmla="*/ 510883 w 1979894"/>
                <a:gd name="connsiteY196" fmla="*/ 1799791 h 1977488"/>
                <a:gd name="connsiteX197" fmla="*/ 498876 w 1979894"/>
                <a:gd name="connsiteY197" fmla="*/ 1785984 h 1977488"/>
                <a:gd name="connsiteX198" fmla="*/ 485069 w 1979894"/>
                <a:gd name="connsiteY198" fmla="*/ 1773977 h 1977488"/>
                <a:gd name="connsiteX199" fmla="*/ 471862 w 1979894"/>
                <a:gd name="connsiteY199" fmla="*/ 1763171 h 1977488"/>
                <a:gd name="connsiteX200" fmla="*/ 456853 w 1979894"/>
                <a:gd name="connsiteY200" fmla="*/ 1754767 h 1977488"/>
                <a:gd name="connsiteX201" fmla="*/ 440644 w 1979894"/>
                <a:gd name="connsiteY201" fmla="*/ 1747562 h 1977488"/>
                <a:gd name="connsiteX202" fmla="*/ 423235 w 1979894"/>
                <a:gd name="connsiteY202" fmla="*/ 1741560 h 1977488"/>
                <a:gd name="connsiteX203" fmla="*/ 405224 w 1979894"/>
                <a:gd name="connsiteY203" fmla="*/ 1736156 h 1977488"/>
                <a:gd name="connsiteX204" fmla="*/ 387215 w 1979894"/>
                <a:gd name="connsiteY204" fmla="*/ 1731353 h 1977488"/>
                <a:gd name="connsiteX205" fmla="*/ 368604 w 1979894"/>
                <a:gd name="connsiteY205" fmla="*/ 1726550 h 1977488"/>
                <a:gd name="connsiteX206" fmla="*/ 351195 w 1979894"/>
                <a:gd name="connsiteY206" fmla="*/ 1721147 h 1977488"/>
                <a:gd name="connsiteX207" fmla="*/ 333785 w 1979894"/>
                <a:gd name="connsiteY207" fmla="*/ 1715144 h 1977488"/>
                <a:gd name="connsiteX208" fmla="*/ 317577 w 1979894"/>
                <a:gd name="connsiteY208" fmla="*/ 1707940 h 1977488"/>
                <a:gd name="connsiteX209" fmla="*/ 303168 w 1979894"/>
                <a:gd name="connsiteY209" fmla="*/ 1698935 h 1977488"/>
                <a:gd name="connsiteX210" fmla="*/ 289961 w 1979894"/>
                <a:gd name="connsiteY210" fmla="*/ 1688129 h 1977488"/>
                <a:gd name="connsiteX211" fmla="*/ 279155 w 1979894"/>
                <a:gd name="connsiteY211" fmla="*/ 1674922 h 1977488"/>
                <a:gd name="connsiteX212" fmla="*/ 270150 w 1979894"/>
                <a:gd name="connsiteY212" fmla="*/ 1660513 h 1977488"/>
                <a:gd name="connsiteX213" fmla="*/ 262946 w 1979894"/>
                <a:gd name="connsiteY213" fmla="*/ 1644305 h 1977488"/>
                <a:gd name="connsiteX214" fmla="*/ 256943 w 1979894"/>
                <a:gd name="connsiteY214" fmla="*/ 1626895 h 1977488"/>
                <a:gd name="connsiteX215" fmla="*/ 251540 w 1979894"/>
                <a:gd name="connsiteY215" fmla="*/ 1609486 h 1977488"/>
                <a:gd name="connsiteX216" fmla="*/ 246738 w 1979894"/>
                <a:gd name="connsiteY216" fmla="*/ 1590875 h 1977488"/>
                <a:gd name="connsiteX217" fmla="*/ 241934 w 1979894"/>
                <a:gd name="connsiteY217" fmla="*/ 1572866 h 1977488"/>
                <a:gd name="connsiteX218" fmla="*/ 236531 w 1979894"/>
                <a:gd name="connsiteY218" fmla="*/ 1554856 h 1977488"/>
                <a:gd name="connsiteX219" fmla="*/ 230528 w 1979894"/>
                <a:gd name="connsiteY219" fmla="*/ 1537446 h 1977488"/>
                <a:gd name="connsiteX220" fmla="*/ 223324 w 1979894"/>
                <a:gd name="connsiteY220" fmla="*/ 1521237 h 1977488"/>
                <a:gd name="connsiteX221" fmla="*/ 214920 w 1979894"/>
                <a:gd name="connsiteY221" fmla="*/ 1506229 h 1977488"/>
                <a:gd name="connsiteX222" fmla="*/ 204114 w 1979894"/>
                <a:gd name="connsiteY222" fmla="*/ 1493022 h 1977488"/>
                <a:gd name="connsiteX223" fmla="*/ 192107 w 1979894"/>
                <a:gd name="connsiteY223" fmla="*/ 1479213 h 1977488"/>
                <a:gd name="connsiteX224" fmla="*/ 178300 w 1979894"/>
                <a:gd name="connsiteY224" fmla="*/ 1467208 h 1977488"/>
                <a:gd name="connsiteX225" fmla="*/ 163290 w 1979894"/>
                <a:gd name="connsiteY225" fmla="*/ 1455802 h 1977488"/>
                <a:gd name="connsiteX226" fmla="*/ 148283 w 1979894"/>
                <a:gd name="connsiteY226" fmla="*/ 1444395 h 1977488"/>
                <a:gd name="connsiteX227" fmla="*/ 133275 w 1979894"/>
                <a:gd name="connsiteY227" fmla="*/ 1432989 h 1977488"/>
                <a:gd name="connsiteX228" fmla="*/ 118866 w 1979894"/>
                <a:gd name="connsiteY228" fmla="*/ 1421582 h 1977488"/>
                <a:gd name="connsiteX229" fmla="*/ 105059 w 1979894"/>
                <a:gd name="connsiteY229" fmla="*/ 1408975 h 1977488"/>
                <a:gd name="connsiteX230" fmla="*/ 93052 w 1979894"/>
                <a:gd name="connsiteY230" fmla="*/ 1396369 h 1977488"/>
                <a:gd name="connsiteX231" fmla="*/ 82846 w 1979894"/>
                <a:gd name="connsiteY231" fmla="*/ 1381961 h 1977488"/>
                <a:gd name="connsiteX232" fmla="*/ 75042 w 1979894"/>
                <a:gd name="connsiteY232" fmla="*/ 1366953 h 1977488"/>
                <a:gd name="connsiteX233" fmla="*/ 69639 w 1979894"/>
                <a:gd name="connsiteY233" fmla="*/ 1348943 h 1977488"/>
                <a:gd name="connsiteX234" fmla="*/ 67238 w 1979894"/>
                <a:gd name="connsiteY234" fmla="*/ 1330333 h 1977488"/>
                <a:gd name="connsiteX235" fmla="*/ 66637 w 1979894"/>
                <a:gd name="connsiteY235" fmla="*/ 1311122 h 1977488"/>
                <a:gd name="connsiteX236" fmla="*/ 68438 w 1979894"/>
                <a:gd name="connsiteY236" fmla="*/ 1290710 h 1977488"/>
                <a:gd name="connsiteX237" fmla="*/ 70840 w 1979894"/>
                <a:gd name="connsiteY237" fmla="*/ 1270299 h 1977488"/>
                <a:gd name="connsiteX238" fmla="*/ 73841 w 1979894"/>
                <a:gd name="connsiteY238" fmla="*/ 1249888 h 1977488"/>
                <a:gd name="connsiteX239" fmla="*/ 76243 w 1979894"/>
                <a:gd name="connsiteY239" fmla="*/ 1229477 h 1977488"/>
                <a:gd name="connsiteX240" fmla="*/ 77444 w 1979894"/>
                <a:gd name="connsiteY240" fmla="*/ 1209065 h 1977488"/>
                <a:gd name="connsiteX241" fmla="*/ 77444 w 1979894"/>
                <a:gd name="connsiteY241" fmla="*/ 1189254 h 1977488"/>
                <a:gd name="connsiteX242" fmla="*/ 75042 w 1979894"/>
                <a:gd name="connsiteY242" fmla="*/ 1170645 h 1977488"/>
                <a:gd name="connsiteX243" fmla="*/ 70239 w 1979894"/>
                <a:gd name="connsiteY243" fmla="*/ 1152034 h 1977488"/>
                <a:gd name="connsiteX244" fmla="*/ 63035 w 1979894"/>
                <a:gd name="connsiteY244" fmla="*/ 1134624 h 1977488"/>
                <a:gd name="connsiteX245" fmla="*/ 54031 w 1979894"/>
                <a:gd name="connsiteY245" fmla="*/ 1116614 h 1977488"/>
                <a:gd name="connsiteX246" fmla="*/ 43824 w 1979894"/>
                <a:gd name="connsiteY246" fmla="*/ 1098606 h 1977488"/>
                <a:gd name="connsiteX247" fmla="*/ 33020 w 1979894"/>
                <a:gd name="connsiteY247" fmla="*/ 1080595 h 1977488"/>
                <a:gd name="connsiteX248" fmla="*/ 22814 w 1979894"/>
                <a:gd name="connsiteY248" fmla="*/ 1063185 h 1977488"/>
                <a:gd name="connsiteX249" fmla="*/ 13808 w 1979894"/>
                <a:gd name="connsiteY249" fmla="*/ 1044575 h 1977488"/>
                <a:gd name="connsiteX250" fmla="*/ 6604 w 1979894"/>
                <a:gd name="connsiteY250" fmla="*/ 1026565 h 1977488"/>
                <a:gd name="connsiteX251" fmla="*/ 1802 w 1979894"/>
                <a:gd name="connsiteY251" fmla="*/ 1007954 h 1977488"/>
                <a:gd name="connsiteX252" fmla="*/ 0 w 1979894"/>
                <a:gd name="connsiteY252" fmla="*/ 988744 h 1977488"/>
                <a:gd name="connsiteX253" fmla="*/ 1802 w 1979894"/>
                <a:gd name="connsiteY253" fmla="*/ 969534 h 1977488"/>
                <a:gd name="connsiteX254" fmla="*/ 6604 w 1979894"/>
                <a:gd name="connsiteY254" fmla="*/ 950924 h 1977488"/>
                <a:gd name="connsiteX255" fmla="*/ 13808 w 1979894"/>
                <a:gd name="connsiteY255" fmla="*/ 932913 h 1977488"/>
                <a:gd name="connsiteX256" fmla="*/ 22814 w 1979894"/>
                <a:gd name="connsiteY256" fmla="*/ 914303 h 1977488"/>
                <a:gd name="connsiteX257" fmla="*/ 33020 w 1979894"/>
                <a:gd name="connsiteY257" fmla="*/ 896893 h 1977488"/>
                <a:gd name="connsiteX258" fmla="*/ 43824 w 1979894"/>
                <a:gd name="connsiteY258" fmla="*/ 878885 h 1977488"/>
                <a:gd name="connsiteX259" fmla="*/ 54031 w 1979894"/>
                <a:gd name="connsiteY259" fmla="*/ 860874 h 1977488"/>
                <a:gd name="connsiteX260" fmla="*/ 63035 w 1979894"/>
                <a:gd name="connsiteY260" fmla="*/ 842864 h 1977488"/>
                <a:gd name="connsiteX261" fmla="*/ 70239 w 1979894"/>
                <a:gd name="connsiteY261" fmla="*/ 825454 h 1977488"/>
                <a:gd name="connsiteX262" fmla="*/ 75042 w 1979894"/>
                <a:gd name="connsiteY262" fmla="*/ 806844 h 1977488"/>
                <a:gd name="connsiteX263" fmla="*/ 77444 w 1979894"/>
                <a:gd name="connsiteY263" fmla="*/ 788234 h 1977488"/>
                <a:gd name="connsiteX264" fmla="*/ 77444 w 1979894"/>
                <a:gd name="connsiteY264" fmla="*/ 768423 h 1977488"/>
                <a:gd name="connsiteX265" fmla="*/ 76243 w 1979894"/>
                <a:gd name="connsiteY265" fmla="*/ 748012 h 1977488"/>
                <a:gd name="connsiteX266" fmla="*/ 73841 w 1979894"/>
                <a:gd name="connsiteY266" fmla="*/ 727600 h 1977488"/>
                <a:gd name="connsiteX267" fmla="*/ 70840 w 1979894"/>
                <a:gd name="connsiteY267" fmla="*/ 707189 h 1977488"/>
                <a:gd name="connsiteX268" fmla="*/ 68438 w 1979894"/>
                <a:gd name="connsiteY268" fmla="*/ 686778 h 1977488"/>
                <a:gd name="connsiteX269" fmla="*/ 66637 w 1979894"/>
                <a:gd name="connsiteY269" fmla="*/ 666367 h 1977488"/>
                <a:gd name="connsiteX270" fmla="*/ 67238 w 1979894"/>
                <a:gd name="connsiteY270" fmla="*/ 647157 h 1977488"/>
                <a:gd name="connsiteX271" fmla="*/ 69639 w 1979894"/>
                <a:gd name="connsiteY271" fmla="*/ 628547 h 1977488"/>
                <a:gd name="connsiteX272" fmla="*/ 75042 w 1979894"/>
                <a:gd name="connsiteY272" fmla="*/ 610536 h 1977488"/>
                <a:gd name="connsiteX273" fmla="*/ 82846 w 1979894"/>
                <a:gd name="connsiteY273" fmla="*/ 595528 h 1977488"/>
                <a:gd name="connsiteX274" fmla="*/ 93052 w 1979894"/>
                <a:gd name="connsiteY274" fmla="*/ 581120 h 1977488"/>
                <a:gd name="connsiteX275" fmla="*/ 105059 w 1979894"/>
                <a:gd name="connsiteY275" fmla="*/ 568513 h 1977488"/>
                <a:gd name="connsiteX276" fmla="*/ 118866 w 1979894"/>
                <a:gd name="connsiteY276" fmla="*/ 555907 h 1977488"/>
                <a:gd name="connsiteX277" fmla="*/ 133275 w 1979894"/>
                <a:gd name="connsiteY277" fmla="*/ 544499 h 1977488"/>
                <a:gd name="connsiteX278" fmla="*/ 148283 w 1979894"/>
                <a:gd name="connsiteY278" fmla="*/ 533093 h 1977488"/>
                <a:gd name="connsiteX279" fmla="*/ 163290 w 1979894"/>
                <a:gd name="connsiteY279" fmla="*/ 521687 h 1977488"/>
                <a:gd name="connsiteX280" fmla="*/ 178300 w 1979894"/>
                <a:gd name="connsiteY280" fmla="*/ 510281 h 1977488"/>
                <a:gd name="connsiteX281" fmla="*/ 192107 w 1979894"/>
                <a:gd name="connsiteY281" fmla="*/ 498275 h 1977488"/>
                <a:gd name="connsiteX282" fmla="*/ 204114 w 1979894"/>
                <a:gd name="connsiteY282" fmla="*/ 484468 h 1977488"/>
                <a:gd name="connsiteX283" fmla="*/ 214920 w 1979894"/>
                <a:gd name="connsiteY283" fmla="*/ 471259 h 1977488"/>
                <a:gd name="connsiteX284" fmla="*/ 223324 w 1979894"/>
                <a:gd name="connsiteY284" fmla="*/ 456252 h 1977488"/>
                <a:gd name="connsiteX285" fmla="*/ 230528 w 1979894"/>
                <a:gd name="connsiteY285" fmla="*/ 440042 h 1977488"/>
                <a:gd name="connsiteX286" fmla="*/ 236531 w 1979894"/>
                <a:gd name="connsiteY286" fmla="*/ 422633 h 1977488"/>
                <a:gd name="connsiteX287" fmla="*/ 241934 w 1979894"/>
                <a:gd name="connsiteY287" fmla="*/ 404623 h 1977488"/>
                <a:gd name="connsiteX288" fmla="*/ 246738 w 1979894"/>
                <a:gd name="connsiteY288" fmla="*/ 386613 h 1977488"/>
                <a:gd name="connsiteX289" fmla="*/ 251540 w 1979894"/>
                <a:gd name="connsiteY289" fmla="*/ 368003 h 1977488"/>
                <a:gd name="connsiteX290" fmla="*/ 256943 w 1979894"/>
                <a:gd name="connsiteY290" fmla="*/ 350593 h 1977488"/>
                <a:gd name="connsiteX291" fmla="*/ 262946 w 1979894"/>
                <a:gd name="connsiteY291" fmla="*/ 333183 h 1977488"/>
                <a:gd name="connsiteX292" fmla="*/ 270150 w 1979894"/>
                <a:gd name="connsiteY292" fmla="*/ 316975 h 1977488"/>
                <a:gd name="connsiteX293" fmla="*/ 279155 w 1979894"/>
                <a:gd name="connsiteY293" fmla="*/ 302566 h 1977488"/>
                <a:gd name="connsiteX294" fmla="*/ 289961 w 1979894"/>
                <a:gd name="connsiteY294" fmla="*/ 289359 h 1977488"/>
                <a:gd name="connsiteX295" fmla="*/ 303168 w 1979894"/>
                <a:gd name="connsiteY295" fmla="*/ 278554 h 1977488"/>
                <a:gd name="connsiteX296" fmla="*/ 317577 w 1979894"/>
                <a:gd name="connsiteY296" fmla="*/ 269549 h 1977488"/>
                <a:gd name="connsiteX297" fmla="*/ 333785 w 1979894"/>
                <a:gd name="connsiteY297" fmla="*/ 262344 h 1977488"/>
                <a:gd name="connsiteX298" fmla="*/ 351195 w 1979894"/>
                <a:gd name="connsiteY298" fmla="*/ 256341 h 1977488"/>
                <a:gd name="connsiteX299" fmla="*/ 368604 w 1979894"/>
                <a:gd name="connsiteY299" fmla="*/ 250938 h 1977488"/>
                <a:gd name="connsiteX300" fmla="*/ 387215 w 1979894"/>
                <a:gd name="connsiteY300" fmla="*/ 246135 h 1977488"/>
                <a:gd name="connsiteX301" fmla="*/ 405224 w 1979894"/>
                <a:gd name="connsiteY301" fmla="*/ 241333 h 1977488"/>
                <a:gd name="connsiteX302" fmla="*/ 423235 w 1979894"/>
                <a:gd name="connsiteY302" fmla="*/ 235930 h 1977488"/>
                <a:gd name="connsiteX303" fmla="*/ 440644 w 1979894"/>
                <a:gd name="connsiteY303" fmla="*/ 229927 h 1977488"/>
                <a:gd name="connsiteX304" fmla="*/ 456853 w 1979894"/>
                <a:gd name="connsiteY304" fmla="*/ 222723 h 1977488"/>
                <a:gd name="connsiteX305" fmla="*/ 471862 w 1979894"/>
                <a:gd name="connsiteY305" fmla="*/ 214318 h 1977488"/>
                <a:gd name="connsiteX306" fmla="*/ 485069 w 1979894"/>
                <a:gd name="connsiteY306" fmla="*/ 203513 h 1977488"/>
                <a:gd name="connsiteX307" fmla="*/ 498876 w 1979894"/>
                <a:gd name="connsiteY307" fmla="*/ 191505 h 1977488"/>
                <a:gd name="connsiteX308" fmla="*/ 510883 w 1979894"/>
                <a:gd name="connsiteY308" fmla="*/ 177697 h 1977488"/>
                <a:gd name="connsiteX309" fmla="*/ 522290 w 1979894"/>
                <a:gd name="connsiteY309" fmla="*/ 163290 h 1977488"/>
                <a:gd name="connsiteX310" fmla="*/ 533695 w 1979894"/>
                <a:gd name="connsiteY310" fmla="*/ 148282 h 1977488"/>
                <a:gd name="connsiteX311" fmla="*/ 545101 w 1979894"/>
                <a:gd name="connsiteY311" fmla="*/ 133273 h 1977488"/>
                <a:gd name="connsiteX312" fmla="*/ 556508 w 1979894"/>
                <a:gd name="connsiteY312" fmla="*/ 118865 h 1977488"/>
                <a:gd name="connsiteX313" fmla="*/ 569115 w 1979894"/>
                <a:gd name="connsiteY313" fmla="*/ 105058 h 1977488"/>
                <a:gd name="connsiteX314" fmla="*/ 581722 w 1979894"/>
                <a:gd name="connsiteY314" fmla="*/ 93052 h 1977488"/>
                <a:gd name="connsiteX315" fmla="*/ 596130 w 1979894"/>
                <a:gd name="connsiteY315" fmla="*/ 82845 h 1977488"/>
                <a:gd name="connsiteX316" fmla="*/ 611139 w 1979894"/>
                <a:gd name="connsiteY316" fmla="*/ 75041 h 1977488"/>
                <a:gd name="connsiteX317" fmla="*/ 629149 w 1979894"/>
                <a:gd name="connsiteY317" fmla="*/ 69638 h 1977488"/>
                <a:gd name="connsiteX318" fmla="*/ 647759 w 1979894"/>
                <a:gd name="connsiteY318" fmla="*/ 67237 h 1977488"/>
                <a:gd name="connsiteX319" fmla="*/ 666969 w 1979894"/>
                <a:gd name="connsiteY319" fmla="*/ 66637 h 1977488"/>
                <a:gd name="connsiteX320" fmla="*/ 687380 w 1979894"/>
                <a:gd name="connsiteY320" fmla="*/ 68438 h 1977488"/>
                <a:gd name="connsiteX321" fmla="*/ 707791 w 1979894"/>
                <a:gd name="connsiteY321" fmla="*/ 70839 h 1977488"/>
                <a:gd name="connsiteX322" fmla="*/ 728203 w 1979894"/>
                <a:gd name="connsiteY322" fmla="*/ 73841 h 1977488"/>
                <a:gd name="connsiteX323" fmla="*/ 748614 w 1979894"/>
                <a:gd name="connsiteY323" fmla="*/ 76242 h 1977488"/>
                <a:gd name="connsiteX324" fmla="*/ 769025 w 1979894"/>
                <a:gd name="connsiteY324" fmla="*/ 77442 h 1977488"/>
                <a:gd name="connsiteX325" fmla="*/ 788836 w 1979894"/>
                <a:gd name="connsiteY325" fmla="*/ 77442 h 1977488"/>
                <a:gd name="connsiteX326" fmla="*/ 807447 w 1979894"/>
                <a:gd name="connsiteY326" fmla="*/ 75041 h 1977488"/>
                <a:gd name="connsiteX327" fmla="*/ 826058 w 1979894"/>
                <a:gd name="connsiteY327" fmla="*/ 70238 h 1977488"/>
                <a:gd name="connsiteX328" fmla="*/ 844067 w 1979894"/>
                <a:gd name="connsiteY328" fmla="*/ 63035 h 1977488"/>
                <a:gd name="connsiteX329" fmla="*/ 862077 w 1979894"/>
                <a:gd name="connsiteY329" fmla="*/ 53430 h 1977488"/>
                <a:gd name="connsiteX330" fmla="*/ 880087 w 1979894"/>
                <a:gd name="connsiteY330" fmla="*/ 43824 h 1977488"/>
                <a:gd name="connsiteX331" fmla="*/ 898097 w 1979894"/>
                <a:gd name="connsiteY331" fmla="*/ 33018 h 1977488"/>
                <a:gd name="connsiteX332" fmla="*/ 915506 w 1979894"/>
                <a:gd name="connsiteY332" fmla="*/ 22813 h 1977488"/>
                <a:gd name="connsiteX333" fmla="*/ 934117 w 1979894"/>
                <a:gd name="connsiteY333" fmla="*/ 13807 h 1977488"/>
                <a:gd name="connsiteX334" fmla="*/ 952126 w 1979894"/>
                <a:gd name="connsiteY334" fmla="*/ 6603 h 1977488"/>
                <a:gd name="connsiteX335" fmla="*/ 970737 w 1979894"/>
                <a:gd name="connsiteY335" fmla="*/ 1800 h 19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79894" h="1977488">
                  <a:moveTo>
                    <a:pt x="989948" y="0"/>
                  </a:moveTo>
                  <a:lnTo>
                    <a:pt x="1009158" y="1800"/>
                  </a:lnTo>
                  <a:lnTo>
                    <a:pt x="1027768" y="6603"/>
                  </a:lnTo>
                  <a:lnTo>
                    <a:pt x="1045778" y="13807"/>
                  </a:lnTo>
                  <a:lnTo>
                    <a:pt x="1064388" y="22813"/>
                  </a:lnTo>
                  <a:lnTo>
                    <a:pt x="1081798" y="33018"/>
                  </a:lnTo>
                  <a:lnTo>
                    <a:pt x="1099809" y="43824"/>
                  </a:lnTo>
                  <a:lnTo>
                    <a:pt x="1117819" y="53430"/>
                  </a:lnTo>
                  <a:lnTo>
                    <a:pt x="1135827" y="63035"/>
                  </a:lnTo>
                  <a:lnTo>
                    <a:pt x="1153237" y="70238"/>
                  </a:lnTo>
                  <a:lnTo>
                    <a:pt x="1172448" y="75041"/>
                  </a:lnTo>
                  <a:lnTo>
                    <a:pt x="1191058" y="77442"/>
                  </a:lnTo>
                  <a:lnTo>
                    <a:pt x="1210869" y="77442"/>
                  </a:lnTo>
                  <a:lnTo>
                    <a:pt x="1231281" y="76242"/>
                  </a:lnTo>
                  <a:lnTo>
                    <a:pt x="1251692" y="73841"/>
                  </a:lnTo>
                  <a:lnTo>
                    <a:pt x="1272103" y="70839"/>
                  </a:lnTo>
                  <a:lnTo>
                    <a:pt x="1292514" y="68438"/>
                  </a:lnTo>
                  <a:lnTo>
                    <a:pt x="1312926" y="66637"/>
                  </a:lnTo>
                  <a:lnTo>
                    <a:pt x="1332136" y="67237"/>
                  </a:lnTo>
                  <a:lnTo>
                    <a:pt x="1350747" y="69638"/>
                  </a:lnTo>
                  <a:lnTo>
                    <a:pt x="1368757" y="75041"/>
                  </a:lnTo>
                  <a:lnTo>
                    <a:pt x="1383765" y="82845"/>
                  </a:lnTo>
                  <a:lnTo>
                    <a:pt x="1398172" y="93052"/>
                  </a:lnTo>
                  <a:lnTo>
                    <a:pt x="1410779" y="105058"/>
                  </a:lnTo>
                  <a:lnTo>
                    <a:pt x="1423387" y="118865"/>
                  </a:lnTo>
                  <a:lnTo>
                    <a:pt x="1434793" y="133273"/>
                  </a:lnTo>
                  <a:lnTo>
                    <a:pt x="1446199" y="148282"/>
                  </a:lnTo>
                  <a:lnTo>
                    <a:pt x="1457606" y="163290"/>
                  </a:lnTo>
                  <a:lnTo>
                    <a:pt x="1469012" y="177697"/>
                  </a:lnTo>
                  <a:lnTo>
                    <a:pt x="1481019" y="191505"/>
                  </a:lnTo>
                  <a:lnTo>
                    <a:pt x="1494827" y="203513"/>
                  </a:lnTo>
                  <a:lnTo>
                    <a:pt x="1508034" y="214318"/>
                  </a:lnTo>
                  <a:lnTo>
                    <a:pt x="1523042" y="222723"/>
                  </a:lnTo>
                  <a:lnTo>
                    <a:pt x="1539251" y="229927"/>
                  </a:lnTo>
                  <a:lnTo>
                    <a:pt x="1556661" y="235930"/>
                  </a:lnTo>
                  <a:lnTo>
                    <a:pt x="1574669" y="241333"/>
                  </a:lnTo>
                  <a:lnTo>
                    <a:pt x="1592680" y="246135"/>
                  </a:lnTo>
                  <a:lnTo>
                    <a:pt x="1611290" y="250938"/>
                  </a:lnTo>
                  <a:lnTo>
                    <a:pt x="1628700" y="256341"/>
                  </a:lnTo>
                  <a:lnTo>
                    <a:pt x="1646110" y="262344"/>
                  </a:lnTo>
                  <a:lnTo>
                    <a:pt x="1662318" y="269549"/>
                  </a:lnTo>
                  <a:lnTo>
                    <a:pt x="1676727" y="278554"/>
                  </a:lnTo>
                  <a:lnTo>
                    <a:pt x="1689935" y="289359"/>
                  </a:lnTo>
                  <a:lnTo>
                    <a:pt x="1700740" y="302566"/>
                  </a:lnTo>
                  <a:lnTo>
                    <a:pt x="1709745" y="316975"/>
                  </a:lnTo>
                  <a:lnTo>
                    <a:pt x="1716949" y="333183"/>
                  </a:lnTo>
                  <a:lnTo>
                    <a:pt x="1722952" y="350593"/>
                  </a:lnTo>
                  <a:lnTo>
                    <a:pt x="1728355" y="368003"/>
                  </a:lnTo>
                  <a:lnTo>
                    <a:pt x="1733158" y="386613"/>
                  </a:lnTo>
                  <a:lnTo>
                    <a:pt x="1737961" y="404623"/>
                  </a:lnTo>
                  <a:lnTo>
                    <a:pt x="1743363" y="422633"/>
                  </a:lnTo>
                  <a:lnTo>
                    <a:pt x="1749366" y="440042"/>
                  </a:lnTo>
                  <a:lnTo>
                    <a:pt x="1756571" y="456252"/>
                  </a:lnTo>
                  <a:lnTo>
                    <a:pt x="1764976" y="471259"/>
                  </a:lnTo>
                  <a:lnTo>
                    <a:pt x="1775782" y="484468"/>
                  </a:lnTo>
                  <a:lnTo>
                    <a:pt x="1787789" y="498275"/>
                  </a:lnTo>
                  <a:lnTo>
                    <a:pt x="1801596" y="510281"/>
                  </a:lnTo>
                  <a:lnTo>
                    <a:pt x="1816004" y="521687"/>
                  </a:lnTo>
                  <a:lnTo>
                    <a:pt x="1831613" y="533093"/>
                  </a:lnTo>
                  <a:lnTo>
                    <a:pt x="1846621" y="544499"/>
                  </a:lnTo>
                  <a:lnTo>
                    <a:pt x="1861029" y="555907"/>
                  </a:lnTo>
                  <a:lnTo>
                    <a:pt x="1874835" y="568513"/>
                  </a:lnTo>
                  <a:lnTo>
                    <a:pt x="1886843" y="581120"/>
                  </a:lnTo>
                  <a:lnTo>
                    <a:pt x="1897049" y="595528"/>
                  </a:lnTo>
                  <a:lnTo>
                    <a:pt x="1904853" y="610536"/>
                  </a:lnTo>
                  <a:lnTo>
                    <a:pt x="1910256" y="628547"/>
                  </a:lnTo>
                  <a:lnTo>
                    <a:pt x="1912657" y="647157"/>
                  </a:lnTo>
                  <a:lnTo>
                    <a:pt x="1913258" y="666367"/>
                  </a:lnTo>
                  <a:lnTo>
                    <a:pt x="1911456" y="686778"/>
                  </a:lnTo>
                  <a:lnTo>
                    <a:pt x="1909055" y="707189"/>
                  </a:lnTo>
                  <a:lnTo>
                    <a:pt x="1906053" y="727600"/>
                  </a:lnTo>
                  <a:lnTo>
                    <a:pt x="1903652" y="748012"/>
                  </a:lnTo>
                  <a:lnTo>
                    <a:pt x="1902452" y="768423"/>
                  </a:lnTo>
                  <a:lnTo>
                    <a:pt x="1902452" y="788234"/>
                  </a:lnTo>
                  <a:lnTo>
                    <a:pt x="1904853" y="806844"/>
                  </a:lnTo>
                  <a:lnTo>
                    <a:pt x="1909655" y="825454"/>
                  </a:lnTo>
                  <a:lnTo>
                    <a:pt x="1916859" y="842864"/>
                  </a:lnTo>
                  <a:lnTo>
                    <a:pt x="1926466" y="860874"/>
                  </a:lnTo>
                  <a:lnTo>
                    <a:pt x="1936070" y="878885"/>
                  </a:lnTo>
                  <a:lnTo>
                    <a:pt x="1946876" y="896893"/>
                  </a:lnTo>
                  <a:lnTo>
                    <a:pt x="1957082" y="914303"/>
                  </a:lnTo>
                  <a:lnTo>
                    <a:pt x="1966087" y="932913"/>
                  </a:lnTo>
                  <a:lnTo>
                    <a:pt x="1973290" y="950924"/>
                  </a:lnTo>
                  <a:lnTo>
                    <a:pt x="1978093" y="969534"/>
                  </a:lnTo>
                  <a:lnTo>
                    <a:pt x="1979894" y="988744"/>
                  </a:lnTo>
                  <a:lnTo>
                    <a:pt x="1978093" y="1007954"/>
                  </a:lnTo>
                  <a:lnTo>
                    <a:pt x="1973290" y="1026565"/>
                  </a:lnTo>
                  <a:lnTo>
                    <a:pt x="1966087" y="1044575"/>
                  </a:lnTo>
                  <a:lnTo>
                    <a:pt x="1957082" y="1063185"/>
                  </a:lnTo>
                  <a:lnTo>
                    <a:pt x="1946876" y="1080595"/>
                  </a:lnTo>
                  <a:lnTo>
                    <a:pt x="1936070" y="1098606"/>
                  </a:lnTo>
                  <a:lnTo>
                    <a:pt x="1926466" y="1116614"/>
                  </a:lnTo>
                  <a:lnTo>
                    <a:pt x="1916859" y="1134624"/>
                  </a:lnTo>
                  <a:lnTo>
                    <a:pt x="1909655" y="1152034"/>
                  </a:lnTo>
                  <a:lnTo>
                    <a:pt x="1904853" y="1170645"/>
                  </a:lnTo>
                  <a:lnTo>
                    <a:pt x="1902452" y="1189254"/>
                  </a:lnTo>
                  <a:lnTo>
                    <a:pt x="1902452" y="1209065"/>
                  </a:lnTo>
                  <a:lnTo>
                    <a:pt x="1903652" y="1229477"/>
                  </a:lnTo>
                  <a:lnTo>
                    <a:pt x="1906053" y="1249888"/>
                  </a:lnTo>
                  <a:lnTo>
                    <a:pt x="1909055" y="1270299"/>
                  </a:lnTo>
                  <a:lnTo>
                    <a:pt x="1911456" y="1290710"/>
                  </a:lnTo>
                  <a:lnTo>
                    <a:pt x="1913258" y="1311122"/>
                  </a:lnTo>
                  <a:lnTo>
                    <a:pt x="1912657" y="1330333"/>
                  </a:lnTo>
                  <a:lnTo>
                    <a:pt x="1910256" y="1348943"/>
                  </a:lnTo>
                  <a:lnTo>
                    <a:pt x="1904853" y="1366953"/>
                  </a:lnTo>
                  <a:lnTo>
                    <a:pt x="1897049" y="1381961"/>
                  </a:lnTo>
                  <a:lnTo>
                    <a:pt x="1886843" y="1396369"/>
                  </a:lnTo>
                  <a:lnTo>
                    <a:pt x="1874835" y="1408975"/>
                  </a:lnTo>
                  <a:lnTo>
                    <a:pt x="1861029" y="1421582"/>
                  </a:lnTo>
                  <a:lnTo>
                    <a:pt x="1846621" y="1432989"/>
                  </a:lnTo>
                  <a:lnTo>
                    <a:pt x="1831613" y="1444395"/>
                  </a:lnTo>
                  <a:lnTo>
                    <a:pt x="1816004" y="1455802"/>
                  </a:lnTo>
                  <a:lnTo>
                    <a:pt x="1801596" y="1467208"/>
                  </a:lnTo>
                  <a:lnTo>
                    <a:pt x="1787789" y="1479213"/>
                  </a:lnTo>
                  <a:lnTo>
                    <a:pt x="1775782" y="1493022"/>
                  </a:lnTo>
                  <a:lnTo>
                    <a:pt x="1764976" y="1506229"/>
                  </a:lnTo>
                  <a:lnTo>
                    <a:pt x="1756571" y="1521237"/>
                  </a:lnTo>
                  <a:lnTo>
                    <a:pt x="1749366" y="1537446"/>
                  </a:lnTo>
                  <a:lnTo>
                    <a:pt x="1743363" y="1554856"/>
                  </a:lnTo>
                  <a:lnTo>
                    <a:pt x="1737961" y="1572866"/>
                  </a:lnTo>
                  <a:lnTo>
                    <a:pt x="1733158" y="1590875"/>
                  </a:lnTo>
                  <a:lnTo>
                    <a:pt x="1728355" y="1609486"/>
                  </a:lnTo>
                  <a:lnTo>
                    <a:pt x="1722952" y="1626895"/>
                  </a:lnTo>
                  <a:lnTo>
                    <a:pt x="1716949" y="1644305"/>
                  </a:lnTo>
                  <a:lnTo>
                    <a:pt x="1709745" y="1660513"/>
                  </a:lnTo>
                  <a:lnTo>
                    <a:pt x="1700740" y="1674922"/>
                  </a:lnTo>
                  <a:lnTo>
                    <a:pt x="1689935" y="1688129"/>
                  </a:lnTo>
                  <a:lnTo>
                    <a:pt x="1676727" y="1698935"/>
                  </a:lnTo>
                  <a:lnTo>
                    <a:pt x="1662318" y="1707940"/>
                  </a:lnTo>
                  <a:lnTo>
                    <a:pt x="1646110" y="1715144"/>
                  </a:lnTo>
                  <a:lnTo>
                    <a:pt x="1628700" y="1721147"/>
                  </a:lnTo>
                  <a:lnTo>
                    <a:pt x="1611290" y="1726550"/>
                  </a:lnTo>
                  <a:lnTo>
                    <a:pt x="1592680" y="1731353"/>
                  </a:lnTo>
                  <a:lnTo>
                    <a:pt x="1574669" y="1736156"/>
                  </a:lnTo>
                  <a:lnTo>
                    <a:pt x="1556661" y="1741560"/>
                  </a:lnTo>
                  <a:lnTo>
                    <a:pt x="1539251" y="1747562"/>
                  </a:lnTo>
                  <a:lnTo>
                    <a:pt x="1523042" y="1754767"/>
                  </a:lnTo>
                  <a:lnTo>
                    <a:pt x="1508034" y="1763171"/>
                  </a:lnTo>
                  <a:lnTo>
                    <a:pt x="1494827" y="1773977"/>
                  </a:lnTo>
                  <a:lnTo>
                    <a:pt x="1481019" y="1785984"/>
                  </a:lnTo>
                  <a:lnTo>
                    <a:pt x="1469012" y="1799791"/>
                  </a:lnTo>
                  <a:lnTo>
                    <a:pt x="1457606" y="1814199"/>
                  </a:lnTo>
                  <a:lnTo>
                    <a:pt x="1446199" y="1829206"/>
                  </a:lnTo>
                  <a:lnTo>
                    <a:pt x="1434793" y="1844215"/>
                  </a:lnTo>
                  <a:lnTo>
                    <a:pt x="1423387" y="1858623"/>
                  </a:lnTo>
                  <a:lnTo>
                    <a:pt x="1410779" y="1872430"/>
                  </a:lnTo>
                  <a:lnTo>
                    <a:pt x="1398172" y="1884437"/>
                  </a:lnTo>
                  <a:lnTo>
                    <a:pt x="1383765" y="1894643"/>
                  </a:lnTo>
                  <a:lnTo>
                    <a:pt x="1368757" y="1902447"/>
                  </a:lnTo>
                  <a:lnTo>
                    <a:pt x="1350747" y="1907850"/>
                  </a:lnTo>
                  <a:lnTo>
                    <a:pt x="1332136" y="1910251"/>
                  </a:lnTo>
                  <a:lnTo>
                    <a:pt x="1312926" y="1910852"/>
                  </a:lnTo>
                  <a:lnTo>
                    <a:pt x="1292514" y="1909051"/>
                  </a:lnTo>
                  <a:lnTo>
                    <a:pt x="1272103" y="1906650"/>
                  </a:lnTo>
                  <a:lnTo>
                    <a:pt x="1251692" y="1903647"/>
                  </a:lnTo>
                  <a:lnTo>
                    <a:pt x="1231281" y="1901247"/>
                  </a:lnTo>
                  <a:lnTo>
                    <a:pt x="1210869" y="1900046"/>
                  </a:lnTo>
                  <a:lnTo>
                    <a:pt x="1191058" y="1900046"/>
                  </a:lnTo>
                  <a:lnTo>
                    <a:pt x="1172448" y="1902447"/>
                  </a:lnTo>
                  <a:lnTo>
                    <a:pt x="1153237" y="1907250"/>
                  </a:lnTo>
                  <a:lnTo>
                    <a:pt x="1135827" y="1914454"/>
                  </a:lnTo>
                  <a:lnTo>
                    <a:pt x="1117819" y="1924060"/>
                  </a:lnTo>
                  <a:lnTo>
                    <a:pt x="1099809" y="1933665"/>
                  </a:lnTo>
                  <a:lnTo>
                    <a:pt x="1081798" y="1944470"/>
                  </a:lnTo>
                  <a:lnTo>
                    <a:pt x="1064388" y="1954677"/>
                  </a:lnTo>
                  <a:lnTo>
                    <a:pt x="1045778" y="1963681"/>
                  </a:lnTo>
                  <a:lnTo>
                    <a:pt x="1027768" y="1970885"/>
                  </a:lnTo>
                  <a:lnTo>
                    <a:pt x="1009158" y="1975688"/>
                  </a:lnTo>
                  <a:lnTo>
                    <a:pt x="989948" y="1977488"/>
                  </a:lnTo>
                  <a:lnTo>
                    <a:pt x="970737" y="1975688"/>
                  </a:lnTo>
                  <a:lnTo>
                    <a:pt x="952126" y="1970885"/>
                  </a:lnTo>
                  <a:lnTo>
                    <a:pt x="934117" y="1963681"/>
                  </a:lnTo>
                  <a:lnTo>
                    <a:pt x="915506" y="1954677"/>
                  </a:lnTo>
                  <a:lnTo>
                    <a:pt x="898097" y="1944470"/>
                  </a:lnTo>
                  <a:lnTo>
                    <a:pt x="880087" y="1933665"/>
                  </a:lnTo>
                  <a:lnTo>
                    <a:pt x="862077" y="1924060"/>
                  </a:lnTo>
                  <a:lnTo>
                    <a:pt x="844067" y="1914454"/>
                  </a:lnTo>
                  <a:lnTo>
                    <a:pt x="826058" y="1907250"/>
                  </a:lnTo>
                  <a:lnTo>
                    <a:pt x="807447" y="1902447"/>
                  </a:lnTo>
                  <a:lnTo>
                    <a:pt x="788836" y="1900046"/>
                  </a:lnTo>
                  <a:lnTo>
                    <a:pt x="769025" y="1900046"/>
                  </a:lnTo>
                  <a:lnTo>
                    <a:pt x="748614" y="1901247"/>
                  </a:lnTo>
                  <a:lnTo>
                    <a:pt x="728203" y="1903647"/>
                  </a:lnTo>
                  <a:lnTo>
                    <a:pt x="707791" y="1906650"/>
                  </a:lnTo>
                  <a:lnTo>
                    <a:pt x="687380" y="1909051"/>
                  </a:lnTo>
                  <a:lnTo>
                    <a:pt x="666969" y="1910852"/>
                  </a:lnTo>
                  <a:lnTo>
                    <a:pt x="647759" y="1910251"/>
                  </a:lnTo>
                  <a:lnTo>
                    <a:pt x="629149" y="1907850"/>
                  </a:lnTo>
                  <a:lnTo>
                    <a:pt x="611139" y="1902447"/>
                  </a:lnTo>
                  <a:lnTo>
                    <a:pt x="596130" y="1894643"/>
                  </a:lnTo>
                  <a:lnTo>
                    <a:pt x="581722" y="1884437"/>
                  </a:lnTo>
                  <a:lnTo>
                    <a:pt x="569115" y="1872430"/>
                  </a:lnTo>
                  <a:lnTo>
                    <a:pt x="556508" y="1858623"/>
                  </a:lnTo>
                  <a:lnTo>
                    <a:pt x="545101" y="1844215"/>
                  </a:lnTo>
                  <a:lnTo>
                    <a:pt x="533695" y="1829206"/>
                  </a:lnTo>
                  <a:lnTo>
                    <a:pt x="522290" y="1814199"/>
                  </a:lnTo>
                  <a:lnTo>
                    <a:pt x="510883" y="1799791"/>
                  </a:lnTo>
                  <a:lnTo>
                    <a:pt x="498876" y="1785984"/>
                  </a:lnTo>
                  <a:lnTo>
                    <a:pt x="485069" y="1773977"/>
                  </a:lnTo>
                  <a:lnTo>
                    <a:pt x="471862" y="1763171"/>
                  </a:lnTo>
                  <a:lnTo>
                    <a:pt x="456853" y="1754767"/>
                  </a:lnTo>
                  <a:lnTo>
                    <a:pt x="440644" y="1747562"/>
                  </a:lnTo>
                  <a:lnTo>
                    <a:pt x="423235" y="1741560"/>
                  </a:lnTo>
                  <a:lnTo>
                    <a:pt x="405224" y="1736156"/>
                  </a:lnTo>
                  <a:lnTo>
                    <a:pt x="387215" y="1731353"/>
                  </a:lnTo>
                  <a:lnTo>
                    <a:pt x="368604" y="1726550"/>
                  </a:lnTo>
                  <a:lnTo>
                    <a:pt x="351195" y="1721147"/>
                  </a:lnTo>
                  <a:lnTo>
                    <a:pt x="333785" y="1715144"/>
                  </a:lnTo>
                  <a:lnTo>
                    <a:pt x="317577" y="1707940"/>
                  </a:lnTo>
                  <a:lnTo>
                    <a:pt x="303168" y="1698935"/>
                  </a:lnTo>
                  <a:lnTo>
                    <a:pt x="289961" y="1688129"/>
                  </a:lnTo>
                  <a:lnTo>
                    <a:pt x="279155" y="1674922"/>
                  </a:lnTo>
                  <a:lnTo>
                    <a:pt x="270150" y="1660513"/>
                  </a:lnTo>
                  <a:lnTo>
                    <a:pt x="262946" y="1644305"/>
                  </a:lnTo>
                  <a:lnTo>
                    <a:pt x="256943" y="1626895"/>
                  </a:lnTo>
                  <a:lnTo>
                    <a:pt x="251540" y="1609486"/>
                  </a:lnTo>
                  <a:lnTo>
                    <a:pt x="246738" y="1590875"/>
                  </a:lnTo>
                  <a:lnTo>
                    <a:pt x="241934" y="1572866"/>
                  </a:lnTo>
                  <a:lnTo>
                    <a:pt x="236531" y="1554856"/>
                  </a:lnTo>
                  <a:lnTo>
                    <a:pt x="230528" y="1537446"/>
                  </a:lnTo>
                  <a:lnTo>
                    <a:pt x="223324" y="1521237"/>
                  </a:lnTo>
                  <a:lnTo>
                    <a:pt x="214920" y="1506229"/>
                  </a:lnTo>
                  <a:lnTo>
                    <a:pt x="204114" y="1493022"/>
                  </a:lnTo>
                  <a:lnTo>
                    <a:pt x="192107" y="1479213"/>
                  </a:lnTo>
                  <a:lnTo>
                    <a:pt x="178300" y="1467208"/>
                  </a:lnTo>
                  <a:lnTo>
                    <a:pt x="163290" y="1455802"/>
                  </a:lnTo>
                  <a:lnTo>
                    <a:pt x="148283" y="1444395"/>
                  </a:lnTo>
                  <a:lnTo>
                    <a:pt x="133275" y="1432989"/>
                  </a:lnTo>
                  <a:lnTo>
                    <a:pt x="118866" y="1421582"/>
                  </a:lnTo>
                  <a:lnTo>
                    <a:pt x="105059" y="1408975"/>
                  </a:lnTo>
                  <a:lnTo>
                    <a:pt x="93052" y="1396369"/>
                  </a:lnTo>
                  <a:lnTo>
                    <a:pt x="82846" y="1381961"/>
                  </a:lnTo>
                  <a:lnTo>
                    <a:pt x="75042" y="1366953"/>
                  </a:lnTo>
                  <a:lnTo>
                    <a:pt x="69639" y="1348943"/>
                  </a:lnTo>
                  <a:lnTo>
                    <a:pt x="67238" y="1330333"/>
                  </a:lnTo>
                  <a:lnTo>
                    <a:pt x="66637" y="1311122"/>
                  </a:lnTo>
                  <a:lnTo>
                    <a:pt x="68438" y="1290710"/>
                  </a:lnTo>
                  <a:lnTo>
                    <a:pt x="70840" y="1270299"/>
                  </a:lnTo>
                  <a:lnTo>
                    <a:pt x="73841" y="1249888"/>
                  </a:lnTo>
                  <a:lnTo>
                    <a:pt x="76243" y="1229477"/>
                  </a:lnTo>
                  <a:lnTo>
                    <a:pt x="77444" y="1209065"/>
                  </a:lnTo>
                  <a:lnTo>
                    <a:pt x="77444" y="1189254"/>
                  </a:lnTo>
                  <a:lnTo>
                    <a:pt x="75042" y="1170645"/>
                  </a:lnTo>
                  <a:lnTo>
                    <a:pt x="70239" y="1152034"/>
                  </a:lnTo>
                  <a:lnTo>
                    <a:pt x="63035" y="1134624"/>
                  </a:lnTo>
                  <a:lnTo>
                    <a:pt x="54031" y="1116614"/>
                  </a:lnTo>
                  <a:lnTo>
                    <a:pt x="43824" y="1098606"/>
                  </a:lnTo>
                  <a:lnTo>
                    <a:pt x="33020" y="1080595"/>
                  </a:lnTo>
                  <a:lnTo>
                    <a:pt x="22814" y="1063185"/>
                  </a:lnTo>
                  <a:lnTo>
                    <a:pt x="13808" y="1044575"/>
                  </a:lnTo>
                  <a:lnTo>
                    <a:pt x="6604" y="1026565"/>
                  </a:lnTo>
                  <a:lnTo>
                    <a:pt x="1802" y="1007954"/>
                  </a:lnTo>
                  <a:lnTo>
                    <a:pt x="0" y="988744"/>
                  </a:lnTo>
                  <a:lnTo>
                    <a:pt x="1802" y="969534"/>
                  </a:lnTo>
                  <a:lnTo>
                    <a:pt x="6604" y="950924"/>
                  </a:lnTo>
                  <a:lnTo>
                    <a:pt x="13808" y="932913"/>
                  </a:lnTo>
                  <a:lnTo>
                    <a:pt x="22814" y="914303"/>
                  </a:lnTo>
                  <a:lnTo>
                    <a:pt x="33020" y="896893"/>
                  </a:lnTo>
                  <a:lnTo>
                    <a:pt x="43824" y="878885"/>
                  </a:lnTo>
                  <a:lnTo>
                    <a:pt x="54031" y="860874"/>
                  </a:lnTo>
                  <a:lnTo>
                    <a:pt x="63035" y="842864"/>
                  </a:lnTo>
                  <a:lnTo>
                    <a:pt x="70239" y="825454"/>
                  </a:lnTo>
                  <a:lnTo>
                    <a:pt x="75042" y="806844"/>
                  </a:lnTo>
                  <a:lnTo>
                    <a:pt x="77444" y="788234"/>
                  </a:lnTo>
                  <a:lnTo>
                    <a:pt x="77444" y="768423"/>
                  </a:lnTo>
                  <a:lnTo>
                    <a:pt x="76243" y="748012"/>
                  </a:lnTo>
                  <a:lnTo>
                    <a:pt x="73841" y="727600"/>
                  </a:lnTo>
                  <a:lnTo>
                    <a:pt x="70840" y="707189"/>
                  </a:lnTo>
                  <a:lnTo>
                    <a:pt x="68438" y="686778"/>
                  </a:lnTo>
                  <a:lnTo>
                    <a:pt x="66637" y="666367"/>
                  </a:lnTo>
                  <a:lnTo>
                    <a:pt x="67238" y="647157"/>
                  </a:lnTo>
                  <a:lnTo>
                    <a:pt x="69639" y="628547"/>
                  </a:lnTo>
                  <a:lnTo>
                    <a:pt x="75042" y="610536"/>
                  </a:lnTo>
                  <a:lnTo>
                    <a:pt x="82846" y="595528"/>
                  </a:lnTo>
                  <a:lnTo>
                    <a:pt x="93052" y="581120"/>
                  </a:lnTo>
                  <a:lnTo>
                    <a:pt x="105059" y="568513"/>
                  </a:lnTo>
                  <a:lnTo>
                    <a:pt x="118866" y="555907"/>
                  </a:lnTo>
                  <a:lnTo>
                    <a:pt x="133275" y="544499"/>
                  </a:lnTo>
                  <a:lnTo>
                    <a:pt x="148283" y="533093"/>
                  </a:lnTo>
                  <a:lnTo>
                    <a:pt x="163290" y="521687"/>
                  </a:lnTo>
                  <a:lnTo>
                    <a:pt x="178300" y="510281"/>
                  </a:lnTo>
                  <a:lnTo>
                    <a:pt x="192107" y="498275"/>
                  </a:lnTo>
                  <a:lnTo>
                    <a:pt x="204114" y="484468"/>
                  </a:lnTo>
                  <a:lnTo>
                    <a:pt x="214920" y="471259"/>
                  </a:lnTo>
                  <a:lnTo>
                    <a:pt x="223324" y="456252"/>
                  </a:lnTo>
                  <a:lnTo>
                    <a:pt x="230528" y="440042"/>
                  </a:lnTo>
                  <a:lnTo>
                    <a:pt x="236531" y="422633"/>
                  </a:lnTo>
                  <a:lnTo>
                    <a:pt x="241934" y="404623"/>
                  </a:lnTo>
                  <a:lnTo>
                    <a:pt x="246738" y="386613"/>
                  </a:lnTo>
                  <a:lnTo>
                    <a:pt x="251540" y="368003"/>
                  </a:lnTo>
                  <a:lnTo>
                    <a:pt x="256943" y="350593"/>
                  </a:lnTo>
                  <a:lnTo>
                    <a:pt x="262946" y="333183"/>
                  </a:lnTo>
                  <a:lnTo>
                    <a:pt x="270150" y="316975"/>
                  </a:lnTo>
                  <a:lnTo>
                    <a:pt x="279155" y="302566"/>
                  </a:lnTo>
                  <a:lnTo>
                    <a:pt x="289961" y="289359"/>
                  </a:lnTo>
                  <a:lnTo>
                    <a:pt x="303168" y="278554"/>
                  </a:lnTo>
                  <a:lnTo>
                    <a:pt x="317577" y="269549"/>
                  </a:lnTo>
                  <a:lnTo>
                    <a:pt x="333785" y="262344"/>
                  </a:lnTo>
                  <a:lnTo>
                    <a:pt x="351195" y="256341"/>
                  </a:lnTo>
                  <a:lnTo>
                    <a:pt x="368604" y="250938"/>
                  </a:lnTo>
                  <a:lnTo>
                    <a:pt x="387215" y="246135"/>
                  </a:lnTo>
                  <a:lnTo>
                    <a:pt x="405224" y="241333"/>
                  </a:lnTo>
                  <a:lnTo>
                    <a:pt x="423235" y="235930"/>
                  </a:lnTo>
                  <a:lnTo>
                    <a:pt x="440644" y="229927"/>
                  </a:lnTo>
                  <a:lnTo>
                    <a:pt x="456853" y="222723"/>
                  </a:lnTo>
                  <a:lnTo>
                    <a:pt x="471862" y="214318"/>
                  </a:lnTo>
                  <a:lnTo>
                    <a:pt x="485069" y="203513"/>
                  </a:lnTo>
                  <a:lnTo>
                    <a:pt x="498876" y="191505"/>
                  </a:lnTo>
                  <a:lnTo>
                    <a:pt x="510883" y="177697"/>
                  </a:lnTo>
                  <a:lnTo>
                    <a:pt x="522290" y="163290"/>
                  </a:lnTo>
                  <a:lnTo>
                    <a:pt x="533695" y="148282"/>
                  </a:lnTo>
                  <a:lnTo>
                    <a:pt x="545101" y="133273"/>
                  </a:lnTo>
                  <a:lnTo>
                    <a:pt x="556508" y="118865"/>
                  </a:lnTo>
                  <a:lnTo>
                    <a:pt x="569115" y="105058"/>
                  </a:lnTo>
                  <a:lnTo>
                    <a:pt x="581722" y="93052"/>
                  </a:lnTo>
                  <a:lnTo>
                    <a:pt x="596130" y="82845"/>
                  </a:lnTo>
                  <a:lnTo>
                    <a:pt x="611139" y="75041"/>
                  </a:lnTo>
                  <a:lnTo>
                    <a:pt x="629149" y="69638"/>
                  </a:lnTo>
                  <a:lnTo>
                    <a:pt x="647759" y="67237"/>
                  </a:lnTo>
                  <a:lnTo>
                    <a:pt x="666969" y="66637"/>
                  </a:lnTo>
                  <a:lnTo>
                    <a:pt x="687380" y="68438"/>
                  </a:lnTo>
                  <a:lnTo>
                    <a:pt x="707791" y="70839"/>
                  </a:lnTo>
                  <a:lnTo>
                    <a:pt x="728203" y="73841"/>
                  </a:lnTo>
                  <a:lnTo>
                    <a:pt x="748614" y="76242"/>
                  </a:lnTo>
                  <a:lnTo>
                    <a:pt x="769025" y="77442"/>
                  </a:lnTo>
                  <a:lnTo>
                    <a:pt x="788836" y="77442"/>
                  </a:lnTo>
                  <a:lnTo>
                    <a:pt x="807447" y="75041"/>
                  </a:lnTo>
                  <a:lnTo>
                    <a:pt x="826058" y="70238"/>
                  </a:lnTo>
                  <a:lnTo>
                    <a:pt x="844067" y="63035"/>
                  </a:lnTo>
                  <a:lnTo>
                    <a:pt x="862077" y="53430"/>
                  </a:lnTo>
                  <a:lnTo>
                    <a:pt x="880087" y="43824"/>
                  </a:lnTo>
                  <a:lnTo>
                    <a:pt x="898097" y="33018"/>
                  </a:lnTo>
                  <a:lnTo>
                    <a:pt x="915506" y="22813"/>
                  </a:lnTo>
                  <a:lnTo>
                    <a:pt x="934117" y="13807"/>
                  </a:lnTo>
                  <a:lnTo>
                    <a:pt x="952126" y="6603"/>
                  </a:lnTo>
                  <a:lnTo>
                    <a:pt x="970737" y="18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941122" y="729584"/>
            <a:ext cx="1343825" cy="1260000"/>
          </a:xfrm>
          <a:prstGeom prst="rect">
            <a:avLst/>
          </a:prstGeom>
        </p:spPr>
      </p:pic>
      <p:grpSp>
        <p:nvGrpSpPr>
          <p:cNvPr id="11" name="Group 10">
            <a:extLst>
              <a:ext uri="{FF2B5EF4-FFF2-40B4-BE49-F238E27FC236}">
                <a16:creationId xmlns:a16="http://schemas.microsoft.com/office/drawing/2014/main" id="{3326D25C-6580-48AE-86A7-C0DE13DC61E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8338" y="1"/>
            <a:ext cx="4163662" cy="3716538"/>
            <a:chOff x="8028338" y="1"/>
            <a:chExt cx="4163662" cy="3716538"/>
          </a:xfrm>
        </p:grpSpPr>
        <p:sp>
          <p:nvSpPr>
            <p:cNvPr id="12" name="Freeform: Shape 25">
              <a:extLst>
                <a:ext uri="{FF2B5EF4-FFF2-40B4-BE49-F238E27FC236}">
                  <a16:creationId xmlns:a16="http://schemas.microsoft.com/office/drawing/2014/main" id="{739A2B65-57BF-454F-BEF4-AFC79C33E6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3" name="Freeform: Shape 26">
              <a:extLst>
                <a:ext uri="{FF2B5EF4-FFF2-40B4-BE49-F238E27FC236}">
                  <a16:creationId xmlns:a16="http://schemas.microsoft.com/office/drawing/2014/main" id="{2083D498-8FE1-480F-8922-EB4A036343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1642" y="1"/>
              <a:ext cx="4060358" cy="361335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5DA3B98D-E311-471C-931C-B8957FA8AE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3264" y="3933316"/>
            <a:ext cx="3348736" cy="2924683"/>
            <a:chOff x="8843264" y="3933316"/>
            <a:chExt cx="3348736" cy="2924683"/>
          </a:xfrm>
        </p:grpSpPr>
        <p:sp>
          <p:nvSpPr>
            <p:cNvPr id="15" name="Freeform: Shape 29">
              <a:extLst>
                <a:ext uri="{FF2B5EF4-FFF2-40B4-BE49-F238E27FC236}">
                  <a16:creationId xmlns:a16="http://schemas.microsoft.com/office/drawing/2014/main" id="{9B745AEE-0C0A-4465-8B73-C21BF89EA8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6" name="Freeform: Shape 30">
              <a:extLst>
                <a:ext uri="{FF2B5EF4-FFF2-40B4-BE49-F238E27FC236}">
                  <a16:creationId xmlns:a16="http://schemas.microsoft.com/office/drawing/2014/main" id="{A20262E8-1806-45C1-A398-06451D32DF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FD0D2B97-EBAC-4C39-9D60-5AB712A7FF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0805" y="2554317"/>
            <a:ext cx="3185554" cy="3181684"/>
            <a:chOff x="5790805" y="2554317"/>
            <a:chExt cx="3185554" cy="3181684"/>
          </a:xfrm>
        </p:grpSpPr>
        <p:sp>
          <p:nvSpPr>
            <p:cNvPr id="18" name="Freeform: Shape 33">
              <a:extLst>
                <a:ext uri="{FF2B5EF4-FFF2-40B4-BE49-F238E27FC236}">
                  <a16:creationId xmlns:a16="http://schemas.microsoft.com/office/drawing/2014/main" id="{2E1F39E5-757F-4E01-A827-85E6D9D826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9" name="Freeform: Shape 34">
              <a:extLst>
                <a:ext uri="{FF2B5EF4-FFF2-40B4-BE49-F238E27FC236}">
                  <a16:creationId xmlns:a16="http://schemas.microsoft.com/office/drawing/2014/main" id="{4804BEE7-D498-44B0-A087-9E040D3610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88384" y="2651760"/>
              <a:ext cx="2990398" cy="2986796"/>
            </a:xfrm>
            <a:custGeom>
              <a:avLst/>
              <a:gdLst>
                <a:gd name="connsiteX0" fmla="*/ 1495200 w 2990398"/>
                <a:gd name="connsiteY0" fmla="*/ 0 h 2986796"/>
                <a:gd name="connsiteX1" fmla="*/ 1524214 w 2990398"/>
                <a:gd name="connsiteY1" fmla="*/ 2720 h 2986796"/>
                <a:gd name="connsiteX2" fmla="*/ 1552324 w 2990398"/>
                <a:gd name="connsiteY2" fmla="*/ 9974 h 2986796"/>
                <a:gd name="connsiteX3" fmla="*/ 1579526 w 2990398"/>
                <a:gd name="connsiteY3" fmla="*/ 20855 h 2986796"/>
                <a:gd name="connsiteX4" fmla="*/ 1607633 w 2990398"/>
                <a:gd name="connsiteY4" fmla="*/ 34456 h 2986796"/>
                <a:gd name="connsiteX5" fmla="*/ 1633930 w 2990398"/>
                <a:gd name="connsiteY5" fmla="*/ 49872 h 2986796"/>
                <a:gd name="connsiteX6" fmla="*/ 1661132 w 2990398"/>
                <a:gd name="connsiteY6" fmla="*/ 66192 h 2986796"/>
                <a:gd name="connsiteX7" fmla="*/ 1688333 w 2990398"/>
                <a:gd name="connsiteY7" fmla="*/ 80699 h 2986796"/>
                <a:gd name="connsiteX8" fmla="*/ 1715535 w 2990398"/>
                <a:gd name="connsiteY8" fmla="*/ 95209 h 2986796"/>
                <a:gd name="connsiteX9" fmla="*/ 1741831 w 2990398"/>
                <a:gd name="connsiteY9" fmla="*/ 106088 h 2986796"/>
                <a:gd name="connsiteX10" fmla="*/ 1770845 w 2990398"/>
                <a:gd name="connsiteY10" fmla="*/ 113343 h 2986796"/>
                <a:gd name="connsiteX11" fmla="*/ 1798954 w 2990398"/>
                <a:gd name="connsiteY11" fmla="*/ 116970 h 2986796"/>
                <a:gd name="connsiteX12" fmla="*/ 1828877 w 2990398"/>
                <a:gd name="connsiteY12" fmla="*/ 116970 h 2986796"/>
                <a:gd name="connsiteX13" fmla="*/ 1859705 w 2990398"/>
                <a:gd name="connsiteY13" fmla="*/ 115157 h 2986796"/>
                <a:gd name="connsiteX14" fmla="*/ 1890534 w 2990398"/>
                <a:gd name="connsiteY14" fmla="*/ 111529 h 2986796"/>
                <a:gd name="connsiteX15" fmla="*/ 1921363 w 2990398"/>
                <a:gd name="connsiteY15" fmla="*/ 106996 h 2986796"/>
                <a:gd name="connsiteX16" fmla="*/ 1952192 w 2990398"/>
                <a:gd name="connsiteY16" fmla="*/ 103369 h 2986796"/>
                <a:gd name="connsiteX17" fmla="*/ 1983021 w 2990398"/>
                <a:gd name="connsiteY17" fmla="*/ 100648 h 2986796"/>
                <a:gd name="connsiteX18" fmla="*/ 2012036 w 2990398"/>
                <a:gd name="connsiteY18" fmla="*/ 101554 h 2986796"/>
                <a:gd name="connsiteX19" fmla="*/ 2040145 w 2990398"/>
                <a:gd name="connsiteY19" fmla="*/ 105182 h 2986796"/>
                <a:gd name="connsiteX20" fmla="*/ 2067346 w 2990398"/>
                <a:gd name="connsiteY20" fmla="*/ 113343 h 2986796"/>
                <a:gd name="connsiteX21" fmla="*/ 2090015 w 2990398"/>
                <a:gd name="connsiteY21" fmla="*/ 125130 h 2986796"/>
                <a:gd name="connsiteX22" fmla="*/ 2111775 w 2990398"/>
                <a:gd name="connsiteY22" fmla="*/ 140545 h 2986796"/>
                <a:gd name="connsiteX23" fmla="*/ 2130817 w 2990398"/>
                <a:gd name="connsiteY23" fmla="*/ 158680 h 2986796"/>
                <a:gd name="connsiteX24" fmla="*/ 2149858 w 2990398"/>
                <a:gd name="connsiteY24" fmla="*/ 179535 h 2986796"/>
                <a:gd name="connsiteX25" fmla="*/ 2167088 w 2990398"/>
                <a:gd name="connsiteY25" fmla="*/ 201296 h 2986796"/>
                <a:gd name="connsiteX26" fmla="*/ 2184315 w 2990398"/>
                <a:gd name="connsiteY26" fmla="*/ 223964 h 2986796"/>
                <a:gd name="connsiteX27" fmla="*/ 2201542 w 2990398"/>
                <a:gd name="connsiteY27" fmla="*/ 246632 h 2986796"/>
                <a:gd name="connsiteX28" fmla="*/ 2218769 w 2990398"/>
                <a:gd name="connsiteY28" fmla="*/ 268395 h 2986796"/>
                <a:gd name="connsiteX29" fmla="*/ 2236905 w 2990398"/>
                <a:gd name="connsiteY29" fmla="*/ 289249 h 2986796"/>
                <a:gd name="connsiteX30" fmla="*/ 2257760 w 2990398"/>
                <a:gd name="connsiteY30" fmla="*/ 307385 h 2986796"/>
                <a:gd name="connsiteX31" fmla="*/ 2277709 w 2990398"/>
                <a:gd name="connsiteY31" fmla="*/ 323707 h 2986796"/>
                <a:gd name="connsiteX32" fmla="*/ 2300376 w 2990398"/>
                <a:gd name="connsiteY32" fmla="*/ 336400 h 2986796"/>
                <a:gd name="connsiteX33" fmla="*/ 2324858 w 2990398"/>
                <a:gd name="connsiteY33" fmla="*/ 347282 h 2986796"/>
                <a:gd name="connsiteX34" fmla="*/ 2351153 w 2990398"/>
                <a:gd name="connsiteY34" fmla="*/ 356348 h 2986796"/>
                <a:gd name="connsiteX35" fmla="*/ 2378355 w 2990398"/>
                <a:gd name="connsiteY35" fmla="*/ 364509 h 2986796"/>
                <a:gd name="connsiteX36" fmla="*/ 2405556 w 2990398"/>
                <a:gd name="connsiteY36" fmla="*/ 371762 h 2986796"/>
                <a:gd name="connsiteX37" fmla="*/ 2433665 w 2990398"/>
                <a:gd name="connsiteY37" fmla="*/ 379017 h 2986796"/>
                <a:gd name="connsiteX38" fmla="*/ 2459961 w 2990398"/>
                <a:gd name="connsiteY38" fmla="*/ 387178 h 2986796"/>
                <a:gd name="connsiteX39" fmla="*/ 2486255 w 2990398"/>
                <a:gd name="connsiteY39" fmla="*/ 396244 h 2986796"/>
                <a:gd name="connsiteX40" fmla="*/ 2510738 w 2990398"/>
                <a:gd name="connsiteY40" fmla="*/ 407126 h 2986796"/>
                <a:gd name="connsiteX41" fmla="*/ 2532500 w 2990398"/>
                <a:gd name="connsiteY41" fmla="*/ 420727 h 2986796"/>
                <a:gd name="connsiteX42" fmla="*/ 2552448 w 2990398"/>
                <a:gd name="connsiteY42" fmla="*/ 437048 h 2986796"/>
                <a:gd name="connsiteX43" fmla="*/ 2568768 w 2990398"/>
                <a:gd name="connsiteY43" fmla="*/ 456997 h 2986796"/>
                <a:gd name="connsiteX44" fmla="*/ 2582369 w 2990398"/>
                <a:gd name="connsiteY44" fmla="*/ 478758 h 2986796"/>
                <a:gd name="connsiteX45" fmla="*/ 2593250 w 2990398"/>
                <a:gd name="connsiteY45" fmla="*/ 503239 h 2986796"/>
                <a:gd name="connsiteX46" fmla="*/ 2602317 w 2990398"/>
                <a:gd name="connsiteY46" fmla="*/ 529536 h 2986796"/>
                <a:gd name="connsiteX47" fmla="*/ 2610477 w 2990398"/>
                <a:gd name="connsiteY47" fmla="*/ 555831 h 2986796"/>
                <a:gd name="connsiteX48" fmla="*/ 2617732 w 2990398"/>
                <a:gd name="connsiteY48" fmla="*/ 583940 h 2986796"/>
                <a:gd name="connsiteX49" fmla="*/ 2624986 w 2990398"/>
                <a:gd name="connsiteY49" fmla="*/ 611141 h 2986796"/>
                <a:gd name="connsiteX50" fmla="*/ 2633146 w 2990398"/>
                <a:gd name="connsiteY50" fmla="*/ 638344 h 2986796"/>
                <a:gd name="connsiteX51" fmla="*/ 2642213 w 2990398"/>
                <a:gd name="connsiteY51" fmla="*/ 664641 h 2986796"/>
                <a:gd name="connsiteX52" fmla="*/ 2653094 w 2990398"/>
                <a:gd name="connsiteY52" fmla="*/ 689121 h 2986796"/>
                <a:gd name="connsiteX53" fmla="*/ 2665789 w 2990398"/>
                <a:gd name="connsiteY53" fmla="*/ 711789 h 2986796"/>
                <a:gd name="connsiteX54" fmla="*/ 2682110 w 2990398"/>
                <a:gd name="connsiteY54" fmla="*/ 731739 h 2986796"/>
                <a:gd name="connsiteX55" fmla="*/ 2700244 w 2990398"/>
                <a:gd name="connsiteY55" fmla="*/ 752593 h 2986796"/>
                <a:gd name="connsiteX56" fmla="*/ 2721098 w 2990398"/>
                <a:gd name="connsiteY56" fmla="*/ 770728 h 2986796"/>
                <a:gd name="connsiteX57" fmla="*/ 2742860 w 2990398"/>
                <a:gd name="connsiteY57" fmla="*/ 787956 h 2986796"/>
                <a:gd name="connsiteX58" fmla="*/ 2766436 w 2990398"/>
                <a:gd name="connsiteY58" fmla="*/ 805184 h 2986796"/>
                <a:gd name="connsiteX59" fmla="*/ 2789104 w 2990398"/>
                <a:gd name="connsiteY59" fmla="*/ 822412 h 2986796"/>
                <a:gd name="connsiteX60" fmla="*/ 2810864 w 2990398"/>
                <a:gd name="connsiteY60" fmla="*/ 839640 h 2986796"/>
                <a:gd name="connsiteX61" fmla="*/ 2831718 w 2990398"/>
                <a:gd name="connsiteY61" fmla="*/ 858682 h 2986796"/>
                <a:gd name="connsiteX62" fmla="*/ 2849854 w 2990398"/>
                <a:gd name="connsiteY62" fmla="*/ 877723 h 2986796"/>
                <a:gd name="connsiteX63" fmla="*/ 2865269 w 2990398"/>
                <a:gd name="connsiteY63" fmla="*/ 899485 h 2986796"/>
                <a:gd name="connsiteX64" fmla="*/ 2877057 w 2990398"/>
                <a:gd name="connsiteY64" fmla="*/ 922153 h 2986796"/>
                <a:gd name="connsiteX65" fmla="*/ 2885217 w 2990398"/>
                <a:gd name="connsiteY65" fmla="*/ 949356 h 2986796"/>
                <a:gd name="connsiteX66" fmla="*/ 2888844 w 2990398"/>
                <a:gd name="connsiteY66" fmla="*/ 977465 h 2986796"/>
                <a:gd name="connsiteX67" fmla="*/ 2889751 w 2990398"/>
                <a:gd name="connsiteY67" fmla="*/ 1006481 h 2986796"/>
                <a:gd name="connsiteX68" fmla="*/ 2887031 w 2990398"/>
                <a:gd name="connsiteY68" fmla="*/ 1037309 h 2986796"/>
                <a:gd name="connsiteX69" fmla="*/ 2883403 w 2990398"/>
                <a:gd name="connsiteY69" fmla="*/ 1068137 h 2986796"/>
                <a:gd name="connsiteX70" fmla="*/ 2878870 w 2990398"/>
                <a:gd name="connsiteY70" fmla="*/ 1098967 h 2986796"/>
                <a:gd name="connsiteX71" fmla="*/ 2875242 w 2990398"/>
                <a:gd name="connsiteY71" fmla="*/ 1129796 h 2986796"/>
                <a:gd name="connsiteX72" fmla="*/ 2873430 w 2990398"/>
                <a:gd name="connsiteY72" fmla="*/ 1160626 h 2986796"/>
                <a:gd name="connsiteX73" fmla="*/ 2873430 w 2990398"/>
                <a:gd name="connsiteY73" fmla="*/ 1190548 h 2986796"/>
                <a:gd name="connsiteX74" fmla="*/ 2877057 w 2990398"/>
                <a:gd name="connsiteY74" fmla="*/ 1218656 h 2986796"/>
                <a:gd name="connsiteX75" fmla="*/ 2884310 w 2990398"/>
                <a:gd name="connsiteY75" fmla="*/ 1246765 h 2986796"/>
                <a:gd name="connsiteX76" fmla="*/ 2895190 w 2990398"/>
                <a:gd name="connsiteY76" fmla="*/ 1273062 h 2986796"/>
                <a:gd name="connsiteX77" fmla="*/ 2909700 w 2990398"/>
                <a:gd name="connsiteY77" fmla="*/ 1300263 h 2986796"/>
                <a:gd name="connsiteX78" fmla="*/ 2924206 w 2990398"/>
                <a:gd name="connsiteY78" fmla="*/ 1327465 h 2986796"/>
                <a:gd name="connsiteX79" fmla="*/ 2940528 w 2990398"/>
                <a:gd name="connsiteY79" fmla="*/ 1354668 h 2986796"/>
                <a:gd name="connsiteX80" fmla="*/ 2955942 w 2990398"/>
                <a:gd name="connsiteY80" fmla="*/ 1380964 h 2986796"/>
                <a:gd name="connsiteX81" fmla="*/ 2969543 w 2990398"/>
                <a:gd name="connsiteY81" fmla="*/ 1409071 h 2986796"/>
                <a:gd name="connsiteX82" fmla="*/ 2980424 w 2990398"/>
                <a:gd name="connsiteY82" fmla="*/ 1436275 h 2986796"/>
                <a:gd name="connsiteX83" fmla="*/ 2987677 w 2990398"/>
                <a:gd name="connsiteY83" fmla="*/ 1464384 h 2986796"/>
                <a:gd name="connsiteX84" fmla="*/ 2990398 w 2990398"/>
                <a:gd name="connsiteY84" fmla="*/ 1493398 h 2986796"/>
                <a:gd name="connsiteX85" fmla="*/ 2987677 w 2990398"/>
                <a:gd name="connsiteY85" fmla="*/ 1522414 h 2986796"/>
                <a:gd name="connsiteX86" fmla="*/ 2980424 w 2990398"/>
                <a:gd name="connsiteY86" fmla="*/ 1550523 h 2986796"/>
                <a:gd name="connsiteX87" fmla="*/ 2969543 w 2990398"/>
                <a:gd name="connsiteY87" fmla="*/ 1577725 h 2986796"/>
                <a:gd name="connsiteX88" fmla="*/ 2955942 w 2990398"/>
                <a:gd name="connsiteY88" fmla="*/ 1605834 h 2986796"/>
                <a:gd name="connsiteX89" fmla="*/ 2940528 w 2990398"/>
                <a:gd name="connsiteY89" fmla="*/ 1632130 h 2986796"/>
                <a:gd name="connsiteX90" fmla="*/ 2924206 w 2990398"/>
                <a:gd name="connsiteY90" fmla="*/ 1659332 h 2986796"/>
                <a:gd name="connsiteX91" fmla="*/ 2909700 w 2990398"/>
                <a:gd name="connsiteY91" fmla="*/ 1686534 h 2986796"/>
                <a:gd name="connsiteX92" fmla="*/ 2895190 w 2990398"/>
                <a:gd name="connsiteY92" fmla="*/ 1713736 h 2986796"/>
                <a:gd name="connsiteX93" fmla="*/ 2884310 w 2990398"/>
                <a:gd name="connsiteY93" fmla="*/ 1740031 h 2986796"/>
                <a:gd name="connsiteX94" fmla="*/ 2877057 w 2990398"/>
                <a:gd name="connsiteY94" fmla="*/ 1768140 h 2986796"/>
                <a:gd name="connsiteX95" fmla="*/ 2873430 w 2990398"/>
                <a:gd name="connsiteY95" fmla="*/ 1796249 h 2986796"/>
                <a:gd name="connsiteX96" fmla="*/ 2873430 w 2990398"/>
                <a:gd name="connsiteY96" fmla="*/ 1826171 h 2986796"/>
                <a:gd name="connsiteX97" fmla="*/ 2875242 w 2990398"/>
                <a:gd name="connsiteY97" fmla="*/ 1857001 h 2986796"/>
                <a:gd name="connsiteX98" fmla="*/ 2878870 w 2990398"/>
                <a:gd name="connsiteY98" fmla="*/ 1887829 h 2986796"/>
                <a:gd name="connsiteX99" fmla="*/ 2883403 w 2990398"/>
                <a:gd name="connsiteY99" fmla="*/ 1918659 h 2986796"/>
                <a:gd name="connsiteX100" fmla="*/ 2887031 w 2990398"/>
                <a:gd name="connsiteY100" fmla="*/ 1949489 h 2986796"/>
                <a:gd name="connsiteX101" fmla="*/ 2889751 w 2990398"/>
                <a:gd name="connsiteY101" fmla="*/ 1980317 h 2986796"/>
                <a:gd name="connsiteX102" fmla="*/ 2888844 w 2990398"/>
                <a:gd name="connsiteY102" fmla="*/ 2009333 h 2986796"/>
                <a:gd name="connsiteX103" fmla="*/ 2885217 w 2990398"/>
                <a:gd name="connsiteY103" fmla="*/ 2037442 h 2986796"/>
                <a:gd name="connsiteX104" fmla="*/ 2877057 w 2990398"/>
                <a:gd name="connsiteY104" fmla="*/ 2064644 h 2986796"/>
                <a:gd name="connsiteX105" fmla="*/ 2865269 w 2990398"/>
                <a:gd name="connsiteY105" fmla="*/ 2087312 h 2986796"/>
                <a:gd name="connsiteX106" fmla="*/ 2849854 w 2990398"/>
                <a:gd name="connsiteY106" fmla="*/ 2109074 h 2986796"/>
                <a:gd name="connsiteX107" fmla="*/ 2831718 w 2990398"/>
                <a:gd name="connsiteY107" fmla="*/ 2128116 h 2986796"/>
                <a:gd name="connsiteX108" fmla="*/ 2810864 w 2990398"/>
                <a:gd name="connsiteY108" fmla="*/ 2147156 h 2986796"/>
                <a:gd name="connsiteX109" fmla="*/ 2789104 w 2990398"/>
                <a:gd name="connsiteY109" fmla="*/ 2164385 h 2986796"/>
                <a:gd name="connsiteX110" fmla="*/ 2766436 w 2990398"/>
                <a:gd name="connsiteY110" fmla="*/ 2181613 h 2986796"/>
                <a:gd name="connsiteX111" fmla="*/ 2742860 w 2990398"/>
                <a:gd name="connsiteY111" fmla="*/ 2198842 h 2986796"/>
                <a:gd name="connsiteX112" fmla="*/ 2721098 w 2990398"/>
                <a:gd name="connsiteY112" fmla="*/ 2216069 h 2986796"/>
                <a:gd name="connsiteX113" fmla="*/ 2700244 w 2990398"/>
                <a:gd name="connsiteY113" fmla="*/ 2234203 h 2986796"/>
                <a:gd name="connsiteX114" fmla="*/ 2682110 w 2990398"/>
                <a:gd name="connsiteY114" fmla="*/ 2255059 h 2986796"/>
                <a:gd name="connsiteX115" fmla="*/ 2665789 w 2990398"/>
                <a:gd name="connsiteY115" fmla="*/ 2275007 h 2986796"/>
                <a:gd name="connsiteX116" fmla="*/ 2653094 w 2990398"/>
                <a:gd name="connsiteY116" fmla="*/ 2297675 h 2986796"/>
                <a:gd name="connsiteX117" fmla="*/ 2642213 w 2990398"/>
                <a:gd name="connsiteY117" fmla="*/ 2322157 h 2986796"/>
                <a:gd name="connsiteX118" fmla="*/ 2633146 w 2990398"/>
                <a:gd name="connsiteY118" fmla="*/ 2348452 h 2986796"/>
                <a:gd name="connsiteX119" fmla="*/ 2624986 w 2990398"/>
                <a:gd name="connsiteY119" fmla="*/ 2375655 h 2986796"/>
                <a:gd name="connsiteX120" fmla="*/ 2617732 w 2990398"/>
                <a:gd name="connsiteY120" fmla="*/ 2402858 h 2986796"/>
                <a:gd name="connsiteX121" fmla="*/ 2610477 w 2990398"/>
                <a:gd name="connsiteY121" fmla="*/ 2430967 h 2986796"/>
                <a:gd name="connsiteX122" fmla="*/ 2602317 w 2990398"/>
                <a:gd name="connsiteY122" fmla="*/ 2457261 h 2986796"/>
                <a:gd name="connsiteX123" fmla="*/ 2593250 w 2990398"/>
                <a:gd name="connsiteY123" fmla="*/ 2483556 h 2986796"/>
                <a:gd name="connsiteX124" fmla="*/ 2582369 w 2990398"/>
                <a:gd name="connsiteY124" fmla="*/ 2508038 h 2986796"/>
                <a:gd name="connsiteX125" fmla="*/ 2568768 w 2990398"/>
                <a:gd name="connsiteY125" fmla="*/ 2529801 h 2986796"/>
                <a:gd name="connsiteX126" fmla="*/ 2552448 w 2990398"/>
                <a:gd name="connsiteY126" fmla="*/ 2549749 h 2986796"/>
                <a:gd name="connsiteX127" fmla="*/ 2532500 w 2990398"/>
                <a:gd name="connsiteY127" fmla="*/ 2566069 h 2986796"/>
                <a:gd name="connsiteX128" fmla="*/ 2510738 w 2990398"/>
                <a:gd name="connsiteY128" fmla="*/ 2579670 h 2986796"/>
                <a:gd name="connsiteX129" fmla="*/ 2486255 w 2990398"/>
                <a:gd name="connsiteY129" fmla="*/ 2590552 h 2986796"/>
                <a:gd name="connsiteX130" fmla="*/ 2459961 w 2990398"/>
                <a:gd name="connsiteY130" fmla="*/ 2599619 h 2986796"/>
                <a:gd name="connsiteX131" fmla="*/ 2433665 w 2990398"/>
                <a:gd name="connsiteY131" fmla="*/ 2607779 h 2986796"/>
                <a:gd name="connsiteX132" fmla="*/ 2405556 w 2990398"/>
                <a:gd name="connsiteY132" fmla="*/ 2615034 h 2986796"/>
                <a:gd name="connsiteX133" fmla="*/ 2378355 w 2990398"/>
                <a:gd name="connsiteY133" fmla="*/ 2622287 h 2986796"/>
                <a:gd name="connsiteX134" fmla="*/ 2351153 w 2990398"/>
                <a:gd name="connsiteY134" fmla="*/ 2630448 h 2986796"/>
                <a:gd name="connsiteX135" fmla="*/ 2324858 w 2990398"/>
                <a:gd name="connsiteY135" fmla="*/ 2639517 h 2986796"/>
                <a:gd name="connsiteX136" fmla="*/ 2300376 w 2990398"/>
                <a:gd name="connsiteY136" fmla="*/ 2650397 h 2986796"/>
                <a:gd name="connsiteX137" fmla="*/ 2277709 w 2990398"/>
                <a:gd name="connsiteY137" fmla="*/ 2663091 h 2986796"/>
                <a:gd name="connsiteX138" fmla="*/ 2257760 w 2990398"/>
                <a:gd name="connsiteY138" fmla="*/ 2679412 h 2986796"/>
                <a:gd name="connsiteX139" fmla="*/ 2236905 w 2990398"/>
                <a:gd name="connsiteY139" fmla="*/ 2697548 h 2986796"/>
                <a:gd name="connsiteX140" fmla="*/ 2218769 w 2990398"/>
                <a:gd name="connsiteY140" fmla="*/ 2718403 h 2986796"/>
                <a:gd name="connsiteX141" fmla="*/ 2201542 w 2990398"/>
                <a:gd name="connsiteY141" fmla="*/ 2740164 h 2986796"/>
                <a:gd name="connsiteX142" fmla="*/ 2184315 w 2990398"/>
                <a:gd name="connsiteY142" fmla="*/ 2762832 h 2986796"/>
                <a:gd name="connsiteX143" fmla="*/ 2167088 w 2990398"/>
                <a:gd name="connsiteY143" fmla="*/ 2785501 h 2986796"/>
                <a:gd name="connsiteX144" fmla="*/ 2149858 w 2990398"/>
                <a:gd name="connsiteY144" fmla="*/ 2807263 h 2986796"/>
                <a:gd name="connsiteX145" fmla="*/ 2130817 w 2990398"/>
                <a:gd name="connsiteY145" fmla="*/ 2828117 h 2986796"/>
                <a:gd name="connsiteX146" fmla="*/ 2111775 w 2990398"/>
                <a:gd name="connsiteY146" fmla="*/ 2846252 h 2986796"/>
                <a:gd name="connsiteX147" fmla="*/ 2090015 w 2990398"/>
                <a:gd name="connsiteY147" fmla="*/ 2861666 h 2986796"/>
                <a:gd name="connsiteX148" fmla="*/ 2067346 w 2990398"/>
                <a:gd name="connsiteY148" fmla="*/ 2873455 h 2986796"/>
                <a:gd name="connsiteX149" fmla="*/ 2040145 w 2990398"/>
                <a:gd name="connsiteY149" fmla="*/ 2881614 h 2986796"/>
                <a:gd name="connsiteX150" fmla="*/ 2012036 w 2990398"/>
                <a:gd name="connsiteY150" fmla="*/ 2885242 h 2986796"/>
                <a:gd name="connsiteX151" fmla="*/ 1983021 w 2990398"/>
                <a:gd name="connsiteY151" fmla="*/ 2886149 h 2986796"/>
                <a:gd name="connsiteX152" fmla="*/ 1952192 w 2990398"/>
                <a:gd name="connsiteY152" fmla="*/ 2883428 h 2986796"/>
                <a:gd name="connsiteX153" fmla="*/ 1921363 w 2990398"/>
                <a:gd name="connsiteY153" fmla="*/ 2879802 h 2986796"/>
                <a:gd name="connsiteX154" fmla="*/ 1890534 w 2990398"/>
                <a:gd name="connsiteY154" fmla="*/ 2875267 h 2986796"/>
                <a:gd name="connsiteX155" fmla="*/ 1859705 w 2990398"/>
                <a:gd name="connsiteY155" fmla="*/ 2871641 h 2986796"/>
                <a:gd name="connsiteX156" fmla="*/ 1828877 w 2990398"/>
                <a:gd name="connsiteY156" fmla="*/ 2869827 h 2986796"/>
                <a:gd name="connsiteX157" fmla="*/ 1798954 w 2990398"/>
                <a:gd name="connsiteY157" fmla="*/ 2869827 h 2986796"/>
                <a:gd name="connsiteX158" fmla="*/ 1770845 w 2990398"/>
                <a:gd name="connsiteY158" fmla="*/ 2873455 h 2986796"/>
                <a:gd name="connsiteX159" fmla="*/ 1741831 w 2990398"/>
                <a:gd name="connsiteY159" fmla="*/ 2880708 h 2986796"/>
                <a:gd name="connsiteX160" fmla="*/ 1715535 w 2990398"/>
                <a:gd name="connsiteY160" fmla="*/ 2891590 h 2986796"/>
                <a:gd name="connsiteX161" fmla="*/ 1688333 w 2990398"/>
                <a:gd name="connsiteY161" fmla="*/ 2906097 h 2986796"/>
                <a:gd name="connsiteX162" fmla="*/ 1661132 w 2990398"/>
                <a:gd name="connsiteY162" fmla="*/ 2920605 h 2986796"/>
                <a:gd name="connsiteX163" fmla="*/ 1633930 w 2990398"/>
                <a:gd name="connsiteY163" fmla="*/ 2936927 h 2986796"/>
                <a:gd name="connsiteX164" fmla="*/ 1607633 w 2990398"/>
                <a:gd name="connsiteY164" fmla="*/ 2952341 h 2986796"/>
                <a:gd name="connsiteX165" fmla="*/ 1579526 w 2990398"/>
                <a:gd name="connsiteY165" fmla="*/ 2965941 h 2986796"/>
                <a:gd name="connsiteX166" fmla="*/ 1552324 w 2990398"/>
                <a:gd name="connsiteY166" fmla="*/ 2976823 h 2986796"/>
                <a:gd name="connsiteX167" fmla="*/ 1524214 w 2990398"/>
                <a:gd name="connsiteY167" fmla="*/ 2984076 h 2986796"/>
                <a:gd name="connsiteX168" fmla="*/ 1495200 w 2990398"/>
                <a:gd name="connsiteY168" fmla="*/ 2986796 h 2986796"/>
                <a:gd name="connsiteX169" fmla="*/ 1466185 w 2990398"/>
                <a:gd name="connsiteY169" fmla="*/ 2984076 h 2986796"/>
                <a:gd name="connsiteX170" fmla="*/ 1438076 w 2990398"/>
                <a:gd name="connsiteY170" fmla="*/ 2976823 h 2986796"/>
                <a:gd name="connsiteX171" fmla="*/ 1410874 w 2990398"/>
                <a:gd name="connsiteY171" fmla="*/ 2965941 h 2986796"/>
                <a:gd name="connsiteX172" fmla="*/ 1382765 w 2990398"/>
                <a:gd name="connsiteY172" fmla="*/ 2952341 h 2986796"/>
                <a:gd name="connsiteX173" fmla="*/ 1356470 w 2990398"/>
                <a:gd name="connsiteY173" fmla="*/ 2936927 h 2986796"/>
                <a:gd name="connsiteX174" fmla="*/ 1329268 w 2990398"/>
                <a:gd name="connsiteY174" fmla="*/ 2920605 h 2986796"/>
                <a:gd name="connsiteX175" fmla="*/ 1302066 w 2990398"/>
                <a:gd name="connsiteY175" fmla="*/ 2906097 h 2986796"/>
                <a:gd name="connsiteX176" fmla="*/ 1274865 w 2990398"/>
                <a:gd name="connsiteY176" fmla="*/ 2891590 h 2986796"/>
                <a:gd name="connsiteX177" fmla="*/ 1247663 w 2990398"/>
                <a:gd name="connsiteY177" fmla="*/ 2880708 h 2986796"/>
                <a:gd name="connsiteX178" fmla="*/ 1219554 w 2990398"/>
                <a:gd name="connsiteY178" fmla="*/ 2873455 h 2986796"/>
                <a:gd name="connsiteX179" fmla="*/ 1191445 w 2990398"/>
                <a:gd name="connsiteY179" fmla="*/ 2869827 h 2986796"/>
                <a:gd name="connsiteX180" fmla="*/ 1161523 w 2990398"/>
                <a:gd name="connsiteY180" fmla="*/ 2869827 h 2986796"/>
                <a:gd name="connsiteX181" fmla="*/ 1130694 w 2990398"/>
                <a:gd name="connsiteY181" fmla="*/ 2871641 h 2986796"/>
                <a:gd name="connsiteX182" fmla="*/ 1099866 w 2990398"/>
                <a:gd name="connsiteY182" fmla="*/ 2875267 h 2986796"/>
                <a:gd name="connsiteX183" fmla="*/ 1069036 w 2990398"/>
                <a:gd name="connsiteY183" fmla="*/ 2879802 h 2986796"/>
                <a:gd name="connsiteX184" fmla="*/ 1038207 w 2990398"/>
                <a:gd name="connsiteY184" fmla="*/ 2883428 h 2986796"/>
                <a:gd name="connsiteX185" fmla="*/ 1007378 w 2990398"/>
                <a:gd name="connsiteY185" fmla="*/ 2886149 h 2986796"/>
                <a:gd name="connsiteX186" fmla="*/ 978364 w 2990398"/>
                <a:gd name="connsiteY186" fmla="*/ 2885242 h 2986796"/>
                <a:gd name="connsiteX187" fmla="*/ 950255 w 2990398"/>
                <a:gd name="connsiteY187" fmla="*/ 2881614 h 2986796"/>
                <a:gd name="connsiteX188" fmla="*/ 923053 w 2990398"/>
                <a:gd name="connsiteY188" fmla="*/ 2873455 h 2986796"/>
                <a:gd name="connsiteX189" fmla="*/ 900384 w 2990398"/>
                <a:gd name="connsiteY189" fmla="*/ 2861666 h 2986796"/>
                <a:gd name="connsiteX190" fmla="*/ 878622 w 2990398"/>
                <a:gd name="connsiteY190" fmla="*/ 2846252 h 2986796"/>
                <a:gd name="connsiteX191" fmla="*/ 859581 w 2990398"/>
                <a:gd name="connsiteY191" fmla="*/ 2828117 h 2986796"/>
                <a:gd name="connsiteX192" fmla="*/ 840540 w 2990398"/>
                <a:gd name="connsiteY192" fmla="*/ 2807263 h 2986796"/>
                <a:gd name="connsiteX193" fmla="*/ 823313 w 2990398"/>
                <a:gd name="connsiteY193" fmla="*/ 2785501 h 2986796"/>
                <a:gd name="connsiteX194" fmla="*/ 806083 w 2990398"/>
                <a:gd name="connsiteY194" fmla="*/ 2762832 h 2986796"/>
                <a:gd name="connsiteX195" fmla="*/ 788856 w 2990398"/>
                <a:gd name="connsiteY195" fmla="*/ 2740164 h 2986796"/>
                <a:gd name="connsiteX196" fmla="*/ 771629 w 2990398"/>
                <a:gd name="connsiteY196" fmla="*/ 2718403 h 2986796"/>
                <a:gd name="connsiteX197" fmla="*/ 753494 w 2990398"/>
                <a:gd name="connsiteY197" fmla="*/ 2697548 h 2986796"/>
                <a:gd name="connsiteX198" fmla="*/ 732639 w 2990398"/>
                <a:gd name="connsiteY198" fmla="*/ 2679412 h 2986796"/>
                <a:gd name="connsiteX199" fmla="*/ 712691 w 2990398"/>
                <a:gd name="connsiteY199" fmla="*/ 2663091 h 2986796"/>
                <a:gd name="connsiteX200" fmla="*/ 690023 w 2990398"/>
                <a:gd name="connsiteY200" fmla="*/ 2650397 h 2986796"/>
                <a:gd name="connsiteX201" fmla="*/ 665541 w 2990398"/>
                <a:gd name="connsiteY201" fmla="*/ 2639517 h 2986796"/>
                <a:gd name="connsiteX202" fmla="*/ 639246 w 2990398"/>
                <a:gd name="connsiteY202" fmla="*/ 2630448 h 2986796"/>
                <a:gd name="connsiteX203" fmla="*/ 612044 w 2990398"/>
                <a:gd name="connsiteY203" fmla="*/ 2622287 h 2986796"/>
                <a:gd name="connsiteX204" fmla="*/ 584842 w 2990398"/>
                <a:gd name="connsiteY204" fmla="*/ 2615034 h 2986796"/>
                <a:gd name="connsiteX205" fmla="*/ 556733 w 2990398"/>
                <a:gd name="connsiteY205" fmla="*/ 2607779 h 2986796"/>
                <a:gd name="connsiteX206" fmla="*/ 530438 w 2990398"/>
                <a:gd name="connsiteY206" fmla="*/ 2599619 h 2986796"/>
                <a:gd name="connsiteX207" fmla="*/ 504143 w 2990398"/>
                <a:gd name="connsiteY207" fmla="*/ 2590552 h 2986796"/>
                <a:gd name="connsiteX208" fmla="*/ 479662 w 2990398"/>
                <a:gd name="connsiteY208" fmla="*/ 2579670 h 2986796"/>
                <a:gd name="connsiteX209" fmla="*/ 457900 w 2990398"/>
                <a:gd name="connsiteY209" fmla="*/ 2566069 h 2986796"/>
                <a:gd name="connsiteX210" fmla="*/ 437951 w 2990398"/>
                <a:gd name="connsiteY210" fmla="*/ 2549749 h 2986796"/>
                <a:gd name="connsiteX211" fmla="*/ 421632 w 2990398"/>
                <a:gd name="connsiteY211" fmla="*/ 2529801 h 2986796"/>
                <a:gd name="connsiteX212" fmla="*/ 408030 w 2990398"/>
                <a:gd name="connsiteY212" fmla="*/ 2508038 h 2986796"/>
                <a:gd name="connsiteX213" fmla="*/ 397149 w 2990398"/>
                <a:gd name="connsiteY213" fmla="*/ 2483556 h 2986796"/>
                <a:gd name="connsiteX214" fmla="*/ 388082 w 2990398"/>
                <a:gd name="connsiteY214" fmla="*/ 2457261 h 2986796"/>
                <a:gd name="connsiteX215" fmla="*/ 379921 w 2990398"/>
                <a:gd name="connsiteY215" fmla="*/ 2430967 h 2986796"/>
                <a:gd name="connsiteX216" fmla="*/ 372668 w 2990398"/>
                <a:gd name="connsiteY216" fmla="*/ 2402858 h 2986796"/>
                <a:gd name="connsiteX217" fmla="*/ 365414 w 2990398"/>
                <a:gd name="connsiteY217" fmla="*/ 2375655 h 2986796"/>
                <a:gd name="connsiteX218" fmla="*/ 357253 w 2990398"/>
                <a:gd name="connsiteY218" fmla="*/ 2348452 h 2986796"/>
                <a:gd name="connsiteX219" fmla="*/ 348185 w 2990398"/>
                <a:gd name="connsiteY219" fmla="*/ 2322157 h 2986796"/>
                <a:gd name="connsiteX220" fmla="*/ 337304 w 2990398"/>
                <a:gd name="connsiteY220" fmla="*/ 2297675 h 2986796"/>
                <a:gd name="connsiteX221" fmla="*/ 324611 w 2990398"/>
                <a:gd name="connsiteY221" fmla="*/ 2275007 h 2986796"/>
                <a:gd name="connsiteX222" fmla="*/ 308290 w 2990398"/>
                <a:gd name="connsiteY222" fmla="*/ 2255059 h 2986796"/>
                <a:gd name="connsiteX223" fmla="*/ 290155 w 2990398"/>
                <a:gd name="connsiteY223" fmla="*/ 2234203 h 2986796"/>
                <a:gd name="connsiteX224" fmla="*/ 269300 w 2990398"/>
                <a:gd name="connsiteY224" fmla="*/ 2216069 h 2986796"/>
                <a:gd name="connsiteX225" fmla="*/ 246631 w 2990398"/>
                <a:gd name="connsiteY225" fmla="*/ 2198842 h 2986796"/>
                <a:gd name="connsiteX226" fmla="*/ 223963 w 2990398"/>
                <a:gd name="connsiteY226" fmla="*/ 2181613 h 2986796"/>
                <a:gd name="connsiteX227" fmla="*/ 201296 w 2990398"/>
                <a:gd name="connsiteY227" fmla="*/ 2164385 h 2986796"/>
                <a:gd name="connsiteX228" fmla="*/ 179534 w 2990398"/>
                <a:gd name="connsiteY228" fmla="*/ 2147156 h 2986796"/>
                <a:gd name="connsiteX229" fmla="*/ 158679 w 2990398"/>
                <a:gd name="connsiteY229" fmla="*/ 2128116 h 2986796"/>
                <a:gd name="connsiteX230" fmla="*/ 140545 w 2990398"/>
                <a:gd name="connsiteY230" fmla="*/ 2109074 h 2986796"/>
                <a:gd name="connsiteX231" fmla="*/ 125130 w 2990398"/>
                <a:gd name="connsiteY231" fmla="*/ 2087312 h 2986796"/>
                <a:gd name="connsiteX232" fmla="*/ 113343 w 2990398"/>
                <a:gd name="connsiteY232" fmla="*/ 2064644 h 2986796"/>
                <a:gd name="connsiteX233" fmla="*/ 105182 w 2990398"/>
                <a:gd name="connsiteY233" fmla="*/ 2037442 h 2986796"/>
                <a:gd name="connsiteX234" fmla="*/ 101555 w 2990398"/>
                <a:gd name="connsiteY234" fmla="*/ 2009333 h 2986796"/>
                <a:gd name="connsiteX235" fmla="*/ 100648 w 2990398"/>
                <a:gd name="connsiteY235" fmla="*/ 1980317 h 2986796"/>
                <a:gd name="connsiteX236" fmla="*/ 103368 w 2990398"/>
                <a:gd name="connsiteY236" fmla="*/ 1949489 h 2986796"/>
                <a:gd name="connsiteX237" fmla="*/ 106995 w 2990398"/>
                <a:gd name="connsiteY237" fmla="*/ 1918659 h 2986796"/>
                <a:gd name="connsiteX238" fmla="*/ 111528 w 2990398"/>
                <a:gd name="connsiteY238" fmla="*/ 1887829 h 2986796"/>
                <a:gd name="connsiteX239" fmla="*/ 115156 w 2990398"/>
                <a:gd name="connsiteY239" fmla="*/ 1857001 h 2986796"/>
                <a:gd name="connsiteX240" fmla="*/ 116970 w 2990398"/>
                <a:gd name="connsiteY240" fmla="*/ 1826171 h 2986796"/>
                <a:gd name="connsiteX241" fmla="*/ 116970 w 2990398"/>
                <a:gd name="connsiteY241" fmla="*/ 1796249 h 2986796"/>
                <a:gd name="connsiteX242" fmla="*/ 113343 w 2990398"/>
                <a:gd name="connsiteY242" fmla="*/ 1768140 h 2986796"/>
                <a:gd name="connsiteX243" fmla="*/ 106089 w 2990398"/>
                <a:gd name="connsiteY243" fmla="*/ 1740031 h 2986796"/>
                <a:gd name="connsiteX244" fmla="*/ 95208 w 2990398"/>
                <a:gd name="connsiteY244" fmla="*/ 1713736 h 2986796"/>
                <a:gd name="connsiteX245" fmla="*/ 81606 w 2990398"/>
                <a:gd name="connsiteY245" fmla="*/ 1686534 h 2986796"/>
                <a:gd name="connsiteX246" fmla="*/ 66192 w 2990398"/>
                <a:gd name="connsiteY246" fmla="*/ 1659332 h 2986796"/>
                <a:gd name="connsiteX247" fmla="*/ 49872 w 2990398"/>
                <a:gd name="connsiteY247" fmla="*/ 1632130 h 2986796"/>
                <a:gd name="connsiteX248" fmla="*/ 34458 w 2990398"/>
                <a:gd name="connsiteY248" fmla="*/ 1605834 h 2986796"/>
                <a:gd name="connsiteX249" fmla="*/ 20855 w 2990398"/>
                <a:gd name="connsiteY249" fmla="*/ 1577725 h 2986796"/>
                <a:gd name="connsiteX250" fmla="*/ 9975 w 2990398"/>
                <a:gd name="connsiteY250" fmla="*/ 1550523 h 2986796"/>
                <a:gd name="connsiteX251" fmla="*/ 2721 w 2990398"/>
                <a:gd name="connsiteY251" fmla="*/ 1522414 h 2986796"/>
                <a:gd name="connsiteX252" fmla="*/ 0 w 2990398"/>
                <a:gd name="connsiteY252" fmla="*/ 1493398 h 2986796"/>
                <a:gd name="connsiteX253" fmla="*/ 2721 w 2990398"/>
                <a:gd name="connsiteY253" fmla="*/ 1464384 h 2986796"/>
                <a:gd name="connsiteX254" fmla="*/ 9975 w 2990398"/>
                <a:gd name="connsiteY254" fmla="*/ 1436275 h 2986796"/>
                <a:gd name="connsiteX255" fmla="*/ 20855 w 2990398"/>
                <a:gd name="connsiteY255" fmla="*/ 1409071 h 2986796"/>
                <a:gd name="connsiteX256" fmla="*/ 34458 w 2990398"/>
                <a:gd name="connsiteY256" fmla="*/ 1380964 h 2986796"/>
                <a:gd name="connsiteX257" fmla="*/ 49872 w 2990398"/>
                <a:gd name="connsiteY257" fmla="*/ 1354668 h 2986796"/>
                <a:gd name="connsiteX258" fmla="*/ 66192 w 2990398"/>
                <a:gd name="connsiteY258" fmla="*/ 1327465 h 2986796"/>
                <a:gd name="connsiteX259" fmla="*/ 81606 w 2990398"/>
                <a:gd name="connsiteY259" fmla="*/ 1300263 h 2986796"/>
                <a:gd name="connsiteX260" fmla="*/ 95208 w 2990398"/>
                <a:gd name="connsiteY260" fmla="*/ 1273062 h 2986796"/>
                <a:gd name="connsiteX261" fmla="*/ 106089 w 2990398"/>
                <a:gd name="connsiteY261" fmla="*/ 1246765 h 2986796"/>
                <a:gd name="connsiteX262" fmla="*/ 113343 w 2990398"/>
                <a:gd name="connsiteY262" fmla="*/ 1218656 h 2986796"/>
                <a:gd name="connsiteX263" fmla="*/ 116970 w 2990398"/>
                <a:gd name="connsiteY263" fmla="*/ 1190548 h 2986796"/>
                <a:gd name="connsiteX264" fmla="*/ 116970 w 2990398"/>
                <a:gd name="connsiteY264" fmla="*/ 1160626 h 2986796"/>
                <a:gd name="connsiteX265" fmla="*/ 115156 w 2990398"/>
                <a:gd name="connsiteY265" fmla="*/ 1129796 h 2986796"/>
                <a:gd name="connsiteX266" fmla="*/ 111528 w 2990398"/>
                <a:gd name="connsiteY266" fmla="*/ 1098967 h 2986796"/>
                <a:gd name="connsiteX267" fmla="*/ 106995 w 2990398"/>
                <a:gd name="connsiteY267" fmla="*/ 1068137 h 2986796"/>
                <a:gd name="connsiteX268" fmla="*/ 103368 w 2990398"/>
                <a:gd name="connsiteY268" fmla="*/ 1037309 h 2986796"/>
                <a:gd name="connsiteX269" fmla="*/ 100648 w 2990398"/>
                <a:gd name="connsiteY269" fmla="*/ 1006481 h 2986796"/>
                <a:gd name="connsiteX270" fmla="*/ 101555 w 2990398"/>
                <a:gd name="connsiteY270" fmla="*/ 977465 h 2986796"/>
                <a:gd name="connsiteX271" fmla="*/ 105182 w 2990398"/>
                <a:gd name="connsiteY271" fmla="*/ 949356 h 2986796"/>
                <a:gd name="connsiteX272" fmla="*/ 113343 w 2990398"/>
                <a:gd name="connsiteY272" fmla="*/ 922153 h 2986796"/>
                <a:gd name="connsiteX273" fmla="*/ 125130 w 2990398"/>
                <a:gd name="connsiteY273" fmla="*/ 899485 h 2986796"/>
                <a:gd name="connsiteX274" fmla="*/ 140545 w 2990398"/>
                <a:gd name="connsiteY274" fmla="*/ 877723 h 2986796"/>
                <a:gd name="connsiteX275" fmla="*/ 158679 w 2990398"/>
                <a:gd name="connsiteY275" fmla="*/ 858682 h 2986796"/>
                <a:gd name="connsiteX276" fmla="*/ 179534 w 2990398"/>
                <a:gd name="connsiteY276" fmla="*/ 839640 h 2986796"/>
                <a:gd name="connsiteX277" fmla="*/ 201296 w 2990398"/>
                <a:gd name="connsiteY277" fmla="*/ 822412 h 2986796"/>
                <a:gd name="connsiteX278" fmla="*/ 223963 w 2990398"/>
                <a:gd name="connsiteY278" fmla="*/ 805184 h 2986796"/>
                <a:gd name="connsiteX279" fmla="*/ 246631 w 2990398"/>
                <a:gd name="connsiteY279" fmla="*/ 787956 h 2986796"/>
                <a:gd name="connsiteX280" fmla="*/ 269300 w 2990398"/>
                <a:gd name="connsiteY280" fmla="*/ 770728 h 2986796"/>
                <a:gd name="connsiteX281" fmla="*/ 290155 w 2990398"/>
                <a:gd name="connsiteY281" fmla="*/ 752593 h 2986796"/>
                <a:gd name="connsiteX282" fmla="*/ 308290 w 2990398"/>
                <a:gd name="connsiteY282" fmla="*/ 731739 h 2986796"/>
                <a:gd name="connsiteX283" fmla="*/ 324611 w 2990398"/>
                <a:gd name="connsiteY283" fmla="*/ 711789 h 2986796"/>
                <a:gd name="connsiteX284" fmla="*/ 337304 w 2990398"/>
                <a:gd name="connsiteY284" fmla="*/ 689121 h 2986796"/>
                <a:gd name="connsiteX285" fmla="*/ 348185 w 2990398"/>
                <a:gd name="connsiteY285" fmla="*/ 664641 h 2986796"/>
                <a:gd name="connsiteX286" fmla="*/ 357253 w 2990398"/>
                <a:gd name="connsiteY286" fmla="*/ 638344 h 2986796"/>
                <a:gd name="connsiteX287" fmla="*/ 365414 w 2990398"/>
                <a:gd name="connsiteY287" fmla="*/ 611141 h 2986796"/>
                <a:gd name="connsiteX288" fmla="*/ 372668 w 2990398"/>
                <a:gd name="connsiteY288" fmla="*/ 583940 h 2986796"/>
                <a:gd name="connsiteX289" fmla="*/ 379921 w 2990398"/>
                <a:gd name="connsiteY289" fmla="*/ 555831 h 2986796"/>
                <a:gd name="connsiteX290" fmla="*/ 388082 w 2990398"/>
                <a:gd name="connsiteY290" fmla="*/ 529536 h 2986796"/>
                <a:gd name="connsiteX291" fmla="*/ 397149 w 2990398"/>
                <a:gd name="connsiteY291" fmla="*/ 503239 h 2986796"/>
                <a:gd name="connsiteX292" fmla="*/ 408030 w 2990398"/>
                <a:gd name="connsiteY292" fmla="*/ 478758 h 2986796"/>
                <a:gd name="connsiteX293" fmla="*/ 421632 w 2990398"/>
                <a:gd name="connsiteY293" fmla="*/ 456997 h 2986796"/>
                <a:gd name="connsiteX294" fmla="*/ 437951 w 2990398"/>
                <a:gd name="connsiteY294" fmla="*/ 437048 h 2986796"/>
                <a:gd name="connsiteX295" fmla="*/ 457900 w 2990398"/>
                <a:gd name="connsiteY295" fmla="*/ 420727 h 2986796"/>
                <a:gd name="connsiteX296" fmla="*/ 479662 w 2990398"/>
                <a:gd name="connsiteY296" fmla="*/ 407126 h 2986796"/>
                <a:gd name="connsiteX297" fmla="*/ 504143 w 2990398"/>
                <a:gd name="connsiteY297" fmla="*/ 396244 h 2986796"/>
                <a:gd name="connsiteX298" fmla="*/ 530438 w 2990398"/>
                <a:gd name="connsiteY298" fmla="*/ 387178 h 2986796"/>
                <a:gd name="connsiteX299" fmla="*/ 556733 w 2990398"/>
                <a:gd name="connsiteY299" fmla="*/ 379017 h 2986796"/>
                <a:gd name="connsiteX300" fmla="*/ 584842 w 2990398"/>
                <a:gd name="connsiteY300" fmla="*/ 371762 h 2986796"/>
                <a:gd name="connsiteX301" fmla="*/ 612044 w 2990398"/>
                <a:gd name="connsiteY301" fmla="*/ 364509 h 2986796"/>
                <a:gd name="connsiteX302" fmla="*/ 639246 w 2990398"/>
                <a:gd name="connsiteY302" fmla="*/ 356348 h 2986796"/>
                <a:gd name="connsiteX303" fmla="*/ 665541 w 2990398"/>
                <a:gd name="connsiteY303" fmla="*/ 347282 h 2986796"/>
                <a:gd name="connsiteX304" fmla="*/ 690023 w 2990398"/>
                <a:gd name="connsiteY304" fmla="*/ 336400 h 2986796"/>
                <a:gd name="connsiteX305" fmla="*/ 712691 w 2990398"/>
                <a:gd name="connsiteY305" fmla="*/ 323707 h 2986796"/>
                <a:gd name="connsiteX306" fmla="*/ 732639 w 2990398"/>
                <a:gd name="connsiteY306" fmla="*/ 307385 h 2986796"/>
                <a:gd name="connsiteX307" fmla="*/ 753494 w 2990398"/>
                <a:gd name="connsiteY307" fmla="*/ 289249 h 2986796"/>
                <a:gd name="connsiteX308" fmla="*/ 771629 w 2990398"/>
                <a:gd name="connsiteY308" fmla="*/ 268395 h 2986796"/>
                <a:gd name="connsiteX309" fmla="*/ 788856 w 2990398"/>
                <a:gd name="connsiteY309" fmla="*/ 246632 h 2986796"/>
                <a:gd name="connsiteX310" fmla="*/ 806083 w 2990398"/>
                <a:gd name="connsiteY310" fmla="*/ 223964 h 2986796"/>
                <a:gd name="connsiteX311" fmla="*/ 823313 w 2990398"/>
                <a:gd name="connsiteY311" fmla="*/ 201296 h 2986796"/>
                <a:gd name="connsiteX312" fmla="*/ 840540 w 2990398"/>
                <a:gd name="connsiteY312" fmla="*/ 179535 h 2986796"/>
                <a:gd name="connsiteX313" fmla="*/ 859581 w 2990398"/>
                <a:gd name="connsiteY313" fmla="*/ 158680 h 2986796"/>
                <a:gd name="connsiteX314" fmla="*/ 878622 w 2990398"/>
                <a:gd name="connsiteY314" fmla="*/ 140545 h 2986796"/>
                <a:gd name="connsiteX315" fmla="*/ 900384 w 2990398"/>
                <a:gd name="connsiteY315" fmla="*/ 125130 h 2986796"/>
                <a:gd name="connsiteX316" fmla="*/ 923053 w 2990398"/>
                <a:gd name="connsiteY316" fmla="*/ 113343 h 2986796"/>
                <a:gd name="connsiteX317" fmla="*/ 950255 w 2990398"/>
                <a:gd name="connsiteY317" fmla="*/ 105182 h 2986796"/>
                <a:gd name="connsiteX318" fmla="*/ 978364 w 2990398"/>
                <a:gd name="connsiteY318" fmla="*/ 101554 h 2986796"/>
                <a:gd name="connsiteX319" fmla="*/ 1007378 w 2990398"/>
                <a:gd name="connsiteY319" fmla="*/ 100648 h 2986796"/>
                <a:gd name="connsiteX320" fmla="*/ 1038207 w 2990398"/>
                <a:gd name="connsiteY320" fmla="*/ 103369 h 2986796"/>
                <a:gd name="connsiteX321" fmla="*/ 1069036 w 2990398"/>
                <a:gd name="connsiteY321" fmla="*/ 106996 h 2986796"/>
                <a:gd name="connsiteX322" fmla="*/ 1099866 w 2990398"/>
                <a:gd name="connsiteY322" fmla="*/ 111529 h 2986796"/>
                <a:gd name="connsiteX323" fmla="*/ 1130694 w 2990398"/>
                <a:gd name="connsiteY323" fmla="*/ 115157 h 2986796"/>
                <a:gd name="connsiteX324" fmla="*/ 1161523 w 2990398"/>
                <a:gd name="connsiteY324" fmla="*/ 116970 h 2986796"/>
                <a:gd name="connsiteX325" fmla="*/ 1191445 w 2990398"/>
                <a:gd name="connsiteY325" fmla="*/ 116970 h 2986796"/>
                <a:gd name="connsiteX326" fmla="*/ 1219554 w 2990398"/>
                <a:gd name="connsiteY326" fmla="*/ 113343 h 2986796"/>
                <a:gd name="connsiteX327" fmla="*/ 1247663 w 2990398"/>
                <a:gd name="connsiteY327" fmla="*/ 106088 h 2986796"/>
                <a:gd name="connsiteX328" fmla="*/ 1274865 w 2990398"/>
                <a:gd name="connsiteY328" fmla="*/ 95209 h 2986796"/>
                <a:gd name="connsiteX329" fmla="*/ 1302066 w 2990398"/>
                <a:gd name="connsiteY329" fmla="*/ 80699 h 2986796"/>
                <a:gd name="connsiteX330" fmla="*/ 1329268 w 2990398"/>
                <a:gd name="connsiteY330" fmla="*/ 66192 h 2986796"/>
                <a:gd name="connsiteX331" fmla="*/ 1356470 w 2990398"/>
                <a:gd name="connsiteY331" fmla="*/ 49872 h 2986796"/>
                <a:gd name="connsiteX332" fmla="*/ 1382765 w 2990398"/>
                <a:gd name="connsiteY332" fmla="*/ 34456 h 2986796"/>
                <a:gd name="connsiteX333" fmla="*/ 1410874 w 2990398"/>
                <a:gd name="connsiteY333" fmla="*/ 20855 h 2986796"/>
                <a:gd name="connsiteX334" fmla="*/ 1438076 w 2990398"/>
                <a:gd name="connsiteY334" fmla="*/ 9974 h 2986796"/>
                <a:gd name="connsiteX335" fmla="*/ 1466185 w 2990398"/>
                <a:gd name="connsiteY335" fmla="*/ 2720 h 29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990398" h="2986796">
                  <a:moveTo>
                    <a:pt x="1495200" y="0"/>
                  </a:moveTo>
                  <a:lnTo>
                    <a:pt x="1524214" y="2720"/>
                  </a:lnTo>
                  <a:lnTo>
                    <a:pt x="1552324" y="9974"/>
                  </a:lnTo>
                  <a:lnTo>
                    <a:pt x="1579526" y="20855"/>
                  </a:lnTo>
                  <a:lnTo>
                    <a:pt x="1607633" y="34456"/>
                  </a:lnTo>
                  <a:lnTo>
                    <a:pt x="1633930" y="49872"/>
                  </a:lnTo>
                  <a:lnTo>
                    <a:pt x="1661132" y="66192"/>
                  </a:lnTo>
                  <a:lnTo>
                    <a:pt x="1688333" y="80699"/>
                  </a:lnTo>
                  <a:lnTo>
                    <a:pt x="1715535" y="95209"/>
                  </a:lnTo>
                  <a:lnTo>
                    <a:pt x="1741831" y="106088"/>
                  </a:lnTo>
                  <a:lnTo>
                    <a:pt x="1770845" y="113343"/>
                  </a:lnTo>
                  <a:lnTo>
                    <a:pt x="1798954" y="116970"/>
                  </a:lnTo>
                  <a:lnTo>
                    <a:pt x="1828877" y="116970"/>
                  </a:lnTo>
                  <a:lnTo>
                    <a:pt x="1859705" y="115157"/>
                  </a:lnTo>
                  <a:lnTo>
                    <a:pt x="1890534" y="111529"/>
                  </a:lnTo>
                  <a:lnTo>
                    <a:pt x="1921363" y="106996"/>
                  </a:lnTo>
                  <a:lnTo>
                    <a:pt x="1952192" y="103369"/>
                  </a:lnTo>
                  <a:lnTo>
                    <a:pt x="1983021" y="100648"/>
                  </a:lnTo>
                  <a:lnTo>
                    <a:pt x="2012036" y="101554"/>
                  </a:lnTo>
                  <a:lnTo>
                    <a:pt x="2040145" y="105182"/>
                  </a:lnTo>
                  <a:lnTo>
                    <a:pt x="2067346" y="113343"/>
                  </a:lnTo>
                  <a:lnTo>
                    <a:pt x="2090015" y="125130"/>
                  </a:lnTo>
                  <a:lnTo>
                    <a:pt x="2111775" y="140545"/>
                  </a:lnTo>
                  <a:lnTo>
                    <a:pt x="2130817" y="158680"/>
                  </a:lnTo>
                  <a:lnTo>
                    <a:pt x="2149858" y="179535"/>
                  </a:lnTo>
                  <a:lnTo>
                    <a:pt x="2167088" y="201296"/>
                  </a:lnTo>
                  <a:lnTo>
                    <a:pt x="2184315" y="223964"/>
                  </a:lnTo>
                  <a:lnTo>
                    <a:pt x="2201542" y="246632"/>
                  </a:lnTo>
                  <a:lnTo>
                    <a:pt x="2218769" y="268395"/>
                  </a:lnTo>
                  <a:lnTo>
                    <a:pt x="2236905" y="289249"/>
                  </a:lnTo>
                  <a:lnTo>
                    <a:pt x="2257760" y="307385"/>
                  </a:lnTo>
                  <a:lnTo>
                    <a:pt x="2277709" y="323707"/>
                  </a:lnTo>
                  <a:lnTo>
                    <a:pt x="2300376" y="336400"/>
                  </a:lnTo>
                  <a:lnTo>
                    <a:pt x="2324858" y="347282"/>
                  </a:lnTo>
                  <a:lnTo>
                    <a:pt x="2351153" y="356348"/>
                  </a:lnTo>
                  <a:lnTo>
                    <a:pt x="2378355" y="364509"/>
                  </a:lnTo>
                  <a:lnTo>
                    <a:pt x="2405556" y="371762"/>
                  </a:lnTo>
                  <a:lnTo>
                    <a:pt x="2433665" y="379017"/>
                  </a:lnTo>
                  <a:lnTo>
                    <a:pt x="2459961" y="387178"/>
                  </a:lnTo>
                  <a:lnTo>
                    <a:pt x="2486255" y="396244"/>
                  </a:lnTo>
                  <a:lnTo>
                    <a:pt x="2510738" y="407126"/>
                  </a:lnTo>
                  <a:lnTo>
                    <a:pt x="2532500" y="420727"/>
                  </a:lnTo>
                  <a:lnTo>
                    <a:pt x="2552448" y="437048"/>
                  </a:lnTo>
                  <a:lnTo>
                    <a:pt x="2568768" y="456997"/>
                  </a:lnTo>
                  <a:lnTo>
                    <a:pt x="2582369" y="478758"/>
                  </a:lnTo>
                  <a:lnTo>
                    <a:pt x="2593250" y="503239"/>
                  </a:lnTo>
                  <a:lnTo>
                    <a:pt x="2602317" y="529536"/>
                  </a:lnTo>
                  <a:lnTo>
                    <a:pt x="2610477" y="555831"/>
                  </a:lnTo>
                  <a:lnTo>
                    <a:pt x="2617732" y="583940"/>
                  </a:lnTo>
                  <a:lnTo>
                    <a:pt x="2624986" y="611141"/>
                  </a:lnTo>
                  <a:lnTo>
                    <a:pt x="2633146" y="638344"/>
                  </a:lnTo>
                  <a:lnTo>
                    <a:pt x="2642213" y="664641"/>
                  </a:lnTo>
                  <a:lnTo>
                    <a:pt x="2653094" y="689121"/>
                  </a:lnTo>
                  <a:lnTo>
                    <a:pt x="2665789" y="711789"/>
                  </a:lnTo>
                  <a:lnTo>
                    <a:pt x="2682110" y="731739"/>
                  </a:lnTo>
                  <a:lnTo>
                    <a:pt x="2700244" y="752593"/>
                  </a:lnTo>
                  <a:lnTo>
                    <a:pt x="2721098" y="770728"/>
                  </a:lnTo>
                  <a:lnTo>
                    <a:pt x="2742860" y="787956"/>
                  </a:lnTo>
                  <a:lnTo>
                    <a:pt x="2766436" y="805184"/>
                  </a:lnTo>
                  <a:lnTo>
                    <a:pt x="2789104" y="822412"/>
                  </a:lnTo>
                  <a:lnTo>
                    <a:pt x="2810864" y="839640"/>
                  </a:lnTo>
                  <a:lnTo>
                    <a:pt x="2831718" y="858682"/>
                  </a:lnTo>
                  <a:lnTo>
                    <a:pt x="2849854" y="877723"/>
                  </a:lnTo>
                  <a:lnTo>
                    <a:pt x="2865269" y="899485"/>
                  </a:lnTo>
                  <a:lnTo>
                    <a:pt x="2877057" y="922153"/>
                  </a:lnTo>
                  <a:lnTo>
                    <a:pt x="2885217" y="949356"/>
                  </a:lnTo>
                  <a:lnTo>
                    <a:pt x="2888844" y="977465"/>
                  </a:lnTo>
                  <a:lnTo>
                    <a:pt x="2889751" y="1006481"/>
                  </a:lnTo>
                  <a:lnTo>
                    <a:pt x="2887031" y="1037309"/>
                  </a:lnTo>
                  <a:lnTo>
                    <a:pt x="2883403" y="1068137"/>
                  </a:lnTo>
                  <a:lnTo>
                    <a:pt x="2878870" y="1098967"/>
                  </a:lnTo>
                  <a:lnTo>
                    <a:pt x="2875242" y="1129796"/>
                  </a:lnTo>
                  <a:lnTo>
                    <a:pt x="2873430" y="1160626"/>
                  </a:lnTo>
                  <a:lnTo>
                    <a:pt x="2873430" y="1190548"/>
                  </a:lnTo>
                  <a:lnTo>
                    <a:pt x="2877057" y="1218656"/>
                  </a:lnTo>
                  <a:lnTo>
                    <a:pt x="2884310" y="1246765"/>
                  </a:lnTo>
                  <a:lnTo>
                    <a:pt x="2895190" y="1273062"/>
                  </a:lnTo>
                  <a:lnTo>
                    <a:pt x="2909700" y="1300263"/>
                  </a:lnTo>
                  <a:lnTo>
                    <a:pt x="2924206" y="1327465"/>
                  </a:lnTo>
                  <a:lnTo>
                    <a:pt x="2940528" y="1354668"/>
                  </a:lnTo>
                  <a:lnTo>
                    <a:pt x="2955942" y="1380964"/>
                  </a:lnTo>
                  <a:lnTo>
                    <a:pt x="2969543" y="1409071"/>
                  </a:lnTo>
                  <a:lnTo>
                    <a:pt x="2980424" y="1436275"/>
                  </a:lnTo>
                  <a:lnTo>
                    <a:pt x="2987677" y="1464384"/>
                  </a:lnTo>
                  <a:lnTo>
                    <a:pt x="2990398" y="1493398"/>
                  </a:lnTo>
                  <a:lnTo>
                    <a:pt x="2987677" y="1522414"/>
                  </a:lnTo>
                  <a:lnTo>
                    <a:pt x="2980424" y="1550523"/>
                  </a:lnTo>
                  <a:lnTo>
                    <a:pt x="2969543" y="1577725"/>
                  </a:lnTo>
                  <a:lnTo>
                    <a:pt x="2955942" y="1605834"/>
                  </a:lnTo>
                  <a:lnTo>
                    <a:pt x="2940528" y="1632130"/>
                  </a:lnTo>
                  <a:lnTo>
                    <a:pt x="2924206" y="1659332"/>
                  </a:lnTo>
                  <a:lnTo>
                    <a:pt x="2909700" y="1686534"/>
                  </a:lnTo>
                  <a:lnTo>
                    <a:pt x="2895190" y="1713736"/>
                  </a:lnTo>
                  <a:lnTo>
                    <a:pt x="2884310" y="1740031"/>
                  </a:lnTo>
                  <a:lnTo>
                    <a:pt x="2877057" y="1768140"/>
                  </a:lnTo>
                  <a:lnTo>
                    <a:pt x="2873430" y="1796249"/>
                  </a:lnTo>
                  <a:lnTo>
                    <a:pt x="2873430" y="1826171"/>
                  </a:lnTo>
                  <a:lnTo>
                    <a:pt x="2875242" y="1857001"/>
                  </a:lnTo>
                  <a:lnTo>
                    <a:pt x="2878870" y="1887829"/>
                  </a:lnTo>
                  <a:lnTo>
                    <a:pt x="2883403" y="1918659"/>
                  </a:lnTo>
                  <a:lnTo>
                    <a:pt x="2887031" y="1949489"/>
                  </a:lnTo>
                  <a:lnTo>
                    <a:pt x="2889751" y="1980317"/>
                  </a:lnTo>
                  <a:lnTo>
                    <a:pt x="2888844" y="2009333"/>
                  </a:lnTo>
                  <a:lnTo>
                    <a:pt x="2885217" y="2037442"/>
                  </a:lnTo>
                  <a:lnTo>
                    <a:pt x="2877057" y="2064644"/>
                  </a:lnTo>
                  <a:lnTo>
                    <a:pt x="2865269" y="2087312"/>
                  </a:lnTo>
                  <a:lnTo>
                    <a:pt x="2849854" y="2109074"/>
                  </a:lnTo>
                  <a:lnTo>
                    <a:pt x="2831718" y="2128116"/>
                  </a:lnTo>
                  <a:lnTo>
                    <a:pt x="2810864" y="2147156"/>
                  </a:lnTo>
                  <a:lnTo>
                    <a:pt x="2789104" y="2164385"/>
                  </a:lnTo>
                  <a:lnTo>
                    <a:pt x="2766436" y="2181613"/>
                  </a:lnTo>
                  <a:lnTo>
                    <a:pt x="2742860" y="2198842"/>
                  </a:lnTo>
                  <a:lnTo>
                    <a:pt x="2721098" y="2216069"/>
                  </a:lnTo>
                  <a:lnTo>
                    <a:pt x="2700244" y="2234203"/>
                  </a:lnTo>
                  <a:lnTo>
                    <a:pt x="2682110" y="2255059"/>
                  </a:lnTo>
                  <a:lnTo>
                    <a:pt x="2665789" y="2275007"/>
                  </a:lnTo>
                  <a:lnTo>
                    <a:pt x="2653094" y="2297675"/>
                  </a:lnTo>
                  <a:lnTo>
                    <a:pt x="2642213" y="2322157"/>
                  </a:lnTo>
                  <a:lnTo>
                    <a:pt x="2633146" y="2348452"/>
                  </a:lnTo>
                  <a:lnTo>
                    <a:pt x="2624986" y="2375655"/>
                  </a:lnTo>
                  <a:lnTo>
                    <a:pt x="2617732" y="2402858"/>
                  </a:lnTo>
                  <a:lnTo>
                    <a:pt x="2610477" y="2430967"/>
                  </a:lnTo>
                  <a:lnTo>
                    <a:pt x="2602317" y="2457261"/>
                  </a:lnTo>
                  <a:lnTo>
                    <a:pt x="2593250" y="2483556"/>
                  </a:lnTo>
                  <a:lnTo>
                    <a:pt x="2582369" y="2508038"/>
                  </a:lnTo>
                  <a:lnTo>
                    <a:pt x="2568768" y="2529801"/>
                  </a:lnTo>
                  <a:lnTo>
                    <a:pt x="2552448" y="2549749"/>
                  </a:lnTo>
                  <a:lnTo>
                    <a:pt x="2532500" y="2566069"/>
                  </a:lnTo>
                  <a:lnTo>
                    <a:pt x="2510738" y="2579670"/>
                  </a:lnTo>
                  <a:lnTo>
                    <a:pt x="2486255" y="2590552"/>
                  </a:lnTo>
                  <a:lnTo>
                    <a:pt x="2459961" y="2599619"/>
                  </a:lnTo>
                  <a:lnTo>
                    <a:pt x="2433665" y="2607779"/>
                  </a:lnTo>
                  <a:lnTo>
                    <a:pt x="2405556" y="2615034"/>
                  </a:lnTo>
                  <a:lnTo>
                    <a:pt x="2378355" y="2622287"/>
                  </a:lnTo>
                  <a:lnTo>
                    <a:pt x="2351153" y="2630448"/>
                  </a:lnTo>
                  <a:lnTo>
                    <a:pt x="2324858" y="2639517"/>
                  </a:lnTo>
                  <a:lnTo>
                    <a:pt x="2300376" y="2650397"/>
                  </a:lnTo>
                  <a:lnTo>
                    <a:pt x="2277709" y="2663091"/>
                  </a:lnTo>
                  <a:lnTo>
                    <a:pt x="2257760" y="2679412"/>
                  </a:lnTo>
                  <a:lnTo>
                    <a:pt x="2236905" y="2697548"/>
                  </a:lnTo>
                  <a:lnTo>
                    <a:pt x="2218769" y="2718403"/>
                  </a:lnTo>
                  <a:lnTo>
                    <a:pt x="2201542" y="2740164"/>
                  </a:lnTo>
                  <a:lnTo>
                    <a:pt x="2184315" y="2762832"/>
                  </a:lnTo>
                  <a:lnTo>
                    <a:pt x="2167088" y="2785501"/>
                  </a:lnTo>
                  <a:lnTo>
                    <a:pt x="2149858" y="2807263"/>
                  </a:lnTo>
                  <a:lnTo>
                    <a:pt x="2130817" y="2828117"/>
                  </a:lnTo>
                  <a:lnTo>
                    <a:pt x="2111775" y="2846252"/>
                  </a:lnTo>
                  <a:lnTo>
                    <a:pt x="2090015" y="2861666"/>
                  </a:lnTo>
                  <a:lnTo>
                    <a:pt x="2067346" y="2873455"/>
                  </a:lnTo>
                  <a:lnTo>
                    <a:pt x="2040145" y="2881614"/>
                  </a:lnTo>
                  <a:lnTo>
                    <a:pt x="2012036" y="2885242"/>
                  </a:lnTo>
                  <a:lnTo>
                    <a:pt x="1983021" y="2886149"/>
                  </a:lnTo>
                  <a:lnTo>
                    <a:pt x="1952192" y="2883428"/>
                  </a:lnTo>
                  <a:lnTo>
                    <a:pt x="1921363" y="2879802"/>
                  </a:lnTo>
                  <a:lnTo>
                    <a:pt x="1890534" y="2875267"/>
                  </a:lnTo>
                  <a:lnTo>
                    <a:pt x="1859705" y="2871641"/>
                  </a:lnTo>
                  <a:lnTo>
                    <a:pt x="1828877" y="2869827"/>
                  </a:lnTo>
                  <a:lnTo>
                    <a:pt x="1798954" y="2869827"/>
                  </a:lnTo>
                  <a:lnTo>
                    <a:pt x="1770845" y="2873455"/>
                  </a:lnTo>
                  <a:lnTo>
                    <a:pt x="1741831" y="2880708"/>
                  </a:lnTo>
                  <a:lnTo>
                    <a:pt x="1715535" y="2891590"/>
                  </a:lnTo>
                  <a:lnTo>
                    <a:pt x="1688333" y="2906097"/>
                  </a:lnTo>
                  <a:lnTo>
                    <a:pt x="1661132" y="2920605"/>
                  </a:lnTo>
                  <a:lnTo>
                    <a:pt x="1633930" y="2936927"/>
                  </a:lnTo>
                  <a:lnTo>
                    <a:pt x="1607633" y="2952341"/>
                  </a:lnTo>
                  <a:lnTo>
                    <a:pt x="1579526" y="2965941"/>
                  </a:lnTo>
                  <a:lnTo>
                    <a:pt x="1552324" y="2976823"/>
                  </a:lnTo>
                  <a:lnTo>
                    <a:pt x="1524214" y="2984076"/>
                  </a:lnTo>
                  <a:lnTo>
                    <a:pt x="1495200" y="2986796"/>
                  </a:lnTo>
                  <a:lnTo>
                    <a:pt x="1466185" y="2984076"/>
                  </a:lnTo>
                  <a:lnTo>
                    <a:pt x="1438076" y="2976823"/>
                  </a:lnTo>
                  <a:lnTo>
                    <a:pt x="1410874" y="2965941"/>
                  </a:lnTo>
                  <a:lnTo>
                    <a:pt x="1382765" y="2952341"/>
                  </a:lnTo>
                  <a:lnTo>
                    <a:pt x="1356470" y="2936927"/>
                  </a:lnTo>
                  <a:lnTo>
                    <a:pt x="1329268" y="2920605"/>
                  </a:lnTo>
                  <a:lnTo>
                    <a:pt x="1302066" y="2906097"/>
                  </a:lnTo>
                  <a:lnTo>
                    <a:pt x="1274865" y="2891590"/>
                  </a:lnTo>
                  <a:lnTo>
                    <a:pt x="1247663" y="2880708"/>
                  </a:lnTo>
                  <a:lnTo>
                    <a:pt x="1219554" y="2873455"/>
                  </a:lnTo>
                  <a:lnTo>
                    <a:pt x="1191445" y="2869827"/>
                  </a:lnTo>
                  <a:lnTo>
                    <a:pt x="1161523" y="2869827"/>
                  </a:lnTo>
                  <a:lnTo>
                    <a:pt x="1130694" y="2871641"/>
                  </a:lnTo>
                  <a:lnTo>
                    <a:pt x="1099866" y="2875267"/>
                  </a:lnTo>
                  <a:lnTo>
                    <a:pt x="1069036" y="2879802"/>
                  </a:lnTo>
                  <a:lnTo>
                    <a:pt x="1038207" y="2883428"/>
                  </a:lnTo>
                  <a:lnTo>
                    <a:pt x="1007378" y="2886149"/>
                  </a:lnTo>
                  <a:lnTo>
                    <a:pt x="978364" y="2885242"/>
                  </a:lnTo>
                  <a:lnTo>
                    <a:pt x="950255" y="2881614"/>
                  </a:lnTo>
                  <a:lnTo>
                    <a:pt x="923053" y="2873455"/>
                  </a:lnTo>
                  <a:lnTo>
                    <a:pt x="900384" y="2861666"/>
                  </a:lnTo>
                  <a:lnTo>
                    <a:pt x="878622" y="2846252"/>
                  </a:lnTo>
                  <a:lnTo>
                    <a:pt x="859581" y="2828117"/>
                  </a:lnTo>
                  <a:lnTo>
                    <a:pt x="840540" y="2807263"/>
                  </a:lnTo>
                  <a:lnTo>
                    <a:pt x="823313" y="2785501"/>
                  </a:lnTo>
                  <a:lnTo>
                    <a:pt x="806083" y="2762832"/>
                  </a:lnTo>
                  <a:lnTo>
                    <a:pt x="788856" y="2740164"/>
                  </a:lnTo>
                  <a:lnTo>
                    <a:pt x="771629" y="2718403"/>
                  </a:lnTo>
                  <a:lnTo>
                    <a:pt x="753494" y="2697548"/>
                  </a:lnTo>
                  <a:lnTo>
                    <a:pt x="732639" y="2679412"/>
                  </a:lnTo>
                  <a:lnTo>
                    <a:pt x="712691" y="2663091"/>
                  </a:lnTo>
                  <a:lnTo>
                    <a:pt x="690023" y="2650397"/>
                  </a:lnTo>
                  <a:lnTo>
                    <a:pt x="665541" y="2639517"/>
                  </a:lnTo>
                  <a:lnTo>
                    <a:pt x="639246" y="2630448"/>
                  </a:lnTo>
                  <a:lnTo>
                    <a:pt x="612044" y="2622287"/>
                  </a:lnTo>
                  <a:lnTo>
                    <a:pt x="584842" y="2615034"/>
                  </a:lnTo>
                  <a:lnTo>
                    <a:pt x="556733" y="2607779"/>
                  </a:lnTo>
                  <a:lnTo>
                    <a:pt x="530438" y="2599619"/>
                  </a:lnTo>
                  <a:lnTo>
                    <a:pt x="504143" y="2590552"/>
                  </a:lnTo>
                  <a:lnTo>
                    <a:pt x="479662" y="2579670"/>
                  </a:lnTo>
                  <a:lnTo>
                    <a:pt x="457900" y="2566069"/>
                  </a:lnTo>
                  <a:lnTo>
                    <a:pt x="437951" y="2549749"/>
                  </a:lnTo>
                  <a:lnTo>
                    <a:pt x="421632" y="2529801"/>
                  </a:lnTo>
                  <a:lnTo>
                    <a:pt x="408030" y="2508038"/>
                  </a:lnTo>
                  <a:lnTo>
                    <a:pt x="397149" y="2483556"/>
                  </a:lnTo>
                  <a:lnTo>
                    <a:pt x="388082" y="2457261"/>
                  </a:lnTo>
                  <a:lnTo>
                    <a:pt x="379921" y="2430967"/>
                  </a:lnTo>
                  <a:lnTo>
                    <a:pt x="372668" y="2402858"/>
                  </a:lnTo>
                  <a:lnTo>
                    <a:pt x="365414" y="2375655"/>
                  </a:lnTo>
                  <a:lnTo>
                    <a:pt x="357253" y="2348452"/>
                  </a:lnTo>
                  <a:lnTo>
                    <a:pt x="348185" y="2322157"/>
                  </a:lnTo>
                  <a:lnTo>
                    <a:pt x="337304" y="2297675"/>
                  </a:lnTo>
                  <a:lnTo>
                    <a:pt x="324611" y="2275007"/>
                  </a:lnTo>
                  <a:lnTo>
                    <a:pt x="308290" y="2255059"/>
                  </a:lnTo>
                  <a:lnTo>
                    <a:pt x="290155" y="2234203"/>
                  </a:lnTo>
                  <a:lnTo>
                    <a:pt x="269300" y="2216069"/>
                  </a:lnTo>
                  <a:lnTo>
                    <a:pt x="246631" y="2198842"/>
                  </a:lnTo>
                  <a:lnTo>
                    <a:pt x="223963" y="2181613"/>
                  </a:lnTo>
                  <a:lnTo>
                    <a:pt x="201296" y="2164385"/>
                  </a:lnTo>
                  <a:lnTo>
                    <a:pt x="179534" y="2147156"/>
                  </a:lnTo>
                  <a:lnTo>
                    <a:pt x="158679" y="2128116"/>
                  </a:lnTo>
                  <a:lnTo>
                    <a:pt x="140545" y="2109074"/>
                  </a:lnTo>
                  <a:lnTo>
                    <a:pt x="125130" y="2087312"/>
                  </a:lnTo>
                  <a:lnTo>
                    <a:pt x="113343" y="2064644"/>
                  </a:lnTo>
                  <a:lnTo>
                    <a:pt x="105182" y="2037442"/>
                  </a:lnTo>
                  <a:lnTo>
                    <a:pt x="101555" y="2009333"/>
                  </a:lnTo>
                  <a:lnTo>
                    <a:pt x="100648" y="1980317"/>
                  </a:lnTo>
                  <a:lnTo>
                    <a:pt x="103368" y="1949489"/>
                  </a:lnTo>
                  <a:lnTo>
                    <a:pt x="106995" y="1918659"/>
                  </a:lnTo>
                  <a:lnTo>
                    <a:pt x="111528" y="1887829"/>
                  </a:lnTo>
                  <a:lnTo>
                    <a:pt x="115156" y="1857001"/>
                  </a:lnTo>
                  <a:lnTo>
                    <a:pt x="116970" y="1826171"/>
                  </a:lnTo>
                  <a:lnTo>
                    <a:pt x="116970" y="1796249"/>
                  </a:lnTo>
                  <a:lnTo>
                    <a:pt x="113343" y="1768140"/>
                  </a:lnTo>
                  <a:lnTo>
                    <a:pt x="106089" y="1740031"/>
                  </a:lnTo>
                  <a:lnTo>
                    <a:pt x="95208" y="1713736"/>
                  </a:lnTo>
                  <a:lnTo>
                    <a:pt x="81606" y="1686534"/>
                  </a:lnTo>
                  <a:lnTo>
                    <a:pt x="66192" y="1659332"/>
                  </a:lnTo>
                  <a:lnTo>
                    <a:pt x="49872" y="1632130"/>
                  </a:lnTo>
                  <a:lnTo>
                    <a:pt x="34458" y="1605834"/>
                  </a:lnTo>
                  <a:lnTo>
                    <a:pt x="20855" y="1577725"/>
                  </a:lnTo>
                  <a:lnTo>
                    <a:pt x="9975" y="1550523"/>
                  </a:lnTo>
                  <a:lnTo>
                    <a:pt x="2721" y="1522414"/>
                  </a:lnTo>
                  <a:lnTo>
                    <a:pt x="0" y="1493398"/>
                  </a:lnTo>
                  <a:lnTo>
                    <a:pt x="2721" y="1464384"/>
                  </a:lnTo>
                  <a:lnTo>
                    <a:pt x="9975" y="1436275"/>
                  </a:lnTo>
                  <a:lnTo>
                    <a:pt x="20855" y="1409071"/>
                  </a:lnTo>
                  <a:lnTo>
                    <a:pt x="34458" y="1380964"/>
                  </a:lnTo>
                  <a:lnTo>
                    <a:pt x="49872" y="1354668"/>
                  </a:lnTo>
                  <a:lnTo>
                    <a:pt x="66192" y="1327465"/>
                  </a:lnTo>
                  <a:lnTo>
                    <a:pt x="81606" y="1300263"/>
                  </a:lnTo>
                  <a:lnTo>
                    <a:pt x="95208" y="1273062"/>
                  </a:lnTo>
                  <a:lnTo>
                    <a:pt x="106089" y="1246765"/>
                  </a:lnTo>
                  <a:lnTo>
                    <a:pt x="113343" y="1218656"/>
                  </a:lnTo>
                  <a:lnTo>
                    <a:pt x="116970" y="1190548"/>
                  </a:lnTo>
                  <a:lnTo>
                    <a:pt x="116970" y="1160626"/>
                  </a:lnTo>
                  <a:lnTo>
                    <a:pt x="115156" y="1129796"/>
                  </a:lnTo>
                  <a:lnTo>
                    <a:pt x="111528" y="1098967"/>
                  </a:lnTo>
                  <a:lnTo>
                    <a:pt x="106995" y="1068137"/>
                  </a:lnTo>
                  <a:lnTo>
                    <a:pt x="103368" y="1037309"/>
                  </a:lnTo>
                  <a:lnTo>
                    <a:pt x="100648" y="1006481"/>
                  </a:lnTo>
                  <a:lnTo>
                    <a:pt x="101555" y="977465"/>
                  </a:lnTo>
                  <a:lnTo>
                    <a:pt x="105182" y="949356"/>
                  </a:lnTo>
                  <a:lnTo>
                    <a:pt x="113343" y="922153"/>
                  </a:lnTo>
                  <a:lnTo>
                    <a:pt x="125130" y="899485"/>
                  </a:lnTo>
                  <a:lnTo>
                    <a:pt x="140545" y="877723"/>
                  </a:lnTo>
                  <a:lnTo>
                    <a:pt x="158679" y="858682"/>
                  </a:lnTo>
                  <a:lnTo>
                    <a:pt x="179534" y="839640"/>
                  </a:lnTo>
                  <a:lnTo>
                    <a:pt x="201296" y="822412"/>
                  </a:lnTo>
                  <a:lnTo>
                    <a:pt x="223963" y="805184"/>
                  </a:lnTo>
                  <a:lnTo>
                    <a:pt x="246631" y="787956"/>
                  </a:lnTo>
                  <a:lnTo>
                    <a:pt x="269300" y="770728"/>
                  </a:lnTo>
                  <a:lnTo>
                    <a:pt x="290155" y="752593"/>
                  </a:lnTo>
                  <a:lnTo>
                    <a:pt x="308290" y="731739"/>
                  </a:lnTo>
                  <a:lnTo>
                    <a:pt x="324611" y="711789"/>
                  </a:lnTo>
                  <a:lnTo>
                    <a:pt x="337304" y="689121"/>
                  </a:lnTo>
                  <a:lnTo>
                    <a:pt x="348185" y="664641"/>
                  </a:lnTo>
                  <a:lnTo>
                    <a:pt x="357253" y="638344"/>
                  </a:lnTo>
                  <a:lnTo>
                    <a:pt x="365414" y="611141"/>
                  </a:lnTo>
                  <a:lnTo>
                    <a:pt x="372668" y="583940"/>
                  </a:lnTo>
                  <a:lnTo>
                    <a:pt x="379921" y="555831"/>
                  </a:lnTo>
                  <a:lnTo>
                    <a:pt x="388082" y="529536"/>
                  </a:lnTo>
                  <a:lnTo>
                    <a:pt x="397149" y="503239"/>
                  </a:lnTo>
                  <a:lnTo>
                    <a:pt x="408030" y="478758"/>
                  </a:lnTo>
                  <a:lnTo>
                    <a:pt x="421632" y="456997"/>
                  </a:lnTo>
                  <a:lnTo>
                    <a:pt x="437951" y="437048"/>
                  </a:lnTo>
                  <a:lnTo>
                    <a:pt x="457900" y="420727"/>
                  </a:lnTo>
                  <a:lnTo>
                    <a:pt x="479662" y="407126"/>
                  </a:lnTo>
                  <a:lnTo>
                    <a:pt x="504143" y="396244"/>
                  </a:lnTo>
                  <a:lnTo>
                    <a:pt x="530438" y="387178"/>
                  </a:lnTo>
                  <a:lnTo>
                    <a:pt x="556733" y="379017"/>
                  </a:lnTo>
                  <a:lnTo>
                    <a:pt x="584842" y="371762"/>
                  </a:lnTo>
                  <a:lnTo>
                    <a:pt x="612044" y="364509"/>
                  </a:lnTo>
                  <a:lnTo>
                    <a:pt x="639246" y="356348"/>
                  </a:lnTo>
                  <a:lnTo>
                    <a:pt x="665541" y="347282"/>
                  </a:lnTo>
                  <a:lnTo>
                    <a:pt x="690023" y="336400"/>
                  </a:lnTo>
                  <a:lnTo>
                    <a:pt x="712691" y="323707"/>
                  </a:lnTo>
                  <a:lnTo>
                    <a:pt x="732639" y="307385"/>
                  </a:lnTo>
                  <a:lnTo>
                    <a:pt x="753494" y="289249"/>
                  </a:lnTo>
                  <a:lnTo>
                    <a:pt x="771629" y="268395"/>
                  </a:lnTo>
                  <a:lnTo>
                    <a:pt x="788856" y="246632"/>
                  </a:lnTo>
                  <a:lnTo>
                    <a:pt x="806083" y="223964"/>
                  </a:lnTo>
                  <a:lnTo>
                    <a:pt x="823313" y="201296"/>
                  </a:lnTo>
                  <a:lnTo>
                    <a:pt x="840540" y="179535"/>
                  </a:lnTo>
                  <a:lnTo>
                    <a:pt x="859581" y="158680"/>
                  </a:lnTo>
                  <a:lnTo>
                    <a:pt x="878622" y="140545"/>
                  </a:lnTo>
                  <a:lnTo>
                    <a:pt x="900384" y="125130"/>
                  </a:lnTo>
                  <a:lnTo>
                    <a:pt x="923053" y="113343"/>
                  </a:lnTo>
                  <a:lnTo>
                    <a:pt x="950255" y="105182"/>
                  </a:lnTo>
                  <a:lnTo>
                    <a:pt x="978364" y="101554"/>
                  </a:lnTo>
                  <a:lnTo>
                    <a:pt x="1007378" y="100648"/>
                  </a:lnTo>
                  <a:lnTo>
                    <a:pt x="1038207" y="103369"/>
                  </a:lnTo>
                  <a:lnTo>
                    <a:pt x="1069036" y="106996"/>
                  </a:lnTo>
                  <a:lnTo>
                    <a:pt x="1099866" y="111529"/>
                  </a:lnTo>
                  <a:lnTo>
                    <a:pt x="1130694" y="115157"/>
                  </a:lnTo>
                  <a:lnTo>
                    <a:pt x="1161523" y="116970"/>
                  </a:lnTo>
                  <a:lnTo>
                    <a:pt x="1191445" y="116970"/>
                  </a:lnTo>
                  <a:lnTo>
                    <a:pt x="1219554" y="113343"/>
                  </a:lnTo>
                  <a:lnTo>
                    <a:pt x="1247663" y="106088"/>
                  </a:lnTo>
                  <a:lnTo>
                    <a:pt x="1274865" y="95209"/>
                  </a:lnTo>
                  <a:lnTo>
                    <a:pt x="1302066" y="80699"/>
                  </a:lnTo>
                  <a:lnTo>
                    <a:pt x="1329268" y="66192"/>
                  </a:lnTo>
                  <a:lnTo>
                    <a:pt x="1356470" y="49872"/>
                  </a:lnTo>
                  <a:lnTo>
                    <a:pt x="1382765" y="34456"/>
                  </a:lnTo>
                  <a:lnTo>
                    <a:pt x="1410874" y="20855"/>
                  </a:lnTo>
                  <a:lnTo>
                    <a:pt x="1438076" y="9974"/>
                  </a:lnTo>
                  <a:lnTo>
                    <a:pt x="1466185" y="272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539" y="1188721"/>
            <a:ext cx="3312776" cy="551338"/>
          </a:xfrm>
          <a:prstGeom prst="rect">
            <a:avLst/>
          </a:prstGeom>
        </p:spPr>
      </p:pic>
      <p:pic>
        <p:nvPicPr>
          <p:cNvPr id="21" name="Picture 20">
            <a:extLst>
              <a:ext uri="{FF2B5EF4-FFF2-40B4-BE49-F238E27FC236}">
                <a16:creationId xmlns:a16="http://schemas.microsoft.com/office/drawing/2014/main" id="{24671424-AD3B-4497-AD2C-FD9B9E6F10CB}"/>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6261856" y="3714509"/>
            <a:ext cx="2111726" cy="861300"/>
          </a:xfrm>
          <a:prstGeom prst="rect">
            <a:avLst/>
          </a:prstGeom>
        </p:spPr>
      </p:pic>
      <p:pic>
        <p:nvPicPr>
          <p:cNvPr id="23" name="Picture 22"/>
          <p:cNvPicPr>
            <a:picLocks noChangeAspect="1"/>
          </p:cNvPicPr>
          <p:nvPr/>
        </p:nvPicPr>
        <p:blipFill>
          <a:blip r:embed="rId5"/>
          <a:stretch>
            <a:fillRect/>
          </a:stretch>
        </p:blipFill>
        <p:spPr>
          <a:xfrm>
            <a:off x="9784854" y="5069468"/>
            <a:ext cx="2010339" cy="1138175"/>
          </a:xfrm>
          <a:prstGeom prst="rect">
            <a:avLst/>
          </a:prstGeom>
        </p:spPr>
      </p:pic>
    </p:spTree>
    <p:extLst>
      <p:ext uri="{BB962C8B-B14F-4D97-AF65-F5344CB8AC3E}">
        <p14:creationId xmlns:p14="http://schemas.microsoft.com/office/powerpoint/2010/main" val="3078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 </a:t>
            </a:r>
            <a:br>
              <a:rPr lang="en-US" b="1">
                <a:solidFill>
                  <a:schemeClr val="bg1"/>
                </a:solidFill>
              </a:rPr>
            </a:br>
            <a:r>
              <a:rPr lang="en-US" b="1">
                <a:solidFill>
                  <a:schemeClr val="bg1"/>
                </a:solidFill>
              </a:rPr>
              <a:t>Family and Caregiver Academy</a:t>
            </a:r>
            <a:endParaRPr lang="en-US" b="1" dirty="0">
              <a:solidFill>
                <a:schemeClr val="bg1"/>
              </a:solidFill>
            </a:endParaRPr>
          </a:p>
        </p:txBody>
      </p:sp>
      <p:pic>
        <p:nvPicPr>
          <p:cNvPr id="3" name="Picture 2">
            <a:extLst>
              <a:ext uri="{FF2B5EF4-FFF2-40B4-BE49-F238E27FC236}">
                <a16:creationId xmlns:a16="http://schemas.microsoft.com/office/drawing/2014/main" id="{90BAE68C-3FA6-4E83-8084-8383676471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26684" y="5441490"/>
            <a:ext cx="2255716" cy="980912"/>
          </a:xfrm>
          <a:prstGeom prst="rect">
            <a:avLst/>
          </a:prstGeom>
        </p:spPr>
      </p:pic>
      <p:sp>
        <p:nvSpPr>
          <p:cNvPr id="4" name="TextBox 3">
            <a:extLst>
              <a:ext uri="{FF2B5EF4-FFF2-40B4-BE49-F238E27FC236}">
                <a16:creationId xmlns:a16="http://schemas.microsoft.com/office/drawing/2014/main" id="{F54A42CF-48AD-3DCA-62E9-6C333AC5761E}"/>
              </a:ext>
            </a:extLst>
          </p:cNvPr>
          <p:cNvSpPr txBox="1"/>
          <p:nvPr/>
        </p:nvSpPr>
        <p:spPr>
          <a:xfrm>
            <a:off x="3048646" y="1609985"/>
            <a:ext cx="6094708" cy="584775"/>
          </a:xfrm>
          <a:prstGeom prst="rect">
            <a:avLst/>
          </a:prstGeom>
          <a:noFill/>
        </p:spPr>
        <p:txBody>
          <a:bodyPr wrap="square">
            <a:spAutoFit/>
          </a:bodyPr>
          <a:lstStyle/>
          <a:p>
            <a:pPr algn="ctr"/>
            <a:r>
              <a:rPr lang="en-US" sz="3200" b="1" dirty="0"/>
              <a:t>What families and caregivers want </a:t>
            </a:r>
          </a:p>
        </p:txBody>
      </p:sp>
      <p:graphicFrame>
        <p:nvGraphicFramePr>
          <p:cNvPr id="5" name="Diagram 4">
            <a:extLst>
              <a:ext uri="{FF2B5EF4-FFF2-40B4-BE49-F238E27FC236}">
                <a16:creationId xmlns:a16="http://schemas.microsoft.com/office/drawing/2014/main" id="{83006BFE-CB85-5AFC-A594-CAB9C7A929E5}"/>
              </a:ext>
            </a:extLst>
          </p:cNvPr>
          <p:cNvGraphicFramePr/>
          <p:nvPr>
            <p:extLst>
              <p:ext uri="{D42A27DB-BD31-4B8C-83A1-F6EECF244321}">
                <p14:modId xmlns:p14="http://schemas.microsoft.com/office/powerpoint/2010/main" val="3264189248"/>
              </p:ext>
            </p:extLst>
          </p:nvPr>
        </p:nvGraphicFramePr>
        <p:xfrm>
          <a:off x="2481942" y="2194760"/>
          <a:ext cx="7228116" cy="382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8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 </a:t>
            </a:r>
            <a:br>
              <a:rPr lang="en-US" b="1">
                <a:solidFill>
                  <a:schemeClr val="bg1"/>
                </a:solidFill>
              </a:rPr>
            </a:br>
            <a:r>
              <a:rPr lang="en-US" b="1">
                <a:solidFill>
                  <a:schemeClr val="bg1"/>
                </a:solidFill>
              </a:rPr>
              <a:t>Family and Caregiver Academy</a:t>
            </a:r>
            <a:endParaRPr lang="en-US" b="1" dirty="0">
              <a:solidFill>
                <a:schemeClr val="bg1"/>
              </a:solidFill>
            </a:endParaRPr>
          </a:p>
        </p:txBody>
      </p:sp>
      <p:pic>
        <p:nvPicPr>
          <p:cNvPr id="3" name="Picture 2">
            <a:extLst>
              <a:ext uri="{FF2B5EF4-FFF2-40B4-BE49-F238E27FC236}">
                <a16:creationId xmlns:a16="http://schemas.microsoft.com/office/drawing/2014/main" id="{0411E509-4FA7-48DF-8507-2BF4833BC943}"/>
              </a:ext>
            </a:extLst>
          </p:cNvPr>
          <p:cNvPicPr>
            <a:picLocks noChangeAspect="1"/>
          </p:cNvPicPr>
          <p:nvPr/>
        </p:nvPicPr>
        <p:blipFill>
          <a:blip r:embed="rId2"/>
          <a:stretch>
            <a:fillRect/>
          </a:stretch>
        </p:blipFill>
        <p:spPr>
          <a:xfrm>
            <a:off x="9326684" y="5484206"/>
            <a:ext cx="2255716" cy="981541"/>
          </a:xfrm>
          <a:prstGeom prst="rect">
            <a:avLst/>
          </a:prstGeom>
        </p:spPr>
      </p:pic>
      <p:sp>
        <p:nvSpPr>
          <p:cNvPr id="4" name="TextBox 3">
            <a:extLst>
              <a:ext uri="{FF2B5EF4-FFF2-40B4-BE49-F238E27FC236}">
                <a16:creationId xmlns:a16="http://schemas.microsoft.com/office/drawing/2014/main" id="{54485758-93C5-6B46-82AC-54722409BC66}"/>
              </a:ext>
            </a:extLst>
          </p:cNvPr>
          <p:cNvSpPr txBox="1"/>
          <p:nvPr/>
        </p:nvSpPr>
        <p:spPr>
          <a:xfrm>
            <a:off x="3032858" y="1503437"/>
            <a:ext cx="6126283" cy="584775"/>
          </a:xfrm>
          <a:prstGeom prst="rect">
            <a:avLst/>
          </a:prstGeom>
          <a:noFill/>
        </p:spPr>
        <p:txBody>
          <a:bodyPr wrap="square">
            <a:spAutoFit/>
          </a:bodyPr>
          <a:lstStyle/>
          <a:p>
            <a:r>
              <a:rPr lang="en-US" sz="3200" b="1" dirty="0">
                <a:effectLst/>
                <a:latin typeface="Calibri-Bold"/>
                <a:ea typeface="Calibri" panose="020F0502020204030204" pitchFamily="34" charset="0"/>
                <a:cs typeface="Calibri-Bold"/>
              </a:rPr>
              <a:t>FCA Asynchronous Training Pilot*</a:t>
            </a:r>
          </a:p>
        </p:txBody>
      </p:sp>
      <p:sp>
        <p:nvSpPr>
          <p:cNvPr id="5" name="Rectangle 4">
            <a:extLst>
              <a:ext uri="{FF2B5EF4-FFF2-40B4-BE49-F238E27FC236}">
                <a16:creationId xmlns:a16="http://schemas.microsoft.com/office/drawing/2014/main" id="{E3D6B213-B9BE-4254-B0A6-B689A5CEDE89}"/>
              </a:ext>
            </a:extLst>
          </p:cNvPr>
          <p:cNvSpPr/>
          <p:nvPr/>
        </p:nvSpPr>
        <p:spPr>
          <a:xfrm>
            <a:off x="4881333" y="2882900"/>
            <a:ext cx="2865668" cy="12954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Transdiagnostic Training and Support</a:t>
            </a:r>
          </a:p>
        </p:txBody>
      </p:sp>
      <p:sp>
        <p:nvSpPr>
          <p:cNvPr id="6" name="Rectangle 5">
            <a:extLst>
              <a:ext uri="{FF2B5EF4-FFF2-40B4-BE49-F238E27FC236}">
                <a16:creationId xmlns:a16="http://schemas.microsoft.com/office/drawing/2014/main" id="{DA6D4509-3264-44F7-9B39-3A13E14D8DA3}"/>
              </a:ext>
            </a:extLst>
          </p:cNvPr>
          <p:cNvSpPr/>
          <p:nvPr/>
        </p:nvSpPr>
        <p:spPr>
          <a:xfrm>
            <a:off x="9182027" y="2182355"/>
            <a:ext cx="2009670" cy="827443"/>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Diagnosis</a:t>
            </a:r>
          </a:p>
          <a:p>
            <a:pPr algn="ctr"/>
            <a:r>
              <a:rPr lang="en-US" sz="2000" b="1" dirty="0"/>
              <a:t> Specific</a:t>
            </a:r>
          </a:p>
        </p:txBody>
      </p:sp>
      <p:sp>
        <p:nvSpPr>
          <p:cNvPr id="7" name="Rectangle 6">
            <a:extLst>
              <a:ext uri="{FF2B5EF4-FFF2-40B4-BE49-F238E27FC236}">
                <a16:creationId xmlns:a16="http://schemas.microsoft.com/office/drawing/2014/main" id="{B8C8B87D-3906-4E02-93E4-139E93D82059}"/>
              </a:ext>
            </a:extLst>
          </p:cNvPr>
          <p:cNvSpPr/>
          <p:nvPr/>
        </p:nvSpPr>
        <p:spPr>
          <a:xfrm>
            <a:off x="9182027" y="3132748"/>
            <a:ext cx="2009670" cy="827343"/>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Diagnosis</a:t>
            </a:r>
          </a:p>
          <a:p>
            <a:pPr algn="ctr"/>
            <a:r>
              <a:rPr lang="en-US" sz="2000" b="1" dirty="0"/>
              <a:t> Specific</a:t>
            </a:r>
          </a:p>
        </p:txBody>
      </p:sp>
      <p:sp>
        <p:nvSpPr>
          <p:cNvPr id="8" name="Rectangle 7">
            <a:extLst>
              <a:ext uri="{FF2B5EF4-FFF2-40B4-BE49-F238E27FC236}">
                <a16:creationId xmlns:a16="http://schemas.microsoft.com/office/drawing/2014/main" id="{4BF17555-7B31-45A6-B69F-006145F1B3D5}"/>
              </a:ext>
            </a:extLst>
          </p:cNvPr>
          <p:cNvSpPr/>
          <p:nvPr/>
        </p:nvSpPr>
        <p:spPr>
          <a:xfrm>
            <a:off x="9182027" y="4087343"/>
            <a:ext cx="2009670" cy="827343"/>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Diagnosis</a:t>
            </a:r>
          </a:p>
          <a:p>
            <a:pPr algn="ctr"/>
            <a:r>
              <a:rPr lang="en-US" sz="2000" b="1" dirty="0"/>
              <a:t> Specific</a:t>
            </a:r>
          </a:p>
        </p:txBody>
      </p:sp>
      <p:sp>
        <p:nvSpPr>
          <p:cNvPr id="9" name="Rectangle 8">
            <a:extLst>
              <a:ext uri="{FF2B5EF4-FFF2-40B4-BE49-F238E27FC236}">
                <a16:creationId xmlns:a16="http://schemas.microsoft.com/office/drawing/2014/main" id="{3E9DB9E2-A208-4101-8004-596BA0F1F76F}"/>
              </a:ext>
            </a:extLst>
          </p:cNvPr>
          <p:cNvSpPr/>
          <p:nvPr/>
        </p:nvSpPr>
        <p:spPr>
          <a:xfrm>
            <a:off x="1000303" y="2908300"/>
            <a:ext cx="2936483" cy="124072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Public Information and Patient/Family/Caregiver Council</a:t>
            </a:r>
          </a:p>
        </p:txBody>
      </p:sp>
      <p:cxnSp>
        <p:nvCxnSpPr>
          <p:cNvPr id="10" name="Connector: Elbow 13">
            <a:extLst>
              <a:ext uri="{FF2B5EF4-FFF2-40B4-BE49-F238E27FC236}">
                <a16:creationId xmlns:a16="http://schemas.microsoft.com/office/drawing/2014/main" id="{5E774F44-DC94-4EE5-9585-4917E8AAFA98}"/>
              </a:ext>
            </a:extLst>
          </p:cNvPr>
          <p:cNvCxnSpPr>
            <a:cxnSpLocks/>
            <a:stCxn id="5" idx="3"/>
            <a:endCxn id="6" idx="1"/>
          </p:cNvCxnSpPr>
          <p:nvPr/>
        </p:nvCxnSpPr>
        <p:spPr>
          <a:xfrm flipV="1">
            <a:off x="7747001" y="2596077"/>
            <a:ext cx="1435026" cy="93452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or: Elbow 14">
            <a:extLst>
              <a:ext uri="{FF2B5EF4-FFF2-40B4-BE49-F238E27FC236}">
                <a16:creationId xmlns:a16="http://schemas.microsoft.com/office/drawing/2014/main" id="{CDAF2B42-BE99-40ED-A26F-4743BEBDE9C6}"/>
              </a:ext>
            </a:extLst>
          </p:cNvPr>
          <p:cNvCxnSpPr>
            <a:cxnSpLocks/>
            <a:endCxn id="8" idx="1"/>
          </p:cNvCxnSpPr>
          <p:nvPr/>
        </p:nvCxnSpPr>
        <p:spPr>
          <a:xfrm rot="16200000" flipH="1">
            <a:off x="8333272" y="3652260"/>
            <a:ext cx="979996" cy="71751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765AFB3-C52C-4E02-AC7F-B7B965F66631}"/>
              </a:ext>
            </a:extLst>
          </p:cNvPr>
          <p:cNvCxnSpPr>
            <a:cxnSpLocks/>
            <a:stCxn id="9" idx="3"/>
            <a:endCxn id="5" idx="1"/>
          </p:cNvCxnSpPr>
          <p:nvPr/>
        </p:nvCxnSpPr>
        <p:spPr>
          <a:xfrm>
            <a:off x="3936786" y="3528664"/>
            <a:ext cx="944547" cy="19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28185813-73E5-4790-9268-E44E3150AA3E}"/>
              </a:ext>
            </a:extLst>
          </p:cNvPr>
          <p:cNvSpPr/>
          <p:nvPr/>
        </p:nvSpPr>
        <p:spPr>
          <a:xfrm>
            <a:off x="976365" y="4249543"/>
            <a:ext cx="2936483" cy="1015663"/>
          </a:xfrm>
          <a:prstGeom prst="rect">
            <a:avLst/>
          </a:prstGeom>
        </p:spPr>
        <p:txBody>
          <a:bodyPr wrap="square">
            <a:spAutoFit/>
          </a:bodyPr>
          <a:lstStyle/>
          <a:p>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Website</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Curated information and resources</a:t>
            </a:r>
            <a:endParaRPr lang="en-US" dirty="0">
              <a:solidFill>
                <a:srgbClr val="000000"/>
              </a:solidFill>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8121C148-BF38-4CE9-AA2A-A3A8E835FB4B}"/>
              </a:ext>
            </a:extLst>
          </p:cNvPr>
          <p:cNvSpPr/>
          <p:nvPr/>
        </p:nvSpPr>
        <p:spPr>
          <a:xfrm>
            <a:off x="4881333" y="4196495"/>
            <a:ext cx="2865668" cy="2123658"/>
          </a:xfrm>
          <a:prstGeom prst="rect">
            <a:avLst/>
          </a:prstGeom>
        </p:spPr>
        <p:txBody>
          <a:bodyPr wrap="square">
            <a:spAutoFit/>
          </a:bodyPr>
          <a:lstStyle/>
          <a:p>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Modules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Asynchronous/virtual  to start</a:t>
            </a:r>
            <a:endParaRPr lang="en-US" b="1" i="1" dirty="0">
              <a:solidFill>
                <a:srgbClr val="000000"/>
              </a:solidFill>
              <a:effectLst/>
              <a:highlight>
                <a:srgbClr val="FFFF00"/>
              </a:highligh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Orientation to  psychiatric hospitalization</a:t>
            </a:r>
            <a:endParaRPr lang="en-US" dirty="0">
              <a:solidFill>
                <a:srgbClr val="0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Skills course</a:t>
            </a:r>
            <a:endParaRPr lang="en-US" dirty="0">
              <a:solidFill>
                <a:srgbClr val="000000"/>
              </a:solidFill>
              <a:latin typeface="Calibri" panose="020F0502020204030204" pitchFamily="34" charset="0"/>
              <a:ea typeface="Calibri" panose="020F0502020204030204" pitchFamily="34" charset="0"/>
            </a:endParaRPr>
          </a:p>
        </p:txBody>
      </p:sp>
      <p:cxnSp>
        <p:nvCxnSpPr>
          <p:cNvPr id="15" name="Straight Arrow Connector 14">
            <a:extLst>
              <a:ext uri="{FF2B5EF4-FFF2-40B4-BE49-F238E27FC236}">
                <a16:creationId xmlns:a16="http://schemas.microsoft.com/office/drawing/2014/main" id="{018C2225-FFD4-4B59-9BB6-201CDD669E5B}"/>
              </a:ext>
            </a:extLst>
          </p:cNvPr>
          <p:cNvCxnSpPr>
            <a:cxnSpLocks/>
          </p:cNvCxnSpPr>
          <p:nvPr/>
        </p:nvCxnSpPr>
        <p:spPr>
          <a:xfrm>
            <a:off x="8464514" y="3534192"/>
            <a:ext cx="7175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83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 </a:t>
            </a:r>
            <a:br>
              <a:rPr lang="en-US" b="1">
                <a:solidFill>
                  <a:schemeClr val="bg1"/>
                </a:solidFill>
              </a:rPr>
            </a:br>
            <a:r>
              <a:rPr lang="en-US" b="1">
                <a:solidFill>
                  <a:schemeClr val="bg1"/>
                </a:solidFill>
              </a:rPr>
              <a:t>Family and Caregiver Academy</a:t>
            </a:r>
            <a:endParaRPr lang="en-US" b="1" dirty="0">
              <a:solidFill>
                <a:schemeClr val="bg1"/>
              </a:solidFill>
            </a:endParaRPr>
          </a:p>
        </p:txBody>
      </p:sp>
      <p:pic>
        <p:nvPicPr>
          <p:cNvPr id="3" name="Picture 2">
            <a:extLst>
              <a:ext uri="{FF2B5EF4-FFF2-40B4-BE49-F238E27FC236}">
                <a16:creationId xmlns:a16="http://schemas.microsoft.com/office/drawing/2014/main" id="{0411E509-4FA7-48DF-8507-2BF4833BC943}"/>
              </a:ext>
            </a:extLst>
          </p:cNvPr>
          <p:cNvPicPr>
            <a:picLocks noChangeAspect="1"/>
          </p:cNvPicPr>
          <p:nvPr/>
        </p:nvPicPr>
        <p:blipFill>
          <a:blip r:embed="rId2"/>
          <a:stretch>
            <a:fillRect/>
          </a:stretch>
        </p:blipFill>
        <p:spPr>
          <a:xfrm>
            <a:off x="9326684" y="5484206"/>
            <a:ext cx="2255716" cy="981541"/>
          </a:xfrm>
          <a:prstGeom prst="rect">
            <a:avLst/>
          </a:prstGeom>
        </p:spPr>
      </p:pic>
      <p:sp>
        <p:nvSpPr>
          <p:cNvPr id="4" name="TextBox 3">
            <a:extLst>
              <a:ext uri="{FF2B5EF4-FFF2-40B4-BE49-F238E27FC236}">
                <a16:creationId xmlns:a16="http://schemas.microsoft.com/office/drawing/2014/main" id="{54485758-93C5-6B46-82AC-54722409BC66}"/>
              </a:ext>
            </a:extLst>
          </p:cNvPr>
          <p:cNvSpPr txBox="1"/>
          <p:nvPr/>
        </p:nvSpPr>
        <p:spPr>
          <a:xfrm>
            <a:off x="3032858" y="1503437"/>
            <a:ext cx="6126283" cy="584775"/>
          </a:xfrm>
          <a:prstGeom prst="rect">
            <a:avLst/>
          </a:prstGeom>
          <a:noFill/>
        </p:spPr>
        <p:txBody>
          <a:bodyPr wrap="square">
            <a:spAutoFit/>
          </a:bodyPr>
          <a:lstStyle/>
          <a:p>
            <a:r>
              <a:rPr lang="en-US" sz="3200" b="1" dirty="0">
                <a:effectLst/>
                <a:latin typeface="Calibri-Bold"/>
                <a:ea typeface="Calibri" panose="020F0502020204030204" pitchFamily="34" charset="0"/>
                <a:cs typeface="Calibri-Bold"/>
              </a:rPr>
              <a:t>FCA Asynchronous Training Pilot*</a:t>
            </a:r>
          </a:p>
        </p:txBody>
      </p:sp>
      <p:sp>
        <p:nvSpPr>
          <p:cNvPr id="5" name="Content Placeholder 2">
            <a:extLst>
              <a:ext uri="{FF2B5EF4-FFF2-40B4-BE49-F238E27FC236}">
                <a16:creationId xmlns:a16="http://schemas.microsoft.com/office/drawing/2014/main" id="{73BCF142-01CD-D6D2-6A9E-D04DB7509013}"/>
              </a:ext>
            </a:extLst>
          </p:cNvPr>
          <p:cNvSpPr txBox="1">
            <a:spLocks/>
          </p:cNvSpPr>
          <p:nvPr/>
        </p:nvSpPr>
        <p:spPr>
          <a:xfrm>
            <a:off x="1674501" y="2545162"/>
            <a:ext cx="8780041" cy="3609618"/>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rPr>
              <a:t>Education and Skill Building Modules</a:t>
            </a:r>
          </a:p>
          <a:p>
            <a:pPr marL="0" indent="0">
              <a:spcBef>
                <a:spcPts val="0"/>
              </a:spcBef>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Iterative process that includes diverse patient, family and caregiver input and feedback</a:t>
            </a:r>
            <a:endParaRPr lang="en-US" dirty="0">
              <a:latin typeface="Calibri" panose="020F0502020204030204" pitchFamily="34" charset="0"/>
              <a:ea typeface="Calibri" panose="020F0502020204030204" pitchFamily="34" charset="0"/>
            </a:endParaRPr>
          </a:p>
          <a:p>
            <a:pPr marL="0" indent="0">
              <a:spcBef>
                <a:spcPts val="0"/>
              </a:spcBef>
              <a:buFont typeface="Arial" panose="020B0604020202020204" pitchFamily="34" charset="0"/>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latin typeface="Calibri" panose="020F0502020204030204" pitchFamily="34" charset="0"/>
              <a:ea typeface="Calibri" panose="020F0502020204030204" pitchFamily="34" charset="0"/>
            </a:endParaRPr>
          </a:p>
          <a:p>
            <a:pPr marL="0" indent="0">
              <a:spcBef>
                <a:spcPts val="0"/>
              </a:spcBef>
              <a:buFont typeface="Arial" panose="020B0604020202020204" pitchFamily="34" charset="0"/>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Pilot Website </a:t>
            </a:r>
          </a:p>
          <a:p>
            <a:pPr marL="0" indent="0">
              <a:spcBef>
                <a:spcPts val="0"/>
              </a:spcBef>
              <a:buFont typeface="Arial" panose="020B0604020202020204" pitchFamily="34" charset="0"/>
              <a:buNone/>
            </a:pPr>
            <a:r>
              <a:rPr lang="en-US" dirty="0">
                <a:solidFill>
                  <a:srgbClr val="000000"/>
                </a:solidFill>
                <a:latin typeface="Calibri" panose="020F0502020204030204" pitchFamily="34" charset="0"/>
                <a:ea typeface="Calibri" panose="020F0502020204030204" pitchFamily="34" charset="0"/>
              </a:rPr>
              <a:t>Curated educational content and access to training materials</a:t>
            </a:r>
          </a:p>
          <a:p>
            <a:pPr marL="0" indent="0">
              <a:spcBef>
                <a:spcPts val="0"/>
              </a:spcBef>
              <a:buFont typeface="Arial" panose="020B0604020202020204" pitchFamily="34" charset="0"/>
              <a:buNone/>
            </a:pPr>
            <a:endParaRPr lang="en-US" sz="1800" dirty="0">
              <a:solidFill>
                <a:srgbClr val="000000"/>
              </a:solidFill>
              <a:latin typeface="Calibri" panose="020F0502020204030204" pitchFamily="34" charset="0"/>
              <a:ea typeface="Calibri" panose="020F0502020204030204" pitchFamily="34" charset="0"/>
            </a:endParaRPr>
          </a:p>
          <a:p>
            <a:pPr marL="0" indent="0">
              <a:spcBef>
                <a:spcPts val="0"/>
              </a:spcBef>
              <a:buFont typeface="Arial" panose="020B0604020202020204" pitchFamily="34" charset="0"/>
              <a:buNone/>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Recruit</a:t>
            </a:r>
            <a:endPar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Families/caregivers of patients hospitalized at UWMC-NW</a:t>
            </a:r>
            <a:endParaRPr lang="en-US" dirty="0">
              <a:solidFill>
                <a:srgbClr val="000000"/>
              </a:solidFill>
              <a:latin typeface="Calibri" panose="020F0502020204030204" pitchFamily="34" charset="0"/>
              <a:ea typeface="Calibri" panose="020F0502020204030204" pitchFamily="34" charset="0"/>
            </a:endParaRPr>
          </a:p>
          <a:p>
            <a:pPr marL="0">
              <a:spcBef>
                <a:spcPts val="0"/>
              </a:spcBef>
            </a:pPr>
            <a:endParaRPr lang="en-US" sz="1800" dirty="0">
              <a:solidFill>
                <a:srgbClr val="000000"/>
              </a:solidFill>
              <a:latin typeface="Calibri" panose="020F0502020204030204" pitchFamily="34" charset="0"/>
              <a:ea typeface="Calibri" panose="020F0502020204030204" pitchFamily="34" charset="0"/>
            </a:endParaRPr>
          </a:p>
          <a:p>
            <a:pPr marL="0">
              <a:spcBef>
                <a:spcPts val="0"/>
              </a:spcBef>
            </a:pPr>
            <a:endParaRPr lang="en-US" sz="1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806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6A0149-5409-6423-0617-15E3BA601ABB}"/>
              </a:ext>
            </a:extLst>
          </p:cNvPr>
          <p:cNvPicPr>
            <a:picLocks noChangeAspect="1"/>
          </p:cNvPicPr>
          <p:nvPr/>
        </p:nvPicPr>
        <p:blipFill>
          <a:blip r:embed="rId2"/>
          <a:stretch>
            <a:fillRect/>
          </a:stretch>
        </p:blipFill>
        <p:spPr>
          <a:xfrm>
            <a:off x="237645" y="3012265"/>
            <a:ext cx="2801157" cy="2325870"/>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a:t>
            </a:r>
            <a:br>
              <a:rPr lang="en-US" b="1">
                <a:solidFill>
                  <a:schemeClr val="bg1"/>
                </a:solidFill>
              </a:rPr>
            </a:br>
            <a:r>
              <a:rPr lang="en-US" b="1">
                <a:solidFill>
                  <a:schemeClr val="bg1"/>
                </a:solidFill>
              </a:rPr>
              <a:t>Family and Caregiver Academy</a:t>
            </a:r>
            <a:endParaRPr lang="en-US" b="1" dirty="0">
              <a:solidFill>
                <a:schemeClr val="bg1"/>
              </a:solidFill>
            </a:endParaRPr>
          </a:p>
        </p:txBody>
      </p:sp>
      <p:sp>
        <p:nvSpPr>
          <p:cNvPr id="4" name="Content Placeholder 2"/>
          <p:cNvSpPr txBox="1">
            <a:spLocks/>
          </p:cNvSpPr>
          <p:nvPr/>
        </p:nvSpPr>
        <p:spPr>
          <a:xfrm>
            <a:off x="3038801" y="2341361"/>
            <a:ext cx="8915553" cy="3429851"/>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rPr>
              <a:t>Feasibility</a:t>
            </a: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b="1">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200">
                <a:solidFill>
                  <a:srgbClr val="000000"/>
                </a:solidFill>
                <a:latin typeface="Calibri" panose="020F0502020204030204" pitchFamily="34" charset="0"/>
                <a:ea typeface="Calibri" panose="020F0502020204030204" pitchFamily="34" charset="0"/>
                <a:cs typeface="Calibri" panose="020F0502020204030204" pitchFamily="34" charset="0"/>
              </a:rPr>
              <a:t> assess practicality of this training approach</a:t>
            </a:r>
          </a:p>
          <a:p>
            <a:pPr marL="0" indent="0">
              <a:spcBef>
                <a:spcPts val="0"/>
              </a:spcBef>
              <a:spcAft>
                <a:spcPts val="1200"/>
              </a:spcAft>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cs typeface="Calibri" panose="020F0502020204030204" pitchFamily="34" charset="0"/>
              </a:rPr>
              <a:t>Acceptability</a:t>
            </a:r>
            <a:r>
              <a:rPr lang="en-US" sz="2200" b="1" i="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a:solidFill>
                  <a:srgbClr val="000000"/>
                </a:solidFill>
                <a:latin typeface="Calibri" panose="020F0502020204030204" pitchFamily="34" charset="0"/>
                <a:ea typeface="Calibri" panose="020F0502020204030204" pitchFamily="34" charset="0"/>
                <a:cs typeface="Calibri" panose="020F0502020204030204" pitchFamily="34" charset="0"/>
              </a:rPr>
              <a:t>assess utility of asynchronous training approach </a:t>
            </a:r>
          </a:p>
          <a:p>
            <a:pPr marL="0" indent="0">
              <a:spcBef>
                <a:spcPts val="0"/>
              </a:spcBef>
              <a:spcAft>
                <a:spcPts val="1200"/>
              </a:spcAft>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rPr>
              <a:t>Family/caregiver engagement </a:t>
            </a:r>
            <a:r>
              <a:rPr lang="en-US" sz="2200" b="1">
                <a:solidFill>
                  <a:srgbClr val="000000"/>
                </a:solidFill>
                <a:latin typeface="Calibri" panose="020F0502020204030204" pitchFamily="34" charset="0"/>
                <a:ea typeface="Calibri" panose="020F0502020204030204" pitchFamily="34" charset="0"/>
              </a:rPr>
              <a:t>- </a:t>
            </a:r>
            <a:r>
              <a:rPr lang="en-US" sz="2200">
                <a:solidFill>
                  <a:srgbClr val="000000"/>
                </a:solidFill>
                <a:latin typeface="Calibri" panose="020F0502020204030204" pitchFamily="34" charset="0"/>
                <a:ea typeface="Calibri" panose="020F0502020204030204" pitchFamily="34" charset="0"/>
              </a:rPr>
              <a:t>with online materials and completion rates</a:t>
            </a:r>
          </a:p>
          <a:p>
            <a:pPr marL="0" indent="0">
              <a:spcBef>
                <a:spcPts val="0"/>
              </a:spcBef>
              <a:spcAft>
                <a:spcPts val="1200"/>
              </a:spcAft>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rPr>
              <a:t>Post Training Survey and Interviews </a:t>
            </a:r>
            <a:r>
              <a:rPr lang="en-US" sz="2200" b="1">
                <a:solidFill>
                  <a:srgbClr val="000000"/>
                </a:solidFill>
                <a:latin typeface="Calibri" panose="020F0502020204030204" pitchFamily="34" charset="0"/>
                <a:ea typeface="Calibri" panose="020F0502020204030204" pitchFamily="34" charset="0"/>
              </a:rPr>
              <a:t>– </a:t>
            </a:r>
            <a:r>
              <a:rPr lang="en-US" sz="2200">
                <a:solidFill>
                  <a:srgbClr val="000000"/>
                </a:solidFill>
                <a:latin typeface="Calibri" panose="020F0502020204030204" pitchFamily="34" charset="0"/>
                <a:ea typeface="Calibri" panose="020F0502020204030204" pitchFamily="34" charset="0"/>
              </a:rPr>
              <a:t>family/caregiver experience with and impact of engaging with training</a:t>
            </a:r>
          </a:p>
          <a:p>
            <a:pPr marL="0" indent="0">
              <a:spcBef>
                <a:spcPts val="0"/>
              </a:spcBef>
              <a:spcAft>
                <a:spcPts val="1200"/>
              </a:spcAft>
              <a:buFont typeface="Arial" panose="020B0604020202020204" pitchFamily="34" charset="0"/>
              <a:buNone/>
            </a:pPr>
            <a:r>
              <a:rPr lang="en-US" sz="2800" b="1">
                <a:solidFill>
                  <a:srgbClr val="000000"/>
                </a:solidFill>
                <a:latin typeface="Calibri" panose="020F0502020204030204" pitchFamily="34" charset="0"/>
                <a:ea typeface="Calibri" panose="020F0502020204030204" pitchFamily="34" charset="0"/>
              </a:rPr>
              <a:t>Rehospitalization rates</a:t>
            </a:r>
            <a:endParaRPr lang="en-US" sz="2800" b="1" dirty="0">
              <a:solidFill>
                <a:srgbClr val="0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0411E509-4FA7-48DF-8507-2BF4833BC943}"/>
              </a:ext>
            </a:extLst>
          </p:cNvPr>
          <p:cNvPicPr>
            <a:picLocks noChangeAspect="1"/>
          </p:cNvPicPr>
          <p:nvPr/>
        </p:nvPicPr>
        <p:blipFill>
          <a:blip r:embed="rId3"/>
          <a:stretch>
            <a:fillRect/>
          </a:stretch>
        </p:blipFill>
        <p:spPr>
          <a:xfrm>
            <a:off x="9326684" y="5484206"/>
            <a:ext cx="2255716" cy="981541"/>
          </a:xfrm>
          <a:prstGeom prst="rect">
            <a:avLst/>
          </a:prstGeom>
        </p:spPr>
      </p:pic>
      <p:sp>
        <p:nvSpPr>
          <p:cNvPr id="6" name="TextBox 5">
            <a:extLst>
              <a:ext uri="{FF2B5EF4-FFF2-40B4-BE49-F238E27FC236}">
                <a16:creationId xmlns:a16="http://schemas.microsoft.com/office/drawing/2014/main" id="{382149EA-C3D1-6ED1-D576-128C88B4BFFC}"/>
              </a:ext>
            </a:extLst>
          </p:cNvPr>
          <p:cNvSpPr txBox="1"/>
          <p:nvPr/>
        </p:nvSpPr>
        <p:spPr>
          <a:xfrm>
            <a:off x="2140058" y="1591068"/>
            <a:ext cx="7911885" cy="584775"/>
          </a:xfrm>
          <a:prstGeom prst="rect">
            <a:avLst/>
          </a:prstGeom>
          <a:noFill/>
        </p:spPr>
        <p:txBody>
          <a:bodyPr wrap="square">
            <a:spAutoFit/>
          </a:bodyPr>
          <a:lstStyle/>
          <a:p>
            <a:pPr marL="0" indent="0" algn="ctr">
              <a:spcBef>
                <a:spcPts val="0"/>
              </a:spcBef>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FCA Pilot Evaluation</a:t>
            </a:r>
            <a:endParaRPr lang="en-US" sz="24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69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ADE5A2-6199-1D1F-FF0C-42FBED4B4B88}"/>
              </a:ext>
            </a:extLst>
          </p:cNvPr>
          <p:cNvPicPr>
            <a:picLocks noChangeAspect="1"/>
          </p:cNvPicPr>
          <p:nvPr/>
        </p:nvPicPr>
        <p:blipFill>
          <a:blip r:embed="rId2"/>
          <a:stretch>
            <a:fillRect/>
          </a:stretch>
        </p:blipFill>
        <p:spPr>
          <a:xfrm>
            <a:off x="8829855" y="2101006"/>
            <a:ext cx="3000665" cy="2959700"/>
          </a:xfrm>
          <a:prstGeom prst="rect">
            <a:avLst/>
          </a:prstGeom>
        </p:spPr>
      </p:pic>
      <p:sp>
        <p:nvSpPr>
          <p:cNvPr id="3"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a:t>
            </a:r>
            <a:br>
              <a:rPr lang="en-US" b="1">
                <a:solidFill>
                  <a:schemeClr val="bg1"/>
                </a:solidFill>
              </a:rPr>
            </a:br>
            <a:r>
              <a:rPr lang="en-US" b="1">
                <a:solidFill>
                  <a:schemeClr val="bg1"/>
                </a:solidFill>
              </a:rPr>
              <a:t>Family and Caregiver Academy</a:t>
            </a:r>
            <a:endParaRPr lang="en-US" b="1" dirty="0">
              <a:solidFill>
                <a:schemeClr val="bg1"/>
              </a:solidFill>
            </a:endParaRPr>
          </a:p>
        </p:txBody>
      </p:sp>
      <p:sp>
        <p:nvSpPr>
          <p:cNvPr id="4" name="Content Placeholder 2"/>
          <p:cNvSpPr txBox="1">
            <a:spLocks/>
          </p:cNvSpPr>
          <p:nvPr/>
        </p:nvSpPr>
        <p:spPr>
          <a:xfrm>
            <a:off x="910955" y="2569485"/>
            <a:ext cx="8088189" cy="2711758"/>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10000"/>
              </a:lnSpc>
              <a:spcBef>
                <a:spcPts val="0"/>
              </a:spcBef>
            </a:pPr>
            <a:r>
              <a:rPr lang="en-US" sz="2800" kern="100">
                <a:latin typeface="Calibri" panose="020F0502020204030204" pitchFamily="34" charset="0"/>
                <a:ea typeface="Calibri" panose="020F0502020204030204" pitchFamily="34" charset="0"/>
                <a:cs typeface="Calibri" panose="020F0502020204030204" pitchFamily="34" charset="0"/>
              </a:rPr>
              <a:t>Build additional collaborations</a:t>
            </a:r>
          </a:p>
          <a:p>
            <a:pPr>
              <a:lnSpc>
                <a:spcPct val="110000"/>
              </a:lnSpc>
              <a:spcBef>
                <a:spcPts val="0"/>
              </a:spcBef>
            </a:pPr>
            <a:r>
              <a:rPr lang="en-US" sz="2800" kern="100">
                <a:latin typeface="Calibri" panose="020F0502020204030204" pitchFamily="34" charset="0"/>
                <a:ea typeface="Calibri" panose="020F0502020204030204" pitchFamily="34" charset="0"/>
                <a:cs typeface="Calibri" panose="020F0502020204030204" pitchFamily="34" charset="0"/>
              </a:rPr>
              <a:t>Expand clinical content</a:t>
            </a:r>
          </a:p>
          <a:p>
            <a:pPr>
              <a:lnSpc>
                <a:spcPct val="110000"/>
              </a:lnSpc>
              <a:spcBef>
                <a:spcPts val="0"/>
              </a:spcBef>
            </a:pPr>
            <a:r>
              <a:rPr lang="en-US" sz="2800" kern="100">
                <a:latin typeface="Calibri" panose="020F0502020204030204" pitchFamily="34" charset="0"/>
                <a:ea typeface="Calibri" panose="020F0502020204030204" pitchFamily="34" charset="0"/>
                <a:cs typeface="Calibri" panose="020F0502020204030204" pitchFamily="34" charset="0"/>
              </a:rPr>
              <a:t>Implement family/caregiver support programming </a:t>
            </a:r>
          </a:p>
          <a:p>
            <a:pPr>
              <a:lnSpc>
                <a:spcPct val="110000"/>
              </a:lnSpc>
              <a:spcBef>
                <a:spcPts val="0"/>
              </a:spcBef>
            </a:pPr>
            <a:r>
              <a:rPr lang="en-US" sz="2800" kern="100">
                <a:latin typeface="Calibri" panose="020F0502020204030204" pitchFamily="34" charset="0"/>
                <a:ea typeface="Calibri" panose="020F0502020204030204" pitchFamily="34" charset="0"/>
                <a:cs typeface="Calibri" panose="020F0502020204030204" pitchFamily="34" charset="0"/>
              </a:rPr>
              <a:t>Integrate with interdisciplinary workforce education and training </a:t>
            </a:r>
          </a:p>
          <a:p>
            <a:pPr marL="0" indent="0">
              <a:spcBef>
                <a:spcPts val="0"/>
              </a:spcBef>
              <a:buFont typeface="Arial" panose="020B0604020202020204" pitchFamily="34" charset="0"/>
              <a:buNone/>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A577DD6-E845-401C-890D-B4B1D5E9A119}"/>
              </a:ext>
            </a:extLst>
          </p:cNvPr>
          <p:cNvPicPr>
            <a:picLocks noChangeAspect="1"/>
          </p:cNvPicPr>
          <p:nvPr/>
        </p:nvPicPr>
        <p:blipFill>
          <a:blip r:embed="rId3"/>
          <a:stretch>
            <a:fillRect/>
          </a:stretch>
        </p:blipFill>
        <p:spPr>
          <a:xfrm>
            <a:off x="9409550" y="5601821"/>
            <a:ext cx="2255716" cy="981541"/>
          </a:xfrm>
          <a:prstGeom prst="rect">
            <a:avLst/>
          </a:prstGeom>
        </p:spPr>
      </p:pic>
      <p:sp>
        <p:nvSpPr>
          <p:cNvPr id="6" name="TextBox 5">
            <a:extLst>
              <a:ext uri="{FF2B5EF4-FFF2-40B4-BE49-F238E27FC236}">
                <a16:creationId xmlns:a16="http://schemas.microsoft.com/office/drawing/2014/main" id="{2BDB209C-0492-EC4F-DB31-F42D3F5F5B05}"/>
              </a:ext>
            </a:extLst>
          </p:cNvPr>
          <p:cNvSpPr txBox="1"/>
          <p:nvPr/>
        </p:nvSpPr>
        <p:spPr>
          <a:xfrm>
            <a:off x="1861812" y="1733264"/>
            <a:ext cx="8160557" cy="553998"/>
          </a:xfrm>
          <a:prstGeom prst="rect">
            <a:avLst/>
          </a:prstGeom>
          <a:noFill/>
        </p:spPr>
        <p:txBody>
          <a:bodyPr wrap="square">
            <a:spAutoFit/>
          </a:bodyPr>
          <a:lstStyle/>
          <a:p>
            <a:pPr>
              <a:spcBef>
                <a:spcPts val="0"/>
              </a:spcBef>
            </a:pPr>
            <a:r>
              <a:rPr lang="en-US" sz="3000" b="1" kern="100" dirty="0">
                <a:latin typeface="Calibri" panose="020F0502020204030204" pitchFamily="34" charset="0"/>
                <a:ea typeface="Calibri" panose="020F0502020204030204" pitchFamily="34" charset="0"/>
                <a:cs typeface="Calibri" panose="020F0502020204030204" pitchFamily="34" charset="0"/>
              </a:rPr>
              <a:t>Secure funding to sustain and grow the FCA model</a:t>
            </a:r>
          </a:p>
        </p:txBody>
      </p:sp>
    </p:spTree>
    <p:extLst>
      <p:ext uri="{BB962C8B-B14F-4D97-AF65-F5344CB8AC3E}">
        <p14:creationId xmlns:p14="http://schemas.microsoft.com/office/powerpoint/2010/main" val="811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VISION</a:t>
            </a:r>
            <a:br>
              <a:rPr lang="en-US" b="1">
                <a:solidFill>
                  <a:schemeClr val="bg1"/>
                </a:solidFill>
              </a:rPr>
            </a:br>
            <a:r>
              <a:rPr lang="en-US" b="1">
                <a:solidFill>
                  <a:schemeClr val="bg1"/>
                </a:solidFill>
              </a:rPr>
              <a:t>Family and Caregiver Academy</a:t>
            </a:r>
            <a:endParaRPr lang="en-US" b="1" dirty="0">
              <a:solidFill>
                <a:schemeClr val="bg1"/>
              </a:solidFill>
            </a:endParaRPr>
          </a:p>
        </p:txBody>
      </p:sp>
      <p:sp>
        <p:nvSpPr>
          <p:cNvPr id="3" name="Content Placeholder 2"/>
          <p:cNvSpPr txBox="1">
            <a:spLocks/>
          </p:cNvSpPr>
          <p:nvPr/>
        </p:nvSpPr>
        <p:spPr>
          <a:xfrm>
            <a:off x="1133856" y="1970768"/>
            <a:ext cx="9924288" cy="3458922"/>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sz="3200" b="1" i="1">
                <a:latin typeface="Calibri" panose="020F0502020204030204" pitchFamily="34" charset="0"/>
                <a:ea typeface="Calibri" panose="020F0502020204030204" pitchFamily="34" charset="0"/>
              </a:rPr>
              <a:t>We envision a future where we instill hope, eliminate stigma and build compassionate, supportive communities through evidence-based education and training for people living with a behavioral health condition and their families and caregivers.</a:t>
            </a:r>
            <a:endParaRPr lang="en-US" sz="3200">
              <a:latin typeface="Calibri" panose="020F0502020204030204" pitchFamily="34" charset="0"/>
              <a:ea typeface="Calibri" panose="020F0502020204030204" pitchFamily="34" charset="0"/>
            </a:endParaRPr>
          </a:p>
          <a:p>
            <a:pPr marL="0" indent="0">
              <a:spcBef>
                <a:spcPts val="0"/>
              </a:spcBef>
              <a:buFont typeface="Arial" panose="020B0604020202020204" pitchFamily="34" charset="0"/>
              <a:buNone/>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kern="1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sz="1800" kern="1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A577DD6-E845-401C-890D-B4B1D5E9A119}"/>
              </a:ext>
            </a:extLst>
          </p:cNvPr>
          <p:cNvPicPr>
            <a:picLocks noChangeAspect="1"/>
          </p:cNvPicPr>
          <p:nvPr/>
        </p:nvPicPr>
        <p:blipFill>
          <a:blip r:embed="rId2"/>
          <a:stretch>
            <a:fillRect/>
          </a:stretch>
        </p:blipFill>
        <p:spPr>
          <a:xfrm>
            <a:off x="9409550" y="5601821"/>
            <a:ext cx="2255716" cy="981541"/>
          </a:xfrm>
          <a:prstGeom prst="rect">
            <a:avLst/>
          </a:prstGeom>
        </p:spPr>
      </p:pic>
    </p:spTree>
    <p:extLst>
      <p:ext uri="{BB962C8B-B14F-4D97-AF65-F5344CB8AC3E}">
        <p14:creationId xmlns:p14="http://schemas.microsoft.com/office/powerpoint/2010/main" val="26571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9"/>
            <a:ext cx="10972800" cy="868362"/>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HOW YOU CAN GET INVOLVED</a:t>
            </a:r>
            <a:endParaRPr lang="en-US" b="1" dirty="0">
              <a:solidFill>
                <a:schemeClr val="bg1"/>
              </a:solidFill>
            </a:endParaRPr>
          </a:p>
        </p:txBody>
      </p:sp>
      <p:sp>
        <p:nvSpPr>
          <p:cNvPr id="3" name="Content Placeholder 2"/>
          <p:cNvSpPr txBox="1">
            <a:spLocks/>
          </p:cNvSpPr>
          <p:nvPr/>
        </p:nvSpPr>
        <p:spPr>
          <a:xfrm>
            <a:off x="292100" y="2273660"/>
            <a:ext cx="11290299" cy="3849754"/>
          </a:xfrm>
          <a:prstGeom prst="rect">
            <a:avLst/>
          </a:prstGeom>
        </p:spPr>
        <p:txBody>
          <a:bodyPr>
            <a:normAutofit fontScale="92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342900" lvl="1" indent="0">
              <a:spcBef>
                <a:spcPts val="600"/>
              </a:spcBef>
              <a:spcAft>
                <a:spcPts val="600"/>
              </a:spcAft>
              <a:buFont typeface="Arial" panose="020B0604020202020204" pitchFamily="34" charset="0"/>
              <a:buNone/>
            </a:pPr>
            <a:r>
              <a:rPr lang="en-US" sz="2600" b="1"/>
              <a:t>WHO?</a:t>
            </a:r>
          </a:p>
          <a:p>
            <a:pPr lvl="1">
              <a:spcBef>
                <a:spcPts val="600"/>
              </a:spcBef>
              <a:spcAft>
                <a:spcPts val="600"/>
              </a:spcAft>
              <a:buFont typeface="Wingdings" panose="05000000000000000000" pitchFamily="2" charset="2"/>
              <a:buChar char="q"/>
            </a:pPr>
            <a:r>
              <a:rPr lang="en-US" sz="2400"/>
              <a:t>From whom should we learn and/or with whom should we collaborate? </a:t>
            </a:r>
          </a:p>
          <a:p>
            <a:pPr marL="342900" lvl="1" indent="0">
              <a:spcBef>
                <a:spcPts val="600"/>
              </a:spcBef>
              <a:spcAft>
                <a:spcPts val="600"/>
              </a:spcAft>
              <a:buFont typeface="Arial" panose="020B0604020202020204" pitchFamily="34" charset="0"/>
              <a:buNone/>
            </a:pPr>
            <a:r>
              <a:rPr lang="en-US" sz="2600" b="1"/>
              <a:t>WHAT?</a:t>
            </a:r>
          </a:p>
          <a:p>
            <a:pPr lvl="1">
              <a:spcBef>
                <a:spcPts val="600"/>
              </a:spcBef>
              <a:spcAft>
                <a:spcPts val="600"/>
              </a:spcAft>
              <a:buFont typeface="Wingdings" panose="05000000000000000000" pitchFamily="2" charset="2"/>
              <a:buChar char="q"/>
            </a:pPr>
            <a:r>
              <a:rPr lang="en-US" sz="2800"/>
              <a:t> </a:t>
            </a:r>
            <a:r>
              <a:rPr lang="en-US" sz="2400"/>
              <a:t>What education, training and/or support resources have you used? Liked?</a:t>
            </a:r>
            <a:endParaRPr lang="en-US" sz="2400" b="1"/>
          </a:p>
          <a:p>
            <a:pPr lvl="1">
              <a:spcBef>
                <a:spcPts val="600"/>
              </a:spcBef>
              <a:spcAft>
                <a:spcPts val="600"/>
              </a:spcAft>
              <a:buFont typeface="Wingdings" panose="05000000000000000000" pitchFamily="2" charset="2"/>
              <a:buChar char="q"/>
            </a:pPr>
            <a:r>
              <a:rPr lang="en-US" sz="2400"/>
              <a:t> What approaches should we consider? Across diagnoses, inclusive of and accessible to diverse cultures, perspectives, language groups, etc.?</a:t>
            </a:r>
          </a:p>
          <a:p>
            <a:pPr marL="342900" lvl="1" indent="0">
              <a:spcBef>
                <a:spcPts val="600"/>
              </a:spcBef>
              <a:spcAft>
                <a:spcPts val="600"/>
              </a:spcAft>
              <a:buFont typeface="Arial" panose="020B0604020202020204" pitchFamily="34" charset="0"/>
              <a:buNone/>
            </a:pPr>
            <a:r>
              <a:rPr lang="en-US" sz="2600" b="1"/>
              <a:t>HOW TO CONTRIBUTE?</a:t>
            </a:r>
          </a:p>
          <a:p>
            <a:pPr lvl="1">
              <a:spcBef>
                <a:spcPts val="600"/>
              </a:spcBef>
              <a:spcAft>
                <a:spcPts val="600"/>
              </a:spcAft>
              <a:buFont typeface="Wingdings" panose="05000000000000000000" pitchFamily="2" charset="2"/>
              <a:buChar char="q"/>
            </a:pPr>
            <a:r>
              <a:rPr lang="en-US" sz="2400"/>
              <a:t> Volunteer to provide feedback on our curriculum </a:t>
            </a:r>
          </a:p>
          <a:p>
            <a:pPr lvl="1">
              <a:spcBef>
                <a:spcPts val="600"/>
              </a:spcBef>
              <a:spcAft>
                <a:spcPts val="600"/>
              </a:spcAft>
              <a:buFont typeface="Wingdings" panose="05000000000000000000" pitchFamily="2" charset="2"/>
              <a:buChar char="q"/>
            </a:pPr>
            <a:r>
              <a:rPr lang="en-US" sz="2400"/>
              <a:t> Share funding opportunities and related advocacy</a:t>
            </a:r>
            <a:endParaRPr lang="en-US" sz="2400" dirty="0"/>
          </a:p>
        </p:txBody>
      </p:sp>
      <p:pic>
        <p:nvPicPr>
          <p:cNvPr id="4" name="Picture 3">
            <a:extLst>
              <a:ext uri="{FF2B5EF4-FFF2-40B4-BE49-F238E27FC236}">
                <a16:creationId xmlns:a16="http://schemas.microsoft.com/office/drawing/2014/main" id="{EA577DD6-E845-401C-890D-B4B1D5E9A119}"/>
              </a:ext>
            </a:extLst>
          </p:cNvPr>
          <p:cNvPicPr>
            <a:picLocks noChangeAspect="1"/>
          </p:cNvPicPr>
          <p:nvPr/>
        </p:nvPicPr>
        <p:blipFill>
          <a:blip r:embed="rId2"/>
          <a:stretch>
            <a:fillRect/>
          </a:stretch>
        </p:blipFill>
        <p:spPr>
          <a:xfrm>
            <a:off x="9082942" y="5308386"/>
            <a:ext cx="2255716" cy="981541"/>
          </a:xfrm>
          <a:prstGeom prst="rect">
            <a:avLst/>
          </a:prstGeom>
        </p:spPr>
      </p:pic>
      <p:sp>
        <p:nvSpPr>
          <p:cNvPr id="5" name="TextBox 4">
            <a:extLst>
              <a:ext uri="{FF2B5EF4-FFF2-40B4-BE49-F238E27FC236}">
                <a16:creationId xmlns:a16="http://schemas.microsoft.com/office/drawing/2014/main" id="{0518A062-CF29-A342-10C5-A988DA2E7DB8}"/>
              </a:ext>
            </a:extLst>
          </p:cNvPr>
          <p:cNvSpPr txBox="1"/>
          <p:nvPr/>
        </p:nvSpPr>
        <p:spPr>
          <a:xfrm>
            <a:off x="609600" y="1143001"/>
            <a:ext cx="10972799" cy="1200329"/>
          </a:xfrm>
          <a:prstGeom prst="rect">
            <a:avLst/>
          </a:prstGeom>
          <a:noFill/>
        </p:spPr>
        <p:txBody>
          <a:bodyPr wrap="square">
            <a:spAutoFit/>
          </a:bodyPr>
          <a:lstStyle/>
          <a:p>
            <a:pPr algn="ctr"/>
            <a:r>
              <a:rPr lang="en-US" sz="2400" b="1" i="0" dirty="0">
                <a:solidFill>
                  <a:srgbClr val="374151"/>
                </a:solidFill>
                <a:effectLst/>
                <a:latin typeface="Söhne"/>
              </a:rPr>
              <a:t>We would like input on the </a:t>
            </a:r>
            <a:r>
              <a:rPr lang="en-US" sz="2400" b="1" dirty="0">
                <a:solidFill>
                  <a:srgbClr val="374151"/>
                </a:solidFill>
                <a:latin typeface="Söhne"/>
              </a:rPr>
              <a:t>Family and Caregiver Academy from </a:t>
            </a:r>
          </a:p>
          <a:p>
            <a:pPr algn="ctr"/>
            <a:r>
              <a:rPr lang="en-US" sz="2400" b="1" i="0" dirty="0">
                <a:solidFill>
                  <a:srgbClr val="374151"/>
                </a:solidFill>
                <a:effectLst/>
                <a:latin typeface="Söhne"/>
              </a:rPr>
              <a:t>people with lived experience as patient, family member/caregiver</a:t>
            </a:r>
            <a:r>
              <a:rPr lang="en-US" sz="2400" b="1" dirty="0">
                <a:solidFill>
                  <a:srgbClr val="374151"/>
                </a:solidFill>
                <a:latin typeface="Söhne"/>
              </a:rPr>
              <a:t>, </a:t>
            </a:r>
          </a:p>
          <a:p>
            <a:pPr algn="ctr"/>
            <a:r>
              <a:rPr lang="en-US" sz="2400" b="1" i="0" dirty="0">
                <a:solidFill>
                  <a:srgbClr val="374151"/>
                </a:solidFill>
                <a:effectLst/>
                <a:latin typeface="Söhne"/>
              </a:rPr>
              <a:t>workforce member, and/or advocate</a:t>
            </a:r>
            <a:endParaRPr lang="en-US" sz="3600" b="1" dirty="0"/>
          </a:p>
        </p:txBody>
      </p:sp>
    </p:spTree>
    <p:extLst>
      <p:ext uri="{BB962C8B-B14F-4D97-AF65-F5344CB8AC3E}">
        <p14:creationId xmlns:p14="http://schemas.microsoft.com/office/powerpoint/2010/main" val="31161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6647" y="2656409"/>
            <a:ext cx="8338705" cy="1102519"/>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t>Building a Family and Caregiver Academy</a:t>
            </a:r>
            <a:br>
              <a:rPr lang="en-US" b="1"/>
            </a:br>
            <a:endParaRPr lang="en-US"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258822" y="4917362"/>
            <a:ext cx="1149678" cy="11097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462" y="5544839"/>
            <a:ext cx="1935264" cy="346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1935" y="5472247"/>
            <a:ext cx="3210559" cy="311099"/>
          </a:xfrm>
          <a:prstGeom prst="rect">
            <a:avLst/>
          </a:prstGeom>
        </p:spPr>
      </p:pic>
      <p:sp>
        <p:nvSpPr>
          <p:cNvPr id="6" name="Subtitle 5"/>
          <p:cNvSpPr txBox="1">
            <a:spLocks/>
          </p:cNvSpPr>
          <p:nvPr/>
        </p:nvSpPr>
        <p:spPr>
          <a:xfrm>
            <a:off x="1828799" y="3461845"/>
            <a:ext cx="8534400" cy="17526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t>Mollie Forrester, MSW, LICSW</a:t>
            </a:r>
          </a:p>
          <a:p>
            <a:pPr marL="0" indent="0" algn="ctr">
              <a:buNone/>
            </a:pPr>
            <a:r>
              <a:rPr lang="en-US" dirty="0">
                <a:hlinkClick r:id="rId5"/>
              </a:rPr>
              <a:t>mgforr@uw.edu</a:t>
            </a:r>
            <a:r>
              <a:rPr lang="en-US" dirty="0"/>
              <a:t> </a:t>
            </a:r>
          </a:p>
        </p:txBody>
      </p:sp>
      <p:pic>
        <p:nvPicPr>
          <p:cNvPr id="7" name="Picture 6">
            <a:extLst>
              <a:ext uri="{FF2B5EF4-FFF2-40B4-BE49-F238E27FC236}">
                <a16:creationId xmlns:a16="http://schemas.microsoft.com/office/drawing/2014/main" id="{C3D08C05-CC16-4B9E-8AA9-D9888EC4E6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3387" y="555073"/>
            <a:ext cx="4025153" cy="1750362"/>
          </a:xfrm>
          <a:prstGeom prst="rect">
            <a:avLst/>
          </a:prstGeom>
        </p:spPr>
      </p:pic>
    </p:spTree>
    <p:extLst>
      <p:ext uri="{BB962C8B-B14F-4D97-AF65-F5344CB8AC3E}">
        <p14:creationId xmlns:p14="http://schemas.microsoft.com/office/powerpoint/2010/main" val="35344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3BCD0CA-DDC4-40C5-A9B3-58E00857E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7639EA-C9D1-44CA-BBC0-30625E7CDB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996" cy="6858000"/>
            <a:chOff x="1" y="0"/>
            <a:chExt cx="12191996" cy="6858000"/>
          </a:xfrm>
        </p:grpSpPr>
        <p:sp>
          <p:nvSpPr>
            <p:cNvPr id="4" name="Rectangle 3">
              <a:extLst>
                <a:ext uri="{FF2B5EF4-FFF2-40B4-BE49-F238E27FC236}">
                  <a16:creationId xmlns:a16="http://schemas.microsoft.com/office/drawing/2014/main" id="{E4CB3E84-719D-44B6-A2F1-15E226F2ED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5" name="Rectangle 4">
              <a:extLst>
                <a:ext uri="{FF2B5EF4-FFF2-40B4-BE49-F238E27FC236}">
                  <a16:creationId xmlns:a16="http://schemas.microsoft.com/office/drawing/2014/main" id="{FEDE45E2-0D26-42CE-B95F-81CE7BD3E2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Title 1"/>
          <p:cNvSpPr txBox="1">
            <a:spLocks/>
          </p:cNvSpPr>
          <p:nvPr/>
        </p:nvSpPr>
        <p:spPr>
          <a:xfrm>
            <a:off x="494270" y="273933"/>
            <a:ext cx="4976127" cy="4388073"/>
          </a:xfrm>
          <a:prstGeom prst="rect">
            <a:avLst/>
          </a:prstGeom>
        </p:spPr>
        <p:txBody>
          <a:bodyPr anchor="b">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6400" b="1" dirty="0"/>
              <a:t>New Initiative Presentation</a:t>
            </a:r>
          </a:p>
          <a:p>
            <a:r>
              <a:rPr lang="en-US" sz="6400" b="1" dirty="0"/>
              <a:t>#3 </a:t>
            </a:r>
          </a:p>
        </p:txBody>
      </p:sp>
      <p:grpSp>
        <p:nvGrpSpPr>
          <p:cNvPr id="7" name="Group 6">
            <a:extLst>
              <a:ext uri="{FF2B5EF4-FFF2-40B4-BE49-F238E27FC236}">
                <a16:creationId xmlns:a16="http://schemas.microsoft.com/office/drawing/2014/main" id="{34EF1CC3-0F88-49B3-AA5F-8843EA588E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7974" y="273933"/>
            <a:ext cx="2173946" cy="2171302"/>
            <a:chOff x="5567974" y="273933"/>
            <a:chExt cx="2173946" cy="2171302"/>
          </a:xfrm>
        </p:grpSpPr>
        <p:sp>
          <p:nvSpPr>
            <p:cNvPr id="8" name="Freeform: Shape 21">
              <a:extLst>
                <a:ext uri="{FF2B5EF4-FFF2-40B4-BE49-F238E27FC236}">
                  <a16:creationId xmlns:a16="http://schemas.microsoft.com/office/drawing/2014/main" id="{E970B1F6-C566-4173-971B-6716502F1A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9" name="Freeform: Shape 22">
              <a:extLst>
                <a:ext uri="{FF2B5EF4-FFF2-40B4-BE49-F238E27FC236}">
                  <a16:creationId xmlns:a16="http://schemas.microsoft.com/office/drawing/2014/main" id="{4CE60C6C-1DA0-4A24-86CF-B7B6C80F0C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664999" y="370840"/>
              <a:ext cx="1979894" cy="1977488"/>
            </a:xfrm>
            <a:custGeom>
              <a:avLst/>
              <a:gdLst>
                <a:gd name="connsiteX0" fmla="*/ 989948 w 1979894"/>
                <a:gd name="connsiteY0" fmla="*/ 0 h 1977488"/>
                <a:gd name="connsiteX1" fmla="*/ 1009158 w 1979894"/>
                <a:gd name="connsiteY1" fmla="*/ 1800 h 1977488"/>
                <a:gd name="connsiteX2" fmla="*/ 1027768 w 1979894"/>
                <a:gd name="connsiteY2" fmla="*/ 6603 h 1977488"/>
                <a:gd name="connsiteX3" fmla="*/ 1045778 w 1979894"/>
                <a:gd name="connsiteY3" fmla="*/ 13807 h 1977488"/>
                <a:gd name="connsiteX4" fmla="*/ 1064388 w 1979894"/>
                <a:gd name="connsiteY4" fmla="*/ 22813 h 1977488"/>
                <a:gd name="connsiteX5" fmla="*/ 1081798 w 1979894"/>
                <a:gd name="connsiteY5" fmla="*/ 33018 h 1977488"/>
                <a:gd name="connsiteX6" fmla="*/ 1099809 w 1979894"/>
                <a:gd name="connsiteY6" fmla="*/ 43824 h 1977488"/>
                <a:gd name="connsiteX7" fmla="*/ 1117819 w 1979894"/>
                <a:gd name="connsiteY7" fmla="*/ 53430 h 1977488"/>
                <a:gd name="connsiteX8" fmla="*/ 1135827 w 1979894"/>
                <a:gd name="connsiteY8" fmla="*/ 63035 h 1977488"/>
                <a:gd name="connsiteX9" fmla="*/ 1153237 w 1979894"/>
                <a:gd name="connsiteY9" fmla="*/ 70238 h 1977488"/>
                <a:gd name="connsiteX10" fmla="*/ 1172448 w 1979894"/>
                <a:gd name="connsiteY10" fmla="*/ 75041 h 1977488"/>
                <a:gd name="connsiteX11" fmla="*/ 1191058 w 1979894"/>
                <a:gd name="connsiteY11" fmla="*/ 77442 h 1977488"/>
                <a:gd name="connsiteX12" fmla="*/ 1210869 w 1979894"/>
                <a:gd name="connsiteY12" fmla="*/ 77442 h 1977488"/>
                <a:gd name="connsiteX13" fmla="*/ 1231281 w 1979894"/>
                <a:gd name="connsiteY13" fmla="*/ 76242 h 1977488"/>
                <a:gd name="connsiteX14" fmla="*/ 1251692 w 1979894"/>
                <a:gd name="connsiteY14" fmla="*/ 73841 h 1977488"/>
                <a:gd name="connsiteX15" fmla="*/ 1272103 w 1979894"/>
                <a:gd name="connsiteY15" fmla="*/ 70839 h 1977488"/>
                <a:gd name="connsiteX16" fmla="*/ 1292514 w 1979894"/>
                <a:gd name="connsiteY16" fmla="*/ 68438 h 1977488"/>
                <a:gd name="connsiteX17" fmla="*/ 1312926 w 1979894"/>
                <a:gd name="connsiteY17" fmla="*/ 66637 h 1977488"/>
                <a:gd name="connsiteX18" fmla="*/ 1332136 w 1979894"/>
                <a:gd name="connsiteY18" fmla="*/ 67237 h 1977488"/>
                <a:gd name="connsiteX19" fmla="*/ 1350747 w 1979894"/>
                <a:gd name="connsiteY19" fmla="*/ 69638 h 1977488"/>
                <a:gd name="connsiteX20" fmla="*/ 1368757 w 1979894"/>
                <a:gd name="connsiteY20" fmla="*/ 75041 h 1977488"/>
                <a:gd name="connsiteX21" fmla="*/ 1383765 w 1979894"/>
                <a:gd name="connsiteY21" fmla="*/ 82845 h 1977488"/>
                <a:gd name="connsiteX22" fmla="*/ 1398172 w 1979894"/>
                <a:gd name="connsiteY22" fmla="*/ 93052 h 1977488"/>
                <a:gd name="connsiteX23" fmla="*/ 1410779 w 1979894"/>
                <a:gd name="connsiteY23" fmla="*/ 105058 h 1977488"/>
                <a:gd name="connsiteX24" fmla="*/ 1423387 w 1979894"/>
                <a:gd name="connsiteY24" fmla="*/ 118865 h 1977488"/>
                <a:gd name="connsiteX25" fmla="*/ 1434793 w 1979894"/>
                <a:gd name="connsiteY25" fmla="*/ 133273 h 1977488"/>
                <a:gd name="connsiteX26" fmla="*/ 1446199 w 1979894"/>
                <a:gd name="connsiteY26" fmla="*/ 148282 h 1977488"/>
                <a:gd name="connsiteX27" fmla="*/ 1457606 w 1979894"/>
                <a:gd name="connsiteY27" fmla="*/ 163290 h 1977488"/>
                <a:gd name="connsiteX28" fmla="*/ 1469012 w 1979894"/>
                <a:gd name="connsiteY28" fmla="*/ 177697 h 1977488"/>
                <a:gd name="connsiteX29" fmla="*/ 1481019 w 1979894"/>
                <a:gd name="connsiteY29" fmla="*/ 191505 h 1977488"/>
                <a:gd name="connsiteX30" fmla="*/ 1494827 w 1979894"/>
                <a:gd name="connsiteY30" fmla="*/ 203513 h 1977488"/>
                <a:gd name="connsiteX31" fmla="*/ 1508034 w 1979894"/>
                <a:gd name="connsiteY31" fmla="*/ 214318 h 1977488"/>
                <a:gd name="connsiteX32" fmla="*/ 1523042 w 1979894"/>
                <a:gd name="connsiteY32" fmla="*/ 222723 h 1977488"/>
                <a:gd name="connsiteX33" fmla="*/ 1539251 w 1979894"/>
                <a:gd name="connsiteY33" fmla="*/ 229927 h 1977488"/>
                <a:gd name="connsiteX34" fmla="*/ 1556661 w 1979894"/>
                <a:gd name="connsiteY34" fmla="*/ 235930 h 1977488"/>
                <a:gd name="connsiteX35" fmla="*/ 1574669 w 1979894"/>
                <a:gd name="connsiteY35" fmla="*/ 241333 h 1977488"/>
                <a:gd name="connsiteX36" fmla="*/ 1592680 w 1979894"/>
                <a:gd name="connsiteY36" fmla="*/ 246135 h 1977488"/>
                <a:gd name="connsiteX37" fmla="*/ 1611290 w 1979894"/>
                <a:gd name="connsiteY37" fmla="*/ 250938 h 1977488"/>
                <a:gd name="connsiteX38" fmla="*/ 1628700 w 1979894"/>
                <a:gd name="connsiteY38" fmla="*/ 256341 h 1977488"/>
                <a:gd name="connsiteX39" fmla="*/ 1646110 w 1979894"/>
                <a:gd name="connsiteY39" fmla="*/ 262344 h 1977488"/>
                <a:gd name="connsiteX40" fmla="*/ 1662318 w 1979894"/>
                <a:gd name="connsiteY40" fmla="*/ 269549 h 1977488"/>
                <a:gd name="connsiteX41" fmla="*/ 1676727 w 1979894"/>
                <a:gd name="connsiteY41" fmla="*/ 278554 h 1977488"/>
                <a:gd name="connsiteX42" fmla="*/ 1689935 w 1979894"/>
                <a:gd name="connsiteY42" fmla="*/ 289359 h 1977488"/>
                <a:gd name="connsiteX43" fmla="*/ 1700740 w 1979894"/>
                <a:gd name="connsiteY43" fmla="*/ 302566 h 1977488"/>
                <a:gd name="connsiteX44" fmla="*/ 1709745 w 1979894"/>
                <a:gd name="connsiteY44" fmla="*/ 316975 h 1977488"/>
                <a:gd name="connsiteX45" fmla="*/ 1716949 w 1979894"/>
                <a:gd name="connsiteY45" fmla="*/ 333183 h 1977488"/>
                <a:gd name="connsiteX46" fmla="*/ 1722952 w 1979894"/>
                <a:gd name="connsiteY46" fmla="*/ 350593 h 1977488"/>
                <a:gd name="connsiteX47" fmla="*/ 1728355 w 1979894"/>
                <a:gd name="connsiteY47" fmla="*/ 368003 h 1977488"/>
                <a:gd name="connsiteX48" fmla="*/ 1733158 w 1979894"/>
                <a:gd name="connsiteY48" fmla="*/ 386613 h 1977488"/>
                <a:gd name="connsiteX49" fmla="*/ 1737961 w 1979894"/>
                <a:gd name="connsiteY49" fmla="*/ 404623 h 1977488"/>
                <a:gd name="connsiteX50" fmla="*/ 1743363 w 1979894"/>
                <a:gd name="connsiteY50" fmla="*/ 422633 h 1977488"/>
                <a:gd name="connsiteX51" fmla="*/ 1749366 w 1979894"/>
                <a:gd name="connsiteY51" fmla="*/ 440042 h 1977488"/>
                <a:gd name="connsiteX52" fmla="*/ 1756571 w 1979894"/>
                <a:gd name="connsiteY52" fmla="*/ 456252 h 1977488"/>
                <a:gd name="connsiteX53" fmla="*/ 1764976 w 1979894"/>
                <a:gd name="connsiteY53" fmla="*/ 471259 h 1977488"/>
                <a:gd name="connsiteX54" fmla="*/ 1775782 w 1979894"/>
                <a:gd name="connsiteY54" fmla="*/ 484468 h 1977488"/>
                <a:gd name="connsiteX55" fmla="*/ 1787789 w 1979894"/>
                <a:gd name="connsiteY55" fmla="*/ 498275 h 1977488"/>
                <a:gd name="connsiteX56" fmla="*/ 1801596 w 1979894"/>
                <a:gd name="connsiteY56" fmla="*/ 510281 h 1977488"/>
                <a:gd name="connsiteX57" fmla="*/ 1816004 w 1979894"/>
                <a:gd name="connsiteY57" fmla="*/ 521687 h 1977488"/>
                <a:gd name="connsiteX58" fmla="*/ 1831613 w 1979894"/>
                <a:gd name="connsiteY58" fmla="*/ 533093 h 1977488"/>
                <a:gd name="connsiteX59" fmla="*/ 1846621 w 1979894"/>
                <a:gd name="connsiteY59" fmla="*/ 544499 h 1977488"/>
                <a:gd name="connsiteX60" fmla="*/ 1861029 w 1979894"/>
                <a:gd name="connsiteY60" fmla="*/ 555907 h 1977488"/>
                <a:gd name="connsiteX61" fmla="*/ 1874835 w 1979894"/>
                <a:gd name="connsiteY61" fmla="*/ 568513 h 1977488"/>
                <a:gd name="connsiteX62" fmla="*/ 1886843 w 1979894"/>
                <a:gd name="connsiteY62" fmla="*/ 581120 h 1977488"/>
                <a:gd name="connsiteX63" fmla="*/ 1897049 w 1979894"/>
                <a:gd name="connsiteY63" fmla="*/ 595528 h 1977488"/>
                <a:gd name="connsiteX64" fmla="*/ 1904853 w 1979894"/>
                <a:gd name="connsiteY64" fmla="*/ 610536 h 1977488"/>
                <a:gd name="connsiteX65" fmla="*/ 1910256 w 1979894"/>
                <a:gd name="connsiteY65" fmla="*/ 628547 h 1977488"/>
                <a:gd name="connsiteX66" fmla="*/ 1912657 w 1979894"/>
                <a:gd name="connsiteY66" fmla="*/ 647157 h 1977488"/>
                <a:gd name="connsiteX67" fmla="*/ 1913258 w 1979894"/>
                <a:gd name="connsiteY67" fmla="*/ 666367 h 1977488"/>
                <a:gd name="connsiteX68" fmla="*/ 1911456 w 1979894"/>
                <a:gd name="connsiteY68" fmla="*/ 686778 h 1977488"/>
                <a:gd name="connsiteX69" fmla="*/ 1909055 w 1979894"/>
                <a:gd name="connsiteY69" fmla="*/ 707189 h 1977488"/>
                <a:gd name="connsiteX70" fmla="*/ 1906053 w 1979894"/>
                <a:gd name="connsiteY70" fmla="*/ 727600 h 1977488"/>
                <a:gd name="connsiteX71" fmla="*/ 1903652 w 1979894"/>
                <a:gd name="connsiteY71" fmla="*/ 748012 h 1977488"/>
                <a:gd name="connsiteX72" fmla="*/ 1902452 w 1979894"/>
                <a:gd name="connsiteY72" fmla="*/ 768423 h 1977488"/>
                <a:gd name="connsiteX73" fmla="*/ 1902452 w 1979894"/>
                <a:gd name="connsiteY73" fmla="*/ 788234 h 1977488"/>
                <a:gd name="connsiteX74" fmla="*/ 1904853 w 1979894"/>
                <a:gd name="connsiteY74" fmla="*/ 806844 h 1977488"/>
                <a:gd name="connsiteX75" fmla="*/ 1909655 w 1979894"/>
                <a:gd name="connsiteY75" fmla="*/ 825454 h 1977488"/>
                <a:gd name="connsiteX76" fmla="*/ 1916859 w 1979894"/>
                <a:gd name="connsiteY76" fmla="*/ 842864 h 1977488"/>
                <a:gd name="connsiteX77" fmla="*/ 1926466 w 1979894"/>
                <a:gd name="connsiteY77" fmla="*/ 860874 h 1977488"/>
                <a:gd name="connsiteX78" fmla="*/ 1936070 w 1979894"/>
                <a:gd name="connsiteY78" fmla="*/ 878885 h 1977488"/>
                <a:gd name="connsiteX79" fmla="*/ 1946876 w 1979894"/>
                <a:gd name="connsiteY79" fmla="*/ 896893 h 1977488"/>
                <a:gd name="connsiteX80" fmla="*/ 1957082 w 1979894"/>
                <a:gd name="connsiteY80" fmla="*/ 914303 h 1977488"/>
                <a:gd name="connsiteX81" fmla="*/ 1966087 w 1979894"/>
                <a:gd name="connsiteY81" fmla="*/ 932913 h 1977488"/>
                <a:gd name="connsiteX82" fmla="*/ 1973290 w 1979894"/>
                <a:gd name="connsiteY82" fmla="*/ 950924 h 1977488"/>
                <a:gd name="connsiteX83" fmla="*/ 1978093 w 1979894"/>
                <a:gd name="connsiteY83" fmla="*/ 969534 h 1977488"/>
                <a:gd name="connsiteX84" fmla="*/ 1979894 w 1979894"/>
                <a:gd name="connsiteY84" fmla="*/ 988744 h 1977488"/>
                <a:gd name="connsiteX85" fmla="*/ 1978093 w 1979894"/>
                <a:gd name="connsiteY85" fmla="*/ 1007954 h 1977488"/>
                <a:gd name="connsiteX86" fmla="*/ 1973290 w 1979894"/>
                <a:gd name="connsiteY86" fmla="*/ 1026565 h 1977488"/>
                <a:gd name="connsiteX87" fmla="*/ 1966087 w 1979894"/>
                <a:gd name="connsiteY87" fmla="*/ 1044575 h 1977488"/>
                <a:gd name="connsiteX88" fmla="*/ 1957082 w 1979894"/>
                <a:gd name="connsiteY88" fmla="*/ 1063185 h 1977488"/>
                <a:gd name="connsiteX89" fmla="*/ 1946876 w 1979894"/>
                <a:gd name="connsiteY89" fmla="*/ 1080595 h 1977488"/>
                <a:gd name="connsiteX90" fmla="*/ 1936070 w 1979894"/>
                <a:gd name="connsiteY90" fmla="*/ 1098606 h 1977488"/>
                <a:gd name="connsiteX91" fmla="*/ 1926466 w 1979894"/>
                <a:gd name="connsiteY91" fmla="*/ 1116614 h 1977488"/>
                <a:gd name="connsiteX92" fmla="*/ 1916859 w 1979894"/>
                <a:gd name="connsiteY92" fmla="*/ 1134624 h 1977488"/>
                <a:gd name="connsiteX93" fmla="*/ 1909655 w 1979894"/>
                <a:gd name="connsiteY93" fmla="*/ 1152034 h 1977488"/>
                <a:gd name="connsiteX94" fmla="*/ 1904853 w 1979894"/>
                <a:gd name="connsiteY94" fmla="*/ 1170645 h 1977488"/>
                <a:gd name="connsiteX95" fmla="*/ 1902452 w 1979894"/>
                <a:gd name="connsiteY95" fmla="*/ 1189254 h 1977488"/>
                <a:gd name="connsiteX96" fmla="*/ 1902452 w 1979894"/>
                <a:gd name="connsiteY96" fmla="*/ 1209065 h 1977488"/>
                <a:gd name="connsiteX97" fmla="*/ 1903652 w 1979894"/>
                <a:gd name="connsiteY97" fmla="*/ 1229477 h 1977488"/>
                <a:gd name="connsiteX98" fmla="*/ 1906053 w 1979894"/>
                <a:gd name="connsiteY98" fmla="*/ 1249888 h 1977488"/>
                <a:gd name="connsiteX99" fmla="*/ 1909055 w 1979894"/>
                <a:gd name="connsiteY99" fmla="*/ 1270299 h 1977488"/>
                <a:gd name="connsiteX100" fmla="*/ 1911456 w 1979894"/>
                <a:gd name="connsiteY100" fmla="*/ 1290710 h 1977488"/>
                <a:gd name="connsiteX101" fmla="*/ 1913258 w 1979894"/>
                <a:gd name="connsiteY101" fmla="*/ 1311122 h 1977488"/>
                <a:gd name="connsiteX102" fmla="*/ 1912657 w 1979894"/>
                <a:gd name="connsiteY102" fmla="*/ 1330333 h 1977488"/>
                <a:gd name="connsiteX103" fmla="*/ 1910256 w 1979894"/>
                <a:gd name="connsiteY103" fmla="*/ 1348943 h 1977488"/>
                <a:gd name="connsiteX104" fmla="*/ 1904853 w 1979894"/>
                <a:gd name="connsiteY104" fmla="*/ 1366953 h 1977488"/>
                <a:gd name="connsiteX105" fmla="*/ 1897049 w 1979894"/>
                <a:gd name="connsiteY105" fmla="*/ 1381961 h 1977488"/>
                <a:gd name="connsiteX106" fmla="*/ 1886843 w 1979894"/>
                <a:gd name="connsiteY106" fmla="*/ 1396369 h 1977488"/>
                <a:gd name="connsiteX107" fmla="*/ 1874835 w 1979894"/>
                <a:gd name="connsiteY107" fmla="*/ 1408975 h 1977488"/>
                <a:gd name="connsiteX108" fmla="*/ 1861029 w 1979894"/>
                <a:gd name="connsiteY108" fmla="*/ 1421582 h 1977488"/>
                <a:gd name="connsiteX109" fmla="*/ 1846621 w 1979894"/>
                <a:gd name="connsiteY109" fmla="*/ 1432989 h 1977488"/>
                <a:gd name="connsiteX110" fmla="*/ 1831613 w 1979894"/>
                <a:gd name="connsiteY110" fmla="*/ 1444395 h 1977488"/>
                <a:gd name="connsiteX111" fmla="*/ 1816004 w 1979894"/>
                <a:gd name="connsiteY111" fmla="*/ 1455802 h 1977488"/>
                <a:gd name="connsiteX112" fmla="*/ 1801596 w 1979894"/>
                <a:gd name="connsiteY112" fmla="*/ 1467208 h 1977488"/>
                <a:gd name="connsiteX113" fmla="*/ 1787789 w 1979894"/>
                <a:gd name="connsiteY113" fmla="*/ 1479213 h 1977488"/>
                <a:gd name="connsiteX114" fmla="*/ 1775782 w 1979894"/>
                <a:gd name="connsiteY114" fmla="*/ 1493022 h 1977488"/>
                <a:gd name="connsiteX115" fmla="*/ 1764976 w 1979894"/>
                <a:gd name="connsiteY115" fmla="*/ 1506229 h 1977488"/>
                <a:gd name="connsiteX116" fmla="*/ 1756571 w 1979894"/>
                <a:gd name="connsiteY116" fmla="*/ 1521237 h 1977488"/>
                <a:gd name="connsiteX117" fmla="*/ 1749366 w 1979894"/>
                <a:gd name="connsiteY117" fmla="*/ 1537446 h 1977488"/>
                <a:gd name="connsiteX118" fmla="*/ 1743363 w 1979894"/>
                <a:gd name="connsiteY118" fmla="*/ 1554856 h 1977488"/>
                <a:gd name="connsiteX119" fmla="*/ 1737961 w 1979894"/>
                <a:gd name="connsiteY119" fmla="*/ 1572866 h 1977488"/>
                <a:gd name="connsiteX120" fmla="*/ 1733158 w 1979894"/>
                <a:gd name="connsiteY120" fmla="*/ 1590875 h 1977488"/>
                <a:gd name="connsiteX121" fmla="*/ 1728355 w 1979894"/>
                <a:gd name="connsiteY121" fmla="*/ 1609486 h 1977488"/>
                <a:gd name="connsiteX122" fmla="*/ 1722952 w 1979894"/>
                <a:gd name="connsiteY122" fmla="*/ 1626895 h 1977488"/>
                <a:gd name="connsiteX123" fmla="*/ 1716949 w 1979894"/>
                <a:gd name="connsiteY123" fmla="*/ 1644305 h 1977488"/>
                <a:gd name="connsiteX124" fmla="*/ 1709745 w 1979894"/>
                <a:gd name="connsiteY124" fmla="*/ 1660513 h 1977488"/>
                <a:gd name="connsiteX125" fmla="*/ 1700740 w 1979894"/>
                <a:gd name="connsiteY125" fmla="*/ 1674922 h 1977488"/>
                <a:gd name="connsiteX126" fmla="*/ 1689935 w 1979894"/>
                <a:gd name="connsiteY126" fmla="*/ 1688129 h 1977488"/>
                <a:gd name="connsiteX127" fmla="*/ 1676727 w 1979894"/>
                <a:gd name="connsiteY127" fmla="*/ 1698935 h 1977488"/>
                <a:gd name="connsiteX128" fmla="*/ 1662318 w 1979894"/>
                <a:gd name="connsiteY128" fmla="*/ 1707940 h 1977488"/>
                <a:gd name="connsiteX129" fmla="*/ 1646110 w 1979894"/>
                <a:gd name="connsiteY129" fmla="*/ 1715144 h 1977488"/>
                <a:gd name="connsiteX130" fmla="*/ 1628700 w 1979894"/>
                <a:gd name="connsiteY130" fmla="*/ 1721147 h 1977488"/>
                <a:gd name="connsiteX131" fmla="*/ 1611290 w 1979894"/>
                <a:gd name="connsiteY131" fmla="*/ 1726550 h 1977488"/>
                <a:gd name="connsiteX132" fmla="*/ 1592680 w 1979894"/>
                <a:gd name="connsiteY132" fmla="*/ 1731353 h 1977488"/>
                <a:gd name="connsiteX133" fmla="*/ 1574669 w 1979894"/>
                <a:gd name="connsiteY133" fmla="*/ 1736156 h 1977488"/>
                <a:gd name="connsiteX134" fmla="*/ 1556661 w 1979894"/>
                <a:gd name="connsiteY134" fmla="*/ 1741560 h 1977488"/>
                <a:gd name="connsiteX135" fmla="*/ 1539251 w 1979894"/>
                <a:gd name="connsiteY135" fmla="*/ 1747562 h 1977488"/>
                <a:gd name="connsiteX136" fmla="*/ 1523042 w 1979894"/>
                <a:gd name="connsiteY136" fmla="*/ 1754767 h 1977488"/>
                <a:gd name="connsiteX137" fmla="*/ 1508034 w 1979894"/>
                <a:gd name="connsiteY137" fmla="*/ 1763171 h 1977488"/>
                <a:gd name="connsiteX138" fmla="*/ 1494827 w 1979894"/>
                <a:gd name="connsiteY138" fmla="*/ 1773977 h 1977488"/>
                <a:gd name="connsiteX139" fmla="*/ 1481019 w 1979894"/>
                <a:gd name="connsiteY139" fmla="*/ 1785984 h 1977488"/>
                <a:gd name="connsiteX140" fmla="*/ 1469012 w 1979894"/>
                <a:gd name="connsiteY140" fmla="*/ 1799791 h 1977488"/>
                <a:gd name="connsiteX141" fmla="*/ 1457606 w 1979894"/>
                <a:gd name="connsiteY141" fmla="*/ 1814199 h 1977488"/>
                <a:gd name="connsiteX142" fmla="*/ 1446199 w 1979894"/>
                <a:gd name="connsiteY142" fmla="*/ 1829206 h 1977488"/>
                <a:gd name="connsiteX143" fmla="*/ 1434793 w 1979894"/>
                <a:gd name="connsiteY143" fmla="*/ 1844215 h 1977488"/>
                <a:gd name="connsiteX144" fmla="*/ 1423387 w 1979894"/>
                <a:gd name="connsiteY144" fmla="*/ 1858623 h 1977488"/>
                <a:gd name="connsiteX145" fmla="*/ 1410779 w 1979894"/>
                <a:gd name="connsiteY145" fmla="*/ 1872430 h 1977488"/>
                <a:gd name="connsiteX146" fmla="*/ 1398172 w 1979894"/>
                <a:gd name="connsiteY146" fmla="*/ 1884437 h 1977488"/>
                <a:gd name="connsiteX147" fmla="*/ 1383765 w 1979894"/>
                <a:gd name="connsiteY147" fmla="*/ 1894643 h 1977488"/>
                <a:gd name="connsiteX148" fmla="*/ 1368757 w 1979894"/>
                <a:gd name="connsiteY148" fmla="*/ 1902447 h 1977488"/>
                <a:gd name="connsiteX149" fmla="*/ 1350747 w 1979894"/>
                <a:gd name="connsiteY149" fmla="*/ 1907850 h 1977488"/>
                <a:gd name="connsiteX150" fmla="*/ 1332136 w 1979894"/>
                <a:gd name="connsiteY150" fmla="*/ 1910251 h 1977488"/>
                <a:gd name="connsiteX151" fmla="*/ 1312926 w 1979894"/>
                <a:gd name="connsiteY151" fmla="*/ 1910852 h 1977488"/>
                <a:gd name="connsiteX152" fmla="*/ 1292514 w 1979894"/>
                <a:gd name="connsiteY152" fmla="*/ 1909051 h 1977488"/>
                <a:gd name="connsiteX153" fmla="*/ 1272103 w 1979894"/>
                <a:gd name="connsiteY153" fmla="*/ 1906650 h 1977488"/>
                <a:gd name="connsiteX154" fmla="*/ 1251692 w 1979894"/>
                <a:gd name="connsiteY154" fmla="*/ 1903647 h 1977488"/>
                <a:gd name="connsiteX155" fmla="*/ 1231281 w 1979894"/>
                <a:gd name="connsiteY155" fmla="*/ 1901247 h 1977488"/>
                <a:gd name="connsiteX156" fmla="*/ 1210869 w 1979894"/>
                <a:gd name="connsiteY156" fmla="*/ 1900046 h 1977488"/>
                <a:gd name="connsiteX157" fmla="*/ 1191058 w 1979894"/>
                <a:gd name="connsiteY157" fmla="*/ 1900046 h 1977488"/>
                <a:gd name="connsiteX158" fmla="*/ 1172448 w 1979894"/>
                <a:gd name="connsiteY158" fmla="*/ 1902447 h 1977488"/>
                <a:gd name="connsiteX159" fmla="*/ 1153237 w 1979894"/>
                <a:gd name="connsiteY159" fmla="*/ 1907250 h 1977488"/>
                <a:gd name="connsiteX160" fmla="*/ 1135827 w 1979894"/>
                <a:gd name="connsiteY160" fmla="*/ 1914454 h 1977488"/>
                <a:gd name="connsiteX161" fmla="*/ 1117819 w 1979894"/>
                <a:gd name="connsiteY161" fmla="*/ 1924060 h 1977488"/>
                <a:gd name="connsiteX162" fmla="*/ 1099809 w 1979894"/>
                <a:gd name="connsiteY162" fmla="*/ 1933665 h 1977488"/>
                <a:gd name="connsiteX163" fmla="*/ 1081798 w 1979894"/>
                <a:gd name="connsiteY163" fmla="*/ 1944470 h 1977488"/>
                <a:gd name="connsiteX164" fmla="*/ 1064388 w 1979894"/>
                <a:gd name="connsiteY164" fmla="*/ 1954677 h 1977488"/>
                <a:gd name="connsiteX165" fmla="*/ 1045778 w 1979894"/>
                <a:gd name="connsiteY165" fmla="*/ 1963681 h 1977488"/>
                <a:gd name="connsiteX166" fmla="*/ 1027768 w 1979894"/>
                <a:gd name="connsiteY166" fmla="*/ 1970885 h 1977488"/>
                <a:gd name="connsiteX167" fmla="*/ 1009158 w 1979894"/>
                <a:gd name="connsiteY167" fmla="*/ 1975688 h 1977488"/>
                <a:gd name="connsiteX168" fmla="*/ 989948 w 1979894"/>
                <a:gd name="connsiteY168" fmla="*/ 1977488 h 1977488"/>
                <a:gd name="connsiteX169" fmla="*/ 970737 w 1979894"/>
                <a:gd name="connsiteY169" fmla="*/ 1975688 h 1977488"/>
                <a:gd name="connsiteX170" fmla="*/ 952126 w 1979894"/>
                <a:gd name="connsiteY170" fmla="*/ 1970885 h 1977488"/>
                <a:gd name="connsiteX171" fmla="*/ 934117 w 1979894"/>
                <a:gd name="connsiteY171" fmla="*/ 1963681 h 1977488"/>
                <a:gd name="connsiteX172" fmla="*/ 915506 w 1979894"/>
                <a:gd name="connsiteY172" fmla="*/ 1954677 h 1977488"/>
                <a:gd name="connsiteX173" fmla="*/ 898097 w 1979894"/>
                <a:gd name="connsiteY173" fmla="*/ 1944470 h 1977488"/>
                <a:gd name="connsiteX174" fmla="*/ 880087 w 1979894"/>
                <a:gd name="connsiteY174" fmla="*/ 1933665 h 1977488"/>
                <a:gd name="connsiteX175" fmla="*/ 862077 w 1979894"/>
                <a:gd name="connsiteY175" fmla="*/ 1924060 h 1977488"/>
                <a:gd name="connsiteX176" fmla="*/ 844067 w 1979894"/>
                <a:gd name="connsiteY176" fmla="*/ 1914454 h 1977488"/>
                <a:gd name="connsiteX177" fmla="*/ 826058 w 1979894"/>
                <a:gd name="connsiteY177" fmla="*/ 1907250 h 1977488"/>
                <a:gd name="connsiteX178" fmla="*/ 807447 w 1979894"/>
                <a:gd name="connsiteY178" fmla="*/ 1902447 h 1977488"/>
                <a:gd name="connsiteX179" fmla="*/ 788836 w 1979894"/>
                <a:gd name="connsiteY179" fmla="*/ 1900046 h 1977488"/>
                <a:gd name="connsiteX180" fmla="*/ 769025 w 1979894"/>
                <a:gd name="connsiteY180" fmla="*/ 1900046 h 1977488"/>
                <a:gd name="connsiteX181" fmla="*/ 748614 w 1979894"/>
                <a:gd name="connsiteY181" fmla="*/ 1901247 h 1977488"/>
                <a:gd name="connsiteX182" fmla="*/ 728203 w 1979894"/>
                <a:gd name="connsiteY182" fmla="*/ 1903647 h 1977488"/>
                <a:gd name="connsiteX183" fmla="*/ 707791 w 1979894"/>
                <a:gd name="connsiteY183" fmla="*/ 1906650 h 1977488"/>
                <a:gd name="connsiteX184" fmla="*/ 687380 w 1979894"/>
                <a:gd name="connsiteY184" fmla="*/ 1909051 h 1977488"/>
                <a:gd name="connsiteX185" fmla="*/ 666969 w 1979894"/>
                <a:gd name="connsiteY185" fmla="*/ 1910852 h 1977488"/>
                <a:gd name="connsiteX186" fmla="*/ 647759 w 1979894"/>
                <a:gd name="connsiteY186" fmla="*/ 1910251 h 1977488"/>
                <a:gd name="connsiteX187" fmla="*/ 629149 w 1979894"/>
                <a:gd name="connsiteY187" fmla="*/ 1907850 h 1977488"/>
                <a:gd name="connsiteX188" fmla="*/ 611139 w 1979894"/>
                <a:gd name="connsiteY188" fmla="*/ 1902447 h 1977488"/>
                <a:gd name="connsiteX189" fmla="*/ 596130 w 1979894"/>
                <a:gd name="connsiteY189" fmla="*/ 1894643 h 1977488"/>
                <a:gd name="connsiteX190" fmla="*/ 581722 w 1979894"/>
                <a:gd name="connsiteY190" fmla="*/ 1884437 h 1977488"/>
                <a:gd name="connsiteX191" fmla="*/ 569115 w 1979894"/>
                <a:gd name="connsiteY191" fmla="*/ 1872430 h 1977488"/>
                <a:gd name="connsiteX192" fmla="*/ 556508 w 1979894"/>
                <a:gd name="connsiteY192" fmla="*/ 1858623 h 1977488"/>
                <a:gd name="connsiteX193" fmla="*/ 545101 w 1979894"/>
                <a:gd name="connsiteY193" fmla="*/ 1844215 h 1977488"/>
                <a:gd name="connsiteX194" fmla="*/ 533695 w 1979894"/>
                <a:gd name="connsiteY194" fmla="*/ 1829206 h 1977488"/>
                <a:gd name="connsiteX195" fmla="*/ 522290 w 1979894"/>
                <a:gd name="connsiteY195" fmla="*/ 1814199 h 1977488"/>
                <a:gd name="connsiteX196" fmla="*/ 510883 w 1979894"/>
                <a:gd name="connsiteY196" fmla="*/ 1799791 h 1977488"/>
                <a:gd name="connsiteX197" fmla="*/ 498876 w 1979894"/>
                <a:gd name="connsiteY197" fmla="*/ 1785984 h 1977488"/>
                <a:gd name="connsiteX198" fmla="*/ 485069 w 1979894"/>
                <a:gd name="connsiteY198" fmla="*/ 1773977 h 1977488"/>
                <a:gd name="connsiteX199" fmla="*/ 471862 w 1979894"/>
                <a:gd name="connsiteY199" fmla="*/ 1763171 h 1977488"/>
                <a:gd name="connsiteX200" fmla="*/ 456853 w 1979894"/>
                <a:gd name="connsiteY200" fmla="*/ 1754767 h 1977488"/>
                <a:gd name="connsiteX201" fmla="*/ 440644 w 1979894"/>
                <a:gd name="connsiteY201" fmla="*/ 1747562 h 1977488"/>
                <a:gd name="connsiteX202" fmla="*/ 423235 w 1979894"/>
                <a:gd name="connsiteY202" fmla="*/ 1741560 h 1977488"/>
                <a:gd name="connsiteX203" fmla="*/ 405224 w 1979894"/>
                <a:gd name="connsiteY203" fmla="*/ 1736156 h 1977488"/>
                <a:gd name="connsiteX204" fmla="*/ 387215 w 1979894"/>
                <a:gd name="connsiteY204" fmla="*/ 1731353 h 1977488"/>
                <a:gd name="connsiteX205" fmla="*/ 368604 w 1979894"/>
                <a:gd name="connsiteY205" fmla="*/ 1726550 h 1977488"/>
                <a:gd name="connsiteX206" fmla="*/ 351195 w 1979894"/>
                <a:gd name="connsiteY206" fmla="*/ 1721147 h 1977488"/>
                <a:gd name="connsiteX207" fmla="*/ 333785 w 1979894"/>
                <a:gd name="connsiteY207" fmla="*/ 1715144 h 1977488"/>
                <a:gd name="connsiteX208" fmla="*/ 317577 w 1979894"/>
                <a:gd name="connsiteY208" fmla="*/ 1707940 h 1977488"/>
                <a:gd name="connsiteX209" fmla="*/ 303168 w 1979894"/>
                <a:gd name="connsiteY209" fmla="*/ 1698935 h 1977488"/>
                <a:gd name="connsiteX210" fmla="*/ 289961 w 1979894"/>
                <a:gd name="connsiteY210" fmla="*/ 1688129 h 1977488"/>
                <a:gd name="connsiteX211" fmla="*/ 279155 w 1979894"/>
                <a:gd name="connsiteY211" fmla="*/ 1674922 h 1977488"/>
                <a:gd name="connsiteX212" fmla="*/ 270150 w 1979894"/>
                <a:gd name="connsiteY212" fmla="*/ 1660513 h 1977488"/>
                <a:gd name="connsiteX213" fmla="*/ 262946 w 1979894"/>
                <a:gd name="connsiteY213" fmla="*/ 1644305 h 1977488"/>
                <a:gd name="connsiteX214" fmla="*/ 256943 w 1979894"/>
                <a:gd name="connsiteY214" fmla="*/ 1626895 h 1977488"/>
                <a:gd name="connsiteX215" fmla="*/ 251540 w 1979894"/>
                <a:gd name="connsiteY215" fmla="*/ 1609486 h 1977488"/>
                <a:gd name="connsiteX216" fmla="*/ 246738 w 1979894"/>
                <a:gd name="connsiteY216" fmla="*/ 1590875 h 1977488"/>
                <a:gd name="connsiteX217" fmla="*/ 241934 w 1979894"/>
                <a:gd name="connsiteY217" fmla="*/ 1572866 h 1977488"/>
                <a:gd name="connsiteX218" fmla="*/ 236531 w 1979894"/>
                <a:gd name="connsiteY218" fmla="*/ 1554856 h 1977488"/>
                <a:gd name="connsiteX219" fmla="*/ 230528 w 1979894"/>
                <a:gd name="connsiteY219" fmla="*/ 1537446 h 1977488"/>
                <a:gd name="connsiteX220" fmla="*/ 223324 w 1979894"/>
                <a:gd name="connsiteY220" fmla="*/ 1521237 h 1977488"/>
                <a:gd name="connsiteX221" fmla="*/ 214920 w 1979894"/>
                <a:gd name="connsiteY221" fmla="*/ 1506229 h 1977488"/>
                <a:gd name="connsiteX222" fmla="*/ 204114 w 1979894"/>
                <a:gd name="connsiteY222" fmla="*/ 1493022 h 1977488"/>
                <a:gd name="connsiteX223" fmla="*/ 192107 w 1979894"/>
                <a:gd name="connsiteY223" fmla="*/ 1479213 h 1977488"/>
                <a:gd name="connsiteX224" fmla="*/ 178300 w 1979894"/>
                <a:gd name="connsiteY224" fmla="*/ 1467208 h 1977488"/>
                <a:gd name="connsiteX225" fmla="*/ 163290 w 1979894"/>
                <a:gd name="connsiteY225" fmla="*/ 1455802 h 1977488"/>
                <a:gd name="connsiteX226" fmla="*/ 148283 w 1979894"/>
                <a:gd name="connsiteY226" fmla="*/ 1444395 h 1977488"/>
                <a:gd name="connsiteX227" fmla="*/ 133275 w 1979894"/>
                <a:gd name="connsiteY227" fmla="*/ 1432989 h 1977488"/>
                <a:gd name="connsiteX228" fmla="*/ 118866 w 1979894"/>
                <a:gd name="connsiteY228" fmla="*/ 1421582 h 1977488"/>
                <a:gd name="connsiteX229" fmla="*/ 105059 w 1979894"/>
                <a:gd name="connsiteY229" fmla="*/ 1408975 h 1977488"/>
                <a:gd name="connsiteX230" fmla="*/ 93052 w 1979894"/>
                <a:gd name="connsiteY230" fmla="*/ 1396369 h 1977488"/>
                <a:gd name="connsiteX231" fmla="*/ 82846 w 1979894"/>
                <a:gd name="connsiteY231" fmla="*/ 1381961 h 1977488"/>
                <a:gd name="connsiteX232" fmla="*/ 75042 w 1979894"/>
                <a:gd name="connsiteY232" fmla="*/ 1366953 h 1977488"/>
                <a:gd name="connsiteX233" fmla="*/ 69639 w 1979894"/>
                <a:gd name="connsiteY233" fmla="*/ 1348943 h 1977488"/>
                <a:gd name="connsiteX234" fmla="*/ 67238 w 1979894"/>
                <a:gd name="connsiteY234" fmla="*/ 1330333 h 1977488"/>
                <a:gd name="connsiteX235" fmla="*/ 66637 w 1979894"/>
                <a:gd name="connsiteY235" fmla="*/ 1311122 h 1977488"/>
                <a:gd name="connsiteX236" fmla="*/ 68438 w 1979894"/>
                <a:gd name="connsiteY236" fmla="*/ 1290710 h 1977488"/>
                <a:gd name="connsiteX237" fmla="*/ 70840 w 1979894"/>
                <a:gd name="connsiteY237" fmla="*/ 1270299 h 1977488"/>
                <a:gd name="connsiteX238" fmla="*/ 73841 w 1979894"/>
                <a:gd name="connsiteY238" fmla="*/ 1249888 h 1977488"/>
                <a:gd name="connsiteX239" fmla="*/ 76243 w 1979894"/>
                <a:gd name="connsiteY239" fmla="*/ 1229477 h 1977488"/>
                <a:gd name="connsiteX240" fmla="*/ 77444 w 1979894"/>
                <a:gd name="connsiteY240" fmla="*/ 1209065 h 1977488"/>
                <a:gd name="connsiteX241" fmla="*/ 77444 w 1979894"/>
                <a:gd name="connsiteY241" fmla="*/ 1189254 h 1977488"/>
                <a:gd name="connsiteX242" fmla="*/ 75042 w 1979894"/>
                <a:gd name="connsiteY242" fmla="*/ 1170645 h 1977488"/>
                <a:gd name="connsiteX243" fmla="*/ 70239 w 1979894"/>
                <a:gd name="connsiteY243" fmla="*/ 1152034 h 1977488"/>
                <a:gd name="connsiteX244" fmla="*/ 63035 w 1979894"/>
                <a:gd name="connsiteY244" fmla="*/ 1134624 h 1977488"/>
                <a:gd name="connsiteX245" fmla="*/ 54031 w 1979894"/>
                <a:gd name="connsiteY245" fmla="*/ 1116614 h 1977488"/>
                <a:gd name="connsiteX246" fmla="*/ 43824 w 1979894"/>
                <a:gd name="connsiteY246" fmla="*/ 1098606 h 1977488"/>
                <a:gd name="connsiteX247" fmla="*/ 33020 w 1979894"/>
                <a:gd name="connsiteY247" fmla="*/ 1080595 h 1977488"/>
                <a:gd name="connsiteX248" fmla="*/ 22814 w 1979894"/>
                <a:gd name="connsiteY248" fmla="*/ 1063185 h 1977488"/>
                <a:gd name="connsiteX249" fmla="*/ 13808 w 1979894"/>
                <a:gd name="connsiteY249" fmla="*/ 1044575 h 1977488"/>
                <a:gd name="connsiteX250" fmla="*/ 6604 w 1979894"/>
                <a:gd name="connsiteY250" fmla="*/ 1026565 h 1977488"/>
                <a:gd name="connsiteX251" fmla="*/ 1802 w 1979894"/>
                <a:gd name="connsiteY251" fmla="*/ 1007954 h 1977488"/>
                <a:gd name="connsiteX252" fmla="*/ 0 w 1979894"/>
                <a:gd name="connsiteY252" fmla="*/ 988744 h 1977488"/>
                <a:gd name="connsiteX253" fmla="*/ 1802 w 1979894"/>
                <a:gd name="connsiteY253" fmla="*/ 969534 h 1977488"/>
                <a:gd name="connsiteX254" fmla="*/ 6604 w 1979894"/>
                <a:gd name="connsiteY254" fmla="*/ 950924 h 1977488"/>
                <a:gd name="connsiteX255" fmla="*/ 13808 w 1979894"/>
                <a:gd name="connsiteY255" fmla="*/ 932913 h 1977488"/>
                <a:gd name="connsiteX256" fmla="*/ 22814 w 1979894"/>
                <a:gd name="connsiteY256" fmla="*/ 914303 h 1977488"/>
                <a:gd name="connsiteX257" fmla="*/ 33020 w 1979894"/>
                <a:gd name="connsiteY257" fmla="*/ 896893 h 1977488"/>
                <a:gd name="connsiteX258" fmla="*/ 43824 w 1979894"/>
                <a:gd name="connsiteY258" fmla="*/ 878885 h 1977488"/>
                <a:gd name="connsiteX259" fmla="*/ 54031 w 1979894"/>
                <a:gd name="connsiteY259" fmla="*/ 860874 h 1977488"/>
                <a:gd name="connsiteX260" fmla="*/ 63035 w 1979894"/>
                <a:gd name="connsiteY260" fmla="*/ 842864 h 1977488"/>
                <a:gd name="connsiteX261" fmla="*/ 70239 w 1979894"/>
                <a:gd name="connsiteY261" fmla="*/ 825454 h 1977488"/>
                <a:gd name="connsiteX262" fmla="*/ 75042 w 1979894"/>
                <a:gd name="connsiteY262" fmla="*/ 806844 h 1977488"/>
                <a:gd name="connsiteX263" fmla="*/ 77444 w 1979894"/>
                <a:gd name="connsiteY263" fmla="*/ 788234 h 1977488"/>
                <a:gd name="connsiteX264" fmla="*/ 77444 w 1979894"/>
                <a:gd name="connsiteY264" fmla="*/ 768423 h 1977488"/>
                <a:gd name="connsiteX265" fmla="*/ 76243 w 1979894"/>
                <a:gd name="connsiteY265" fmla="*/ 748012 h 1977488"/>
                <a:gd name="connsiteX266" fmla="*/ 73841 w 1979894"/>
                <a:gd name="connsiteY266" fmla="*/ 727600 h 1977488"/>
                <a:gd name="connsiteX267" fmla="*/ 70840 w 1979894"/>
                <a:gd name="connsiteY267" fmla="*/ 707189 h 1977488"/>
                <a:gd name="connsiteX268" fmla="*/ 68438 w 1979894"/>
                <a:gd name="connsiteY268" fmla="*/ 686778 h 1977488"/>
                <a:gd name="connsiteX269" fmla="*/ 66637 w 1979894"/>
                <a:gd name="connsiteY269" fmla="*/ 666367 h 1977488"/>
                <a:gd name="connsiteX270" fmla="*/ 67238 w 1979894"/>
                <a:gd name="connsiteY270" fmla="*/ 647157 h 1977488"/>
                <a:gd name="connsiteX271" fmla="*/ 69639 w 1979894"/>
                <a:gd name="connsiteY271" fmla="*/ 628547 h 1977488"/>
                <a:gd name="connsiteX272" fmla="*/ 75042 w 1979894"/>
                <a:gd name="connsiteY272" fmla="*/ 610536 h 1977488"/>
                <a:gd name="connsiteX273" fmla="*/ 82846 w 1979894"/>
                <a:gd name="connsiteY273" fmla="*/ 595528 h 1977488"/>
                <a:gd name="connsiteX274" fmla="*/ 93052 w 1979894"/>
                <a:gd name="connsiteY274" fmla="*/ 581120 h 1977488"/>
                <a:gd name="connsiteX275" fmla="*/ 105059 w 1979894"/>
                <a:gd name="connsiteY275" fmla="*/ 568513 h 1977488"/>
                <a:gd name="connsiteX276" fmla="*/ 118866 w 1979894"/>
                <a:gd name="connsiteY276" fmla="*/ 555907 h 1977488"/>
                <a:gd name="connsiteX277" fmla="*/ 133275 w 1979894"/>
                <a:gd name="connsiteY277" fmla="*/ 544499 h 1977488"/>
                <a:gd name="connsiteX278" fmla="*/ 148283 w 1979894"/>
                <a:gd name="connsiteY278" fmla="*/ 533093 h 1977488"/>
                <a:gd name="connsiteX279" fmla="*/ 163290 w 1979894"/>
                <a:gd name="connsiteY279" fmla="*/ 521687 h 1977488"/>
                <a:gd name="connsiteX280" fmla="*/ 178300 w 1979894"/>
                <a:gd name="connsiteY280" fmla="*/ 510281 h 1977488"/>
                <a:gd name="connsiteX281" fmla="*/ 192107 w 1979894"/>
                <a:gd name="connsiteY281" fmla="*/ 498275 h 1977488"/>
                <a:gd name="connsiteX282" fmla="*/ 204114 w 1979894"/>
                <a:gd name="connsiteY282" fmla="*/ 484468 h 1977488"/>
                <a:gd name="connsiteX283" fmla="*/ 214920 w 1979894"/>
                <a:gd name="connsiteY283" fmla="*/ 471259 h 1977488"/>
                <a:gd name="connsiteX284" fmla="*/ 223324 w 1979894"/>
                <a:gd name="connsiteY284" fmla="*/ 456252 h 1977488"/>
                <a:gd name="connsiteX285" fmla="*/ 230528 w 1979894"/>
                <a:gd name="connsiteY285" fmla="*/ 440042 h 1977488"/>
                <a:gd name="connsiteX286" fmla="*/ 236531 w 1979894"/>
                <a:gd name="connsiteY286" fmla="*/ 422633 h 1977488"/>
                <a:gd name="connsiteX287" fmla="*/ 241934 w 1979894"/>
                <a:gd name="connsiteY287" fmla="*/ 404623 h 1977488"/>
                <a:gd name="connsiteX288" fmla="*/ 246738 w 1979894"/>
                <a:gd name="connsiteY288" fmla="*/ 386613 h 1977488"/>
                <a:gd name="connsiteX289" fmla="*/ 251540 w 1979894"/>
                <a:gd name="connsiteY289" fmla="*/ 368003 h 1977488"/>
                <a:gd name="connsiteX290" fmla="*/ 256943 w 1979894"/>
                <a:gd name="connsiteY290" fmla="*/ 350593 h 1977488"/>
                <a:gd name="connsiteX291" fmla="*/ 262946 w 1979894"/>
                <a:gd name="connsiteY291" fmla="*/ 333183 h 1977488"/>
                <a:gd name="connsiteX292" fmla="*/ 270150 w 1979894"/>
                <a:gd name="connsiteY292" fmla="*/ 316975 h 1977488"/>
                <a:gd name="connsiteX293" fmla="*/ 279155 w 1979894"/>
                <a:gd name="connsiteY293" fmla="*/ 302566 h 1977488"/>
                <a:gd name="connsiteX294" fmla="*/ 289961 w 1979894"/>
                <a:gd name="connsiteY294" fmla="*/ 289359 h 1977488"/>
                <a:gd name="connsiteX295" fmla="*/ 303168 w 1979894"/>
                <a:gd name="connsiteY295" fmla="*/ 278554 h 1977488"/>
                <a:gd name="connsiteX296" fmla="*/ 317577 w 1979894"/>
                <a:gd name="connsiteY296" fmla="*/ 269549 h 1977488"/>
                <a:gd name="connsiteX297" fmla="*/ 333785 w 1979894"/>
                <a:gd name="connsiteY297" fmla="*/ 262344 h 1977488"/>
                <a:gd name="connsiteX298" fmla="*/ 351195 w 1979894"/>
                <a:gd name="connsiteY298" fmla="*/ 256341 h 1977488"/>
                <a:gd name="connsiteX299" fmla="*/ 368604 w 1979894"/>
                <a:gd name="connsiteY299" fmla="*/ 250938 h 1977488"/>
                <a:gd name="connsiteX300" fmla="*/ 387215 w 1979894"/>
                <a:gd name="connsiteY300" fmla="*/ 246135 h 1977488"/>
                <a:gd name="connsiteX301" fmla="*/ 405224 w 1979894"/>
                <a:gd name="connsiteY301" fmla="*/ 241333 h 1977488"/>
                <a:gd name="connsiteX302" fmla="*/ 423235 w 1979894"/>
                <a:gd name="connsiteY302" fmla="*/ 235930 h 1977488"/>
                <a:gd name="connsiteX303" fmla="*/ 440644 w 1979894"/>
                <a:gd name="connsiteY303" fmla="*/ 229927 h 1977488"/>
                <a:gd name="connsiteX304" fmla="*/ 456853 w 1979894"/>
                <a:gd name="connsiteY304" fmla="*/ 222723 h 1977488"/>
                <a:gd name="connsiteX305" fmla="*/ 471862 w 1979894"/>
                <a:gd name="connsiteY305" fmla="*/ 214318 h 1977488"/>
                <a:gd name="connsiteX306" fmla="*/ 485069 w 1979894"/>
                <a:gd name="connsiteY306" fmla="*/ 203513 h 1977488"/>
                <a:gd name="connsiteX307" fmla="*/ 498876 w 1979894"/>
                <a:gd name="connsiteY307" fmla="*/ 191505 h 1977488"/>
                <a:gd name="connsiteX308" fmla="*/ 510883 w 1979894"/>
                <a:gd name="connsiteY308" fmla="*/ 177697 h 1977488"/>
                <a:gd name="connsiteX309" fmla="*/ 522290 w 1979894"/>
                <a:gd name="connsiteY309" fmla="*/ 163290 h 1977488"/>
                <a:gd name="connsiteX310" fmla="*/ 533695 w 1979894"/>
                <a:gd name="connsiteY310" fmla="*/ 148282 h 1977488"/>
                <a:gd name="connsiteX311" fmla="*/ 545101 w 1979894"/>
                <a:gd name="connsiteY311" fmla="*/ 133273 h 1977488"/>
                <a:gd name="connsiteX312" fmla="*/ 556508 w 1979894"/>
                <a:gd name="connsiteY312" fmla="*/ 118865 h 1977488"/>
                <a:gd name="connsiteX313" fmla="*/ 569115 w 1979894"/>
                <a:gd name="connsiteY313" fmla="*/ 105058 h 1977488"/>
                <a:gd name="connsiteX314" fmla="*/ 581722 w 1979894"/>
                <a:gd name="connsiteY314" fmla="*/ 93052 h 1977488"/>
                <a:gd name="connsiteX315" fmla="*/ 596130 w 1979894"/>
                <a:gd name="connsiteY315" fmla="*/ 82845 h 1977488"/>
                <a:gd name="connsiteX316" fmla="*/ 611139 w 1979894"/>
                <a:gd name="connsiteY316" fmla="*/ 75041 h 1977488"/>
                <a:gd name="connsiteX317" fmla="*/ 629149 w 1979894"/>
                <a:gd name="connsiteY317" fmla="*/ 69638 h 1977488"/>
                <a:gd name="connsiteX318" fmla="*/ 647759 w 1979894"/>
                <a:gd name="connsiteY318" fmla="*/ 67237 h 1977488"/>
                <a:gd name="connsiteX319" fmla="*/ 666969 w 1979894"/>
                <a:gd name="connsiteY319" fmla="*/ 66637 h 1977488"/>
                <a:gd name="connsiteX320" fmla="*/ 687380 w 1979894"/>
                <a:gd name="connsiteY320" fmla="*/ 68438 h 1977488"/>
                <a:gd name="connsiteX321" fmla="*/ 707791 w 1979894"/>
                <a:gd name="connsiteY321" fmla="*/ 70839 h 1977488"/>
                <a:gd name="connsiteX322" fmla="*/ 728203 w 1979894"/>
                <a:gd name="connsiteY322" fmla="*/ 73841 h 1977488"/>
                <a:gd name="connsiteX323" fmla="*/ 748614 w 1979894"/>
                <a:gd name="connsiteY323" fmla="*/ 76242 h 1977488"/>
                <a:gd name="connsiteX324" fmla="*/ 769025 w 1979894"/>
                <a:gd name="connsiteY324" fmla="*/ 77442 h 1977488"/>
                <a:gd name="connsiteX325" fmla="*/ 788836 w 1979894"/>
                <a:gd name="connsiteY325" fmla="*/ 77442 h 1977488"/>
                <a:gd name="connsiteX326" fmla="*/ 807447 w 1979894"/>
                <a:gd name="connsiteY326" fmla="*/ 75041 h 1977488"/>
                <a:gd name="connsiteX327" fmla="*/ 826058 w 1979894"/>
                <a:gd name="connsiteY327" fmla="*/ 70238 h 1977488"/>
                <a:gd name="connsiteX328" fmla="*/ 844067 w 1979894"/>
                <a:gd name="connsiteY328" fmla="*/ 63035 h 1977488"/>
                <a:gd name="connsiteX329" fmla="*/ 862077 w 1979894"/>
                <a:gd name="connsiteY329" fmla="*/ 53430 h 1977488"/>
                <a:gd name="connsiteX330" fmla="*/ 880087 w 1979894"/>
                <a:gd name="connsiteY330" fmla="*/ 43824 h 1977488"/>
                <a:gd name="connsiteX331" fmla="*/ 898097 w 1979894"/>
                <a:gd name="connsiteY331" fmla="*/ 33018 h 1977488"/>
                <a:gd name="connsiteX332" fmla="*/ 915506 w 1979894"/>
                <a:gd name="connsiteY332" fmla="*/ 22813 h 1977488"/>
                <a:gd name="connsiteX333" fmla="*/ 934117 w 1979894"/>
                <a:gd name="connsiteY333" fmla="*/ 13807 h 1977488"/>
                <a:gd name="connsiteX334" fmla="*/ 952126 w 1979894"/>
                <a:gd name="connsiteY334" fmla="*/ 6603 h 1977488"/>
                <a:gd name="connsiteX335" fmla="*/ 970737 w 1979894"/>
                <a:gd name="connsiteY335" fmla="*/ 1800 h 19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79894" h="1977488">
                  <a:moveTo>
                    <a:pt x="989948" y="0"/>
                  </a:moveTo>
                  <a:lnTo>
                    <a:pt x="1009158" y="1800"/>
                  </a:lnTo>
                  <a:lnTo>
                    <a:pt x="1027768" y="6603"/>
                  </a:lnTo>
                  <a:lnTo>
                    <a:pt x="1045778" y="13807"/>
                  </a:lnTo>
                  <a:lnTo>
                    <a:pt x="1064388" y="22813"/>
                  </a:lnTo>
                  <a:lnTo>
                    <a:pt x="1081798" y="33018"/>
                  </a:lnTo>
                  <a:lnTo>
                    <a:pt x="1099809" y="43824"/>
                  </a:lnTo>
                  <a:lnTo>
                    <a:pt x="1117819" y="53430"/>
                  </a:lnTo>
                  <a:lnTo>
                    <a:pt x="1135827" y="63035"/>
                  </a:lnTo>
                  <a:lnTo>
                    <a:pt x="1153237" y="70238"/>
                  </a:lnTo>
                  <a:lnTo>
                    <a:pt x="1172448" y="75041"/>
                  </a:lnTo>
                  <a:lnTo>
                    <a:pt x="1191058" y="77442"/>
                  </a:lnTo>
                  <a:lnTo>
                    <a:pt x="1210869" y="77442"/>
                  </a:lnTo>
                  <a:lnTo>
                    <a:pt x="1231281" y="76242"/>
                  </a:lnTo>
                  <a:lnTo>
                    <a:pt x="1251692" y="73841"/>
                  </a:lnTo>
                  <a:lnTo>
                    <a:pt x="1272103" y="70839"/>
                  </a:lnTo>
                  <a:lnTo>
                    <a:pt x="1292514" y="68438"/>
                  </a:lnTo>
                  <a:lnTo>
                    <a:pt x="1312926" y="66637"/>
                  </a:lnTo>
                  <a:lnTo>
                    <a:pt x="1332136" y="67237"/>
                  </a:lnTo>
                  <a:lnTo>
                    <a:pt x="1350747" y="69638"/>
                  </a:lnTo>
                  <a:lnTo>
                    <a:pt x="1368757" y="75041"/>
                  </a:lnTo>
                  <a:lnTo>
                    <a:pt x="1383765" y="82845"/>
                  </a:lnTo>
                  <a:lnTo>
                    <a:pt x="1398172" y="93052"/>
                  </a:lnTo>
                  <a:lnTo>
                    <a:pt x="1410779" y="105058"/>
                  </a:lnTo>
                  <a:lnTo>
                    <a:pt x="1423387" y="118865"/>
                  </a:lnTo>
                  <a:lnTo>
                    <a:pt x="1434793" y="133273"/>
                  </a:lnTo>
                  <a:lnTo>
                    <a:pt x="1446199" y="148282"/>
                  </a:lnTo>
                  <a:lnTo>
                    <a:pt x="1457606" y="163290"/>
                  </a:lnTo>
                  <a:lnTo>
                    <a:pt x="1469012" y="177697"/>
                  </a:lnTo>
                  <a:lnTo>
                    <a:pt x="1481019" y="191505"/>
                  </a:lnTo>
                  <a:lnTo>
                    <a:pt x="1494827" y="203513"/>
                  </a:lnTo>
                  <a:lnTo>
                    <a:pt x="1508034" y="214318"/>
                  </a:lnTo>
                  <a:lnTo>
                    <a:pt x="1523042" y="222723"/>
                  </a:lnTo>
                  <a:lnTo>
                    <a:pt x="1539251" y="229927"/>
                  </a:lnTo>
                  <a:lnTo>
                    <a:pt x="1556661" y="235930"/>
                  </a:lnTo>
                  <a:lnTo>
                    <a:pt x="1574669" y="241333"/>
                  </a:lnTo>
                  <a:lnTo>
                    <a:pt x="1592680" y="246135"/>
                  </a:lnTo>
                  <a:lnTo>
                    <a:pt x="1611290" y="250938"/>
                  </a:lnTo>
                  <a:lnTo>
                    <a:pt x="1628700" y="256341"/>
                  </a:lnTo>
                  <a:lnTo>
                    <a:pt x="1646110" y="262344"/>
                  </a:lnTo>
                  <a:lnTo>
                    <a:pt x="1662318" y="269549"/>
                  </a:lnTo>
                  <a:lnTo>
                    <a:pt x="1676727" y="278554"/>
                  </a:lnTo>
                  <a:lnTo>
                    <a:pt x="1689935" y="289359"/>
                  </a:lnTo>
                  <a:lnTo>
                    <a:pt x="1700740" y="302566"/>
                  </a:lnTo>
                  <a:lnTo>
                    <a:pt x="1709745" y="316975"/>
                  </a:lnTo>
                  <a:lnTo>
                    <a:pt x="1716949" y="333183"/>
                  </a:lnTo>
                  <a:lnTo>
                    <a:pt x="1722952" y="350593"/>
                  </a:lnTo>
                  <a:lnTo>
                    <a:pt x="1728355" y="368003"/>
                  </a:lnTo>
                  <a:lnTo>
                    <a:pt x="1733158" y="386613"/>
                  </a:lnTo>
                  <a:lnTo>
                    <a:pt x="1737961" y="404623"/>
                  </a:lnTo>
                  <a:lnTo>
                    <a:pt x="1743363" y="422633"/>
                  </a:lnTo>
                  <a:lnTo>
                    <a:pt x="1749366" y="440042"/>
                  </a:lnTo>
                  <a:lnTo>
                    <a:pt x="1756571" y="456252"/>
                  </a:lnTo>
                  <a:lnTo>
                    <a:pt x="1764976" y="471259"/>
                  </a:lnTo>
                  <a:lnTo>
                    <a:pt x="1775782" y="484468"/>
                  </a:lnTo>
                  <a:lnTo>
                    <a:pt x="1787789" y="498275"/>
                  </a:lnTo>
                  <a:lnTo>
                    <a:pt x="1801596" y="510281"/>
                  </a:lnTo>
                  <a:lnTo>
                    <a:pt x="1816004" y="521687"/>
                  </a:lnTo>
                  <a:lnTo>
                    <a:pt x="1831613" y="533093"/>
                  </a:lnTo>
                  <a:lnTo>
                    <a:pt x="1846621" y="544499"/>
                  </a:lnTo>
                  <a:lnTo>
                    <a:pt x="1861029" y="555907"/>
                  </a:lnTo>
                  <a:lnTo>
                    <a:pt x="1874835" y="568513"/>
                  </a:lnTo>
                  <a:lnTo>
                    <a:pt x="1886843" y="581120"/>
                  </a:lnTo>
                  <a:lnTo>
                    <a:pt x="1897049" y="595528"/>
                  </a:lnTo>
                  <a:lnTo>
                    <a:pt x="1904853" y="610536"/>
                  </a:lnTo>
                  <a:lnTo>
                    <a:pt x="1910256" y="628547"/>
                  </a:lnTo>
                  <a:lnTo>
                    <a:pt x="1912657" y="647157"/>
                  </a:lnTo>
                  <a:lnTo>
                    <a:pt x="1913258" y="666367"/>
                  </a:lnTo>
                  <a:lnTo>
                    <a:pt x="1911456" y="686778"/>
                  </a:lnTo>
                  <a:lnTo>
                    <a:pt x="1909055" y="707189"/>
                  </a:lnTo>
                  <a:lnTo>
                    <a:pt x="1906053" y="727600"/>
                  </a:lnTo>
                  <a:lnTo>
                    <a:pt x="1903652" y="748012"/>
                  </a:lnTo>
                  <a:lnTo>
                    <a:pt x="1902452" y="768423"/>
                  </a:lnTo>
                  <a:lnTo>
                    <a:pt x="1902452" y="788234"/>
                  </a:lnTo>
                  <a:lnTo>
                    <a:pt x="1904853" y="806844"/>
                  </a:lnTo>
                  <a:lnTo>
                    <a:pt x="1909655" y="825454"/>
                  </a:lnTo>
                  <a:lnTo>
                    <a:pt x="1916859" y="842864"/>
                  </a:lnTo>
                  <a:lnTo>
                    <a:pt x="1926466" y="860874"/>
                  </a:lnTo>
                  <a:lnTo>
                    <a:pt x="1936070" y="878885"/>
                  </a:lnTo>
                  <a:lnTo>
                    <a:pt x="1946876" y="896893"/>
                  </a:lnTo>
                  <a:lnTo>
                    <a:pt x="1957082" y="914303"/>
                  </a:lnTo>
                  <a:lnTo>
                    <a:pt x="1966087" y="932913"/>
                  </a:lnTo>
                  <a:lnTo>
                    <a:pt x="1973290" y="950924"/>
                  </a:lnTo>
                  <a:lnTo>
                    <a:pt x="1978093" y="969534"/>
                  </a:lnTo>
                  <a:lnTo>
                    <a:pt x="1979894" y="988744"/>
                  </a:lnTo>
                  <a:lnTo>
                    <a:pt x="1978093" y="1007954"/>
                  </a:lnTo>
                  <a:lnTo>
                    <a:pt x="1973290" y="1026565"/>
                  </a:lnTo>
                  <a:lnTo>
                    <a:pt x="1966087" y="1044575"/>
                  </a:lnTo>
                  <a:lnTo>
                    <a:pt x="1957082" y="1063185"/>
                  </a:lnTo>
                  <a:lnTo>
                    <a:pt x="1946876" y="1080595"/>
                  </a:lnTo>
                  <a:lnTo>
                    <a:pt x="1936070" y="1098606"/>
                  </a:lnTo>
                  <a:lnTo>
                    <a:pt x="1926466" y="1116614"/>
                  </a:lnTo>
                  <a:lnTo>
                    <a:pt x="1916859" y="1134624"/>
                  </a:lnTo>
                  <a:lnTo>
                    <a:pt x="1909655" y="1152034"/>
                  </a:lnTo>
                  <a:lnTo>
                    <a:pt x="1904853" y="1170645"/>
                  </a:lnTo>
                  <a:lnTo>
                    <a:pt x="1902452" y="1189254"/>
                  </a:lnTo>
                  <a:lnTo>
                    <a:pt x="1902452" y="1209065"/>
                  </a:lnTo>
                  <a:lnTo>
                    <a:pt x="1903652" y="1229477"/>
                  </a:lnTo>
                  <a:lnTo>
                    <a:pt x="1906053" y="1249888"/>
                  </a:lnTo>
                  <a:lnTo>
                    <a:pt x="1909055" y="1270299"/>
                  </a:lnTo>
                  <a:lnTo>
                    <a:pt x="1911456" y="1290710"/>
                  </a:lnTo>
                  <a:lnTo>
                    <a:pt x="1913258" y="1311122"/>
                  </a:lnTo>
                  <a:lnTo>
                    <a:pt x="1912657" y="1330333"/>
                  </a:lnTo>
                  <a:lnTo>
                    <a:pt x="1910256" y="1348943"/>
                  </a:lnTo>
                  <a:lnTo>
                    <a:pt x="1904853" y="1366953"/>
                  </a:lnTo>
                  <a:lnTo>
                    <a:pt x="1897049" y="1381961"/>
                  </a:lnTo>
                  <a:lnTo>
                    <a:pt x="1886843" y="1396369"/>
                  </a:lnTo>
                  <a:lnTo>
                    <a:pt x="1874835" y="1408975"/>
                  </a:lnTo>
                  <a:lnTo>
                    <a:pt x="1861029" y="1421582"/>
                  </a:lnTo>
                  <a:lnTo>
                    <a:pt x="1846621" y="1432989"/>
                  </a:lnTo>
                  <a:lnTo>
                    <a:pt x="1831613" y="1444395"/>
                  </a:lnTo>
                  <a:lnTo>
                    <a:pt x="1816004" y="1455802"/>
                  </a:lnTo>
                  <a:lnTo>
                    <a:pt x="1801596" y="1467208"/>
                  </a:lnTo>
                  <a:lnTo>
                    <a:pt x="1787789" y="1479213"/>
                  </a:lnTo>
                  <a:lnTo>
                    <a:pt x="1775782" y="1493022"/>
                  </a:lnTo>
                  <a:lnTo>
                    <a:pt x="1764976" y="1506229"/>
                  </a:lnTo>
                  <a:lnTo>
                    <a:pt x="1756571" y="1521237"/>
                  </a:lnTo>
                  <a:lnTo>
                    <a:pt x="1749366" y="1537446"/>
                  </a:lnTo>
                  <a:lnTo>
                    <a:pt x="1743363" y="1554856"/>
                  </a:lnTo>
                  <a:lnTo>
                    <a:pt x="1737961" y="1572866"/>
                  </a:lnTo>
                  <a:lnTo>
                    <a:pt x="1733158" y="1590875"/>
                  </a:lnTo>
                  <a:lnTo>
                    <a:pt x="1728355" y="1609486"/>
                  </a:lnTo>
                  <a:lnTo>
                    <a:pt x="1722952" y="1626895"/>
                  </a:lnTo>
                  <a:lnTo>
                    <a:pt x="1716949" y="1644305"/>
                  </a:lnTo>
                  <a:lnTo>
                    <a:pt x="1709745" y="1660513"/>
                  </a:lnTo>
                  <a:lnTo>
                    <a:pt x="1700740" y="1674922"/>
                  </a:lnTo>
                  <a:lnTo>
                    <a:pt x="1689935" y="1688129"/>
                  </a:lnTo>
                  <a:lnTo>
                    <a:pt x="1676727" y="1698935"/>
                  </a:lnTo>
                  <a:lnTo>
                    <a:pt x="1662318" y="1707940"/>
                  </a:lnTo>
                  <a:lnTo>
                    <a:pt x="1646110" y="1715144"/>
                  </a:lnTo>
                  <a:lnTo>
                    <a:pt x="1628700" y="1721147"/>
                  </a:lnTo>
                  <a:lnTo>
                    <a:pt x="1611290" y="1726550"/>
                  </a:lnTo>
                  <a:lnTo>
                    <a:pt x="1592680" y="1731353"/>
                  </a:lnTo>
                  <a:lnTo>
                    <a:pt x="1574669" y="1736156"/>
                  </a:lnTo>
                  <a:lnTo>
                    <a:pt x="1556661" y="1741560"/>
                  </a:lnTo>
                  <a:lnTo>
                    <a:pt x="1539251" y="1747562"/>
                  </a:lnTo>
                  <a:lnTo>
                    <a:pt x="1523042" y="1754767"/>
                  </a:lnTo>
                  <a:lnTo>
                    <a:pt x="1508034" y="1763171"/>
                  </a:lnTo>
                  <a:lnTo>
                    <a:pt x="1494827" y="1773977"/>
                  </a:lnTo>
                  <a:lnTo>
                    <a:pt x="1481019" y="1785984"/>
                  </a:lnTo>
                  <a:lnTo>
                    <a:pt x="1469012" y="1799791"/>
                  </a:lnTo>
                  <a:lnTo>
                    <a:pt x="1457606" y="1814199"/>
                  </a:lnTo>
                  <a:lnTo>
                    <a:pt x="1446199" y="1829206"/>
                  </a:lnTo>
                  <a:lnTo>
                    <a:pt x="1434793" y="1844215"/>
                  </a:lnTo>
                  <a:lnTo>
                    <a:pt x="1423387" y="1858623"/>
                  </a:lnTo>
                  <a:lnTo>
                    <a:pt x="1410779" y="1872430"/>
                  </a:lnTo>
                  <a:lnTo>
                    <a:pt x="1398172" y="1884437"/>
                  </a:lnTo>
                  <a:lnTo>
                    <a:pt x="1383765" y="1894643"/>
                  </a:lnTo>
                  <a:lnTo>
                    <a:pt x="1368757" y="1902447"/>
                  </a:lnTo>
                  <a:lnTo>
                    <a:pt x="1350747" y="1907850"/>
                  </a:lnTo>
                  <a:lnTo>
                    <a:pt x="1332136" y="1910251"/>
                  </a:lnTo>
                  <a:lnTo>
                    <a:pt x="1312926" y="1910852"/>
                  </a:lnTo>
                  <a:lnTo>
                    <a:pt x="1292514" y="1909051"/>
                  </a:lnTo>
                  <a:lnTo>
                    <a:pt x="1272103" y="1906650"/>
                  </a:lnTo>
                  <a:lnTo>
                    <a:pt x="1251692" y="1903647"/>
                  </a:lnTo>
                  <a:lnTo>
                    <a:pt x="1231281" y="1901247"/>
                  </a:lnTo>
                  <a:lnTo>
                    <a:pt x="1210869" y="1900046"/>
                  </a:lnTo>
                  <a:lnTo>
                    <a:pt x="1191058" y="1900046"/>
                  </a:lnTo>
                  <a:lnTo>
                    <a:pt x="1172448" y="1902447"/>
                  </a:lnTo>
                  <a:lnTo>
                    <a:pt x="1153237" y="1907250"/>
                  </a:lnTo>
                  <a:lnTo>
                    <a:pt x="1135827" y="1914454"/>
                  </a:lnTo>
                  <a:lnTo>
                    <a:pt x="1117819" y="1924060"/>
                  </a:lnTo>
                  <a:lnTo>
                    <a:pt x="1099809" y="1933665"/>
                  </a:lnTo>
                  <a:lnTo>
                    <a:pt x="1081798" y="1944470"/>
                  </a:lnTo>
                  <a:lnTo>
                    <a:pt x="1064388" y="1954677"/>
                  </a:lnTo>
                  <a:lnTo>
                    <a:pt x="1045778" y="1963681"/>
                  </a:lnTo>
                  <a:lnTo>
                    <a:pt x="1027768" y="1970885"/>
                  </a:lnTo>
                  <a:lnTo>
                    <a:pt x="1009158" y="1975688"/>
                  </a:lnTo>
                  <a:lnTo>
                    <a:pt x="989948" y="1977488"/>
                  </a:lnTo>
                  <a:lnTo>
                    <a:pt x="970737" y="1975688"/>
                  </a:lnTo>
                  <a:lnTo>
                    <a:pt x="952126" y="1970885"/>
                  </a:lnTo>
                  <a:lnTo>
                    <a:pt x="934117" y="1963681"/>
                  </a:lnTo>
                  <a:lnTo>
                    <a:pt x="915506" y="1954677"/>
                  </a:lnTo>
                  <a:lnTo>
                    <a:pt x="898097" y="1944470"/>
                  </a:lnTo>
                  <a:lnTo>
                    <a:pt x="880087" y="1933665"/>
                  </a:lnTo>
                  <a:lnTo>
                    <a:pt x="862077" y="1924060"/>
                  </a:lnTo>
                  <a:lnTo>
                    <a:pt x="844067" y="1914454"/>
                  </a:lnTo>
                  <a:lnTo>
                    <a:pt x="826058" y="1907250"/>
                  </a:lnTo>
                  <a:lnTo>
                    <a:pt x="807447" y="1902447"/>
                  </a:lnTo>
                  <a:lnTo>
                    <a:pt x="788836" y="1900046"/>
                  </a:lnTo>
                  <a:lnTo>
                    <a:pt x="769025" y="1900046"/>
                  </a:lnTo>
                  <a:lnTo>
                    <a:pt x="748614" y="1901247"/>
                  </a:lnTo>
                  <a:lnTo>
                    <a:pt x="728203" y="1903647"/>
                  </a:lnTo>
                  <a:lnTo>
                    <a:pt x="707791" y="1906650"/>
                  </a:lnTo>
                  <a:lnTo>
                    <a:pt x="687380" y="1909051"/>
                  </a:lnTo>
                  <a:lnTo>
                    <a:pt x="666969" y="1910852"/>
                  </a:lnTo>
                  <a:lnTo>
                    <a:pt x="647759" y="1910251"/>
                  </a:lnTo>
                  <a:lnTo>
                    <a:pt x="629149" y="1907850"/>
                  </a:lnTo>
                  <a:lnTo>
                    <a:pt x="611139" y="1902447"/>
                  </a:lnTo>
                  <a:lnTo>
                    <a:pt x="596130" y="1894643"/>
                  </a:lnTo>
                  <a:lnTo>
                    <a:pt x="581722" y="1884437"/>
                  </a:lnTo>
                  <a:lnTo>
                    <a:pt x="569115" y="1872430"/>
                  </a:lnTo>
                  <a:lnTo>
                    <a:pt x="556508" y="1858623"/>
                  </a:lnTo>
                  <a:lnTo>
                    <a:pt x="545101" y="1844215"/>
                  </a:lnTo>
                  <a:lnTo>
                    <a:pt x="533695" y="1829206"/>
                  </a:lnTo>
                  <a:lnTo>
                    <a:pt x="522290" y="1814199"/>
                  </a:lnTo>
                  <a:lnTo>
                    <a:pt x="510883" y="1799791"/>
                  </a:lnTo>
                  <a:lnTo>
                    <a:pt x="498876" y="1785984"/>
                  </a:lnTo>
                  <a:lnTo>
                    <a:pt x="485069" y="1773977"/>
                  </a:lnTo>
                  <a:lnTo>
                    <a:pt x="471862" y="1763171"/>
                  </a:lnTo>
                  <a:lnTo>
                    <a:pt x="456853" y="1754767"/>
                  </a:lnTo>
                  <a:lnTo>
                    <a:pt x="440644" y="1747562"/>
                  </a:lnTo>
                  <a:lnTo>
                    <a:pt x="423235" y="1741560"/>
                  </a:lnTo>
                  <a:lnTo>
                    <a:pt x="405224" y="1736156"/>
                  </a:lnTo>
                  <a:lnTo>
                    <a:pt x="387215" y="1731353"/>
                  </a:lnTo>
                  <a:lnTo>
                    <a:pt x="368604" y="1726550"/>
                  </a:lnTo>
                  <a:lnTo>
                    <a:pt x="351195" y="1721147"/>
                  </a:lnTo>
                  <a:lnTo>
                    <a:pt x="333785" y="1715144"/>
                  </a:lnTo>
                  <a:lnTo>
                    <a:pt x="317577" y="1707940"/>
                  </a:lnTo>
                  <a:lnTo>
                    <a:pt x="303168" y="1698935"/>
                  </a:lnTo>
                  <a:lnTo>
                    <a:pt x="289961" y="1688129"/>
                  </a:lnTo>
                  <a:lnTo>
                    <a:pt x="279155" y="1674922"/>
                  </a:lnTo>
                  <a:lnTo>
                    <a:pt x="270150" y="1660513"/>
                  </a:lnTo>
                  <a:lnTo>
                    <a:pt x="262946" y="1644305"/>
                  </a:lnTo>
                  <a:lnTo>
                    <a:pt x="256943" y="1626895"/>
                  </a:lnTo>
                  <a:lnTo>
                    <a:pt x="251540" y="1609486"/>
                  </a:lnTo>
                  <a:lnTo>
                    <a:pt x="246738" y="1590875"/>
                  </a:lnTo>
                  <a:lnTo>
                    <a:pt x="241934" y="1572866"/>
                  </a:lnTo>
                  <a:lnTo>
                    <a:pt x="236531" y="1554856"/>
                  </a:lnTo>
                  <a:lnTo>
                    <a:pt x="230528" y="1537446"/>
                  </a:lnTo>
                  <a:lnTo>
                    <a:pt x="223324" y="1521237"/>
                  </a:lnTo>
                  <a:lnTo>
                    <a:pt x="214920" y="1506229"/>
                  </a:lnTo>
                  <a:lnTo>
                    <a:pt x="204114" y="1493022"/>
                  </a:lnTo>
                  <a:lnTo>
                    <a:pt x="192107" y="1479213"/>
                  </a:lnTo>
                  <a:lnTo>
                    <a:pt x="178300" y="1467208"/>
                  </a:lnTo>
                  <a:lnTo>
                    <a:pt x="163290" y="1455802"/>
                  </a:lnTo>
                  <a:lnTo>
                    <a:pt x="148283" y="1444395"/>
                  </a:lnTo>
                  <a:lnTo>
                    <a:pt x="133275" y="1432989"/>
                  </a:lnTo>
                  <a:lnTo>
                    <a:pt x="118866" y="1421582"/>
                  </a:lnTo>
                  <a:lnTo>
                    <a:pt x="105059" y="1408975"/>
                  </a:lnTo>
                  <a:lnTo>
                    <a:pt x="93052" y="1396369"/>
                  </a:lnTo>
                  <a:lnTo>
                    <a:pt x="82846" y="1381961"/>
                  </a:lnTo>
                  <a:lnTo>
                    <a:pt x="75042" y="1366953"/>
                  </a:lnTo>
                  <a:lnTo>
                    <a:pt x="69639" y="1348943"/>
                  </a:lnTo>
                  <a:lnTo>
                    <a:pt x="67238" y="1330333"/>
                  </a:lnTo>
                  <a:lnTo>
                    <a:pt x="66637" y="1311122"/>
                  </a:lnTo>
                  <a:lnTo>
                    <a:pt x="68438" y="1290710"/>
                  </a:lnTo>
                  <a:lnTo>
                    <a:pt x="70840" y="1270299"/>
                  </a:lnTo>
                  <a:lnTo>
                    <a:pt x="73841" y="1249888"/>
                  </a:lnTo>
                  <a:lnTo>
                    <a:pt x="76243" y="1229477"/>
                  </a:lnTo>
                  <a:lnTo>
                    <a:pt x="77444" y="1209065"/>
                  </a:lnTo>
                  <a:lnTo>
                    <a:pt x="77444" y="1189254"/>
                  </a:lnTo>
                  <a:lnTo>
                    <a:pt x="75042" y="1170645"/>
                  </a:lnTo>
                  <a:lnTo>
                    <a:pt x="70239" y="1152034"/>
                  </a:lnTo>
                  <a:lnTo>
                    <a:pt x="63035" y="1134624"/>
                  </a:lnTo>
                  <a:lnTo>
                    <a:pt x="54031" y="1116614"/>
                  </a:lnTo>
                  <a:lnTo>
                    <a:pt x="43824" y="1098606"/>
                  </a:lnTo>
                  <a:lnTo>
                    <a:pt x="33020" y="1080595"/>
                  </a:lnTo>
                  <a:lnTo>
                    <a:pt x="22814" y="1063185"/>
                  </a:lnTo>
                  <a:lnTo>
                    <a:pt x="13808" y="1044575"/>
                  </a:lnTo>
                  <a:lnTo>
                    <a:pt x="6604" y="1026565"/>
                  </a:lnTo>
                  <a:lnTo>
                    <a:pt x="1802" y="1007954"/>
                  </a:lnTo>
                  <a:lnTo>
                    <a:pt x="0" y="988744"/>
                  </a:lnTo>
                  <a:lnTo>
                    <a:pt x="1802" y="969534"/>
                  </a:lnTo>
                  <a:lnTo>
                    <a:pt x="6604" y="950924"/>
                  </a:lnTo>
                  <a:lnTo>
                    <a:pt x="13808" y="932913"/>
                  </a:lnTo>
                  <a:lnTo>
                    <a:pt x="22814" y="914303"/>
                  </a:lnTo>
                  <a:lnTo>
                    <a:pt x="33020" y="896893"/>
                  </a:lnTo>
                  <a:lnTo>
                    <a:pt x="43824" y="878885"/>
                  </a:lnTo>
                  <a:lnTo>
                    <a:pt x="54031" y="860874"/>
                  </a:lnTo>
                  <a:lnTo>
                    <a:pt x="63035" y="842864"/>
                  </a:lnTo>
                  <a:lnTo>
                    <a:pt x="70239" y="825454"/>
                  </a:lnTo>
                  <a:lnTo>
                    <a:pt x="75042" y="806844"/>
                  </a:lnTo>
                  <a:lnTo>
                    <a:pt x="77444" y="788234"/>
                  </a:lnTo>
                  <a:lnTo>
                    <a:pt x="77444" y="768423"/>
                  </a:lnTo>
                  <a:lnTo>
                    <a:pt x="76243" y="748012"/>
                  </a:lnTo>
                  <a:lnTo>
                    <a:pt x="73841" y="727600"/>
                  </a:lnTo>
                  <a:lnTo>
                    <a:pt x="70840" y="707189"/>
                  </a:lnTo>
                  <a:lnTo>
                    <a:pt x="68438" y="686778"/>
                  </a:lnTo>
                  <a:lnTo>
                    <a:pt x="66637" y="666367"/>
                  </a:lnTo>
                  <a:lnTo>
                    <a:pt x="67238" y="647157"/>
                  </a:lnTo>
                  <a:lnTo>
                    <a:pt x="69639" y="628547"/>
                  </a:lnTo>
                  <a:lnTo>
                    <a:pt x="75042" y="610536"/>
                  </a:lnTo>
                  <a:lnTo>
                    <a:pt x="82846" y="595528"/>
                  </a:lnTo>
                  <a:lnTo>
                    <a:pt x="93052" y="581120"/>
                  </a:lnTo>
                  <a:lnTo>
                    <a:pt x="105059" y="568513"/>
                  </a:lnTo>
                  <a:lnTo>
                    <a:pt x="118866" y="555907"/>
                  </a:lnTo>
                  <a:lnTo>
                    <a:pt x="133275" y="544499"/>
                  </a:lnTo>
                  <a:lnTo>
                    <a:pt x="148283" y="533093"/>
                  </a:lnTo>
                  <a:lnTo>
                    <a:pt x="163290" y="521687"/>
                  </a:lnTo>
                  <a:lnTo>
                    <a:pt x="178300" y="510281"/>
                  </a:lnTo>
                  <a:lnTo>
                    <a:pt x="192107" y="498275"/>
                  </a:lnTo>
                  <a:lnTo>
                    <a:pt x="204114" y="484468"/>
                  </a:lnTo>
                  <a:lnTo>
                    <a:pt x="214920" y="471259"/>
                  </a:lnTo>
                  <a:lnTo>
                    <a:pt x="223324" y="456252"/>
                  </a:lnTo>
                  <a:lnTo>
                    <a:pt x="230528" y="440042"/>
                  </a:lnTo>
                  <a:lnTo>
                    <a:pt x="236531" y="422633"/>
                  </a:lnTo>
                  <a:lnTo>
                    <a:pt x="241934" y="404623"/>
                  </a:lnTo>
                  <a:lnTo>
                    <a:pt x="246738" y="386613"/>
                  </a:lnTo>
                  <a:lnTo>
                    <a:pt x="251540" y="368003"/>
                  </a:lnTo>
                  <a:lnTo>
                    <a:pt x="256943" y="350593"/>
                  </a:lnTo>
                  <a:lnTo>
                    <a:pt x="262946" y="333183"/>
                  </a:lnTo>
                  <a:lnTo>
                    <a:pt x="270150" y="316975"/>
                  </a:lnTo>
                  <a:lnTo>
                    <a:pt x="279155" y="302566"/>
                  </a:lnTo>
                  <a:lnTo>
                    <a:pt x="289961" y="289359"/>
                  </a:lnTo>
                  <a:lnTo>
                    <a:pt x="303168" y="278554"/>
                  </a:lnTo>
                  <a:lnTo>
                    <a:pt x="317577" y="269549"/>
                  </a:lnTo>
                  <a:lnTo>
                    <a:pt x="333785" y="262344"/>
                  </a:lnTo>
                  <a:lnTo>
                    <a:pt x="351195" y="256341"/>
                  </a:lnTo>
                  <a:lnTo>
                    <a:pt x="368604" y="250938"/>
                  </a:lnTo>
                  <a:lnTo>
                    <a:pt x="387215" y="246135"/>
                  </a:lnTo>
                  <a:lnTo>
                    <a:pt x="405224" y="241333"/>
                  </a:lnTo>
                  <a:lnTo>
                    <a:pt x="423235" y="235930"/>
                  </a:lnTo>
                  <a:lnTo>
                    <a:pt x="440644" y="229927"/>
                  </a:lnTo>
                  <a:lnTo>
                    <a:pt x="456853" y="222723"/>
                  </a:lnTo>
                  <a:lnTo>
                    <a:pt x="471862" y="214318"/>
                  </a:lnTo>
                  <a:lnTo>
                    <a:pt x="485069" y="203513"/>
                  </a:lnTo>
                  <a:lnTo>
                    <a:pt x="498876" y="191505"/>
                  </a:lnTo>
                  <a:lnTo>
                    <a:pt x="510883" y="177697"/>
                  </a:lnTo>
                  <a:lnTo>
                    <a:pt x="522290" y="163290"/>
                  </a:lnTo>
                  <a:lnTo>
                    <a:pt x="533695" y="148282"/>
                  </a:lnTo>
                  <a:lnTo>
                    <a:pt x="545101" y="133273"/>
                  </a:lnTo>
                  <a:lnTo>
                    <a:pt x="556508" y="118865"/>
                  </a:lnTo>
                  <a:lnTo>
                    <a:pt x="569115" y="105058"/>
                  </a:lnTo>
                  <a:lnTo>
                    <a:pt x="581722" y="93052"/>
                  </a:lnTo>
                  <a:lnTo>
                    <a:pt x="596130" y="82845"/>
                  </a:lnTo>
                  <a:lnTo>
                    <a:pt x="611139" y="75041"/>
                  </a:lnTo>
                  <a:lnTo>
                    <a:pt x="629149" y="69638"/>
                  </a:lnTo>
                  <a:lnTo>
                    <a:pt x="647759" y="67237"/>
                  </a:lnTo>
                  <a:lnTo>
                    <a:pt x="666969" y="66637"/>
                  </a:lnTo>
                  <a:lnTo>
                    <a:pt x="687380" y="68438"/>
                  </a:lnTo>
                  <a:lnTo>
                    <a:pt x="707791" y="70839"/>
                  </a:lnTo>
                  <a:lnTo>
                    <a:pt x="728203" y="73841"/>
                  </a:lnTo>
                  <a:lnTo>
                    <a:pt x="748614" y="76242"/>
                  </a:lnTo>
                  <a:lnTo>
                    <a:pt x="769025" y="77442"/>
                  </a:lnTo>
                  <a:lnTo>
                    <a:pt x="788836" y="77442"/>
                  </a:lnTo>
                  <a:lnTo>
                    <a:pt x="807447" y="75041"/>
                  </a:lnTo>
                  <a:lnTo>
                    <a:pt x="826058" y="70238"/>
                  </a:lnTo>
                  <a:lnTo>
                    <a:pt x="844067" y="63035"/>
                  </a:lnTo>
                  <a:lnTo>
                    <a:pt x="862077" y="53430"/>
                  </a:lnTo>
                  <a:lnTo>
                    <a:pt x="880087" y="43824"/>
                  </a:lnTo>
                  <a:lnTo>
                    <a:pt x="898097" y="33018"/>
                  </a:lnTo>
                  <a:lnTo>
                    <a:pt x="915506" y="22813"/>
                  </a:lnTo>
                  <a:lnTo>
                    <a:pt x="934117" y="13807"/>
                  </a:lnTo>
                  <a:lnTo>
                    <a:pt x="952126" y="6603"/>
                  </a:lnTo>
                  <a:lnTo>
                    <a:pt x="970737" y="18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941122" y="729584"/>
            <a:ext cx="1343825" cy="1260000"/>
          </a:xfrm>
          <a:prstGeom prst="rect">
            <a:avLst/>
          </a:prstGeom>
        </p:spPr>
      </p:pic>
      <p:grpSp>
        <p:nvGrpSpPr>
          <p:cNvPr id="11" name="Group 10">
            <a:extLst>
              <a:ext uri="{FF2B5EF4-FFF2-40B4-BE49-F238E27FC236}">
                <a16:creationId xmlns:a16="http://schemas.microsoft.com/office/drawing/2014/main" id="{3326D25C-6580-48AE-86A7-C0DE13DC61E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8338" y="1"/>
            <a:ext cx="4163662" cy="3716538"/>
            <a:chOff x="8028338" y="1"/>
            <a:chExt cx="4163662" cy="3716538"/>
          </a:xfrm>
        </p:grpSpPr>
        <p:sp>
          <p:nvSpPr>
            <p:cNvPr id="12" name="Freeform: Shape 25">
              <a:extLst>
                <a:ext uri="{FF2B5EF4-FFF2-40B4-BE49-F238E27FC236}">
                  <a16:creationId xmlns:a16="http://schemas.microsoft.com/office/drawing/2014/main" id="{739A2B65-57BF-454F-BEF4-AFC79C33E6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3" name="Freeform: Shape 26">
              <a:extLst>
                <a:ext uri="{FF2B5EF4-FFF2-40B4-BE49-F238E27FC236}">
                  <a16:creationId xmlns:a16="http://schemas.microsoft.com/office/drawing/2014/main" id="{2083D498-8FE1-480F-8922-EB4A036343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1642" y="1"/>
              <a:ext cx="4060358" cy="361335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5DA3B98D-E311-471C-931C-B8957FA8AE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3264" y="3933316"/>
            <a:ext cx="3348736" cy="2924683"/>
            <a:chOff x="8843264" y="3933316"/>
            <a:chExt cx="3348736" cy="2924683"/>
          </a:xfrm>
        </p:grpSpPr>
        <p:sp>
          <p:nvSpPr>
            <p:cNvPr id="15" name="Freeform: Shape 29">
              <a:extLst>
                <a:ext uri="{FF2B5EF4-FFF2-40B4-BE49-F238E27FC236}">
                  <a16:creationId xmlns:a16="http://schemas.microsoft.com/office/drawing/2014/main" id="{9B745AEE-0C0A-4465-8B73-C21BF89EA8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6" name="Freeform: Shape 30">
              <a:extLst>
                <a:ext uri="{FF2B5EF4-FFF2-40B4-BE49-F238E27FC236}">
                  <a16:creationId xmlns:a16="http://schemas.microsoft.com/office/drawing/2014/main" id="{A20262E8-1806-45C1-A398-06451D32DFD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FD0D2B97-EBAC-4C39-9D60-5AB712A7FF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0805" y="2554317"/>
            <a:ext cx="3185554" cy="3181684"/>
            <a:chOff x="5790805" y="2554317"/>
            <a:chExt cx="3185554" cy="3181684"/>
          </a:xfrm>
        </p:grpSpPr>
        <p:sp>
          <p:nvSpPr>
            <p:cNvPr id="18" name="Freeform: Shape 33">
              <a:extLst>
                <a:ext uri="{FF2B5EF4-FFF2-40B4-BE49-F238E27FC236}">
                  <a16:creationId xmlns:a16="http://schemas.microsoft.com/office/drawing/2014/main" id="{2E1F39E5-757F-4E01-A827-85E6D9D826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9" name="Freeform: Shape 34">
              <a:extLst>
                <a:ext uri="{FF2B5EF4-FFF2-40B4-BE49-F238E27FC236}">
                  <a16:creationId xmlns:a16="http://schemas.microsoft.com/office/drawing/2014/main" id="{4804BEE7-D498-44B0-A087-9E040D3610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88384" y="2651760"/>
              <a:ext cx="2990398" cy="2986796"/>
            </a:xfrm>
            <a:custGeom>
              <a:avLst/>
              <a:gdLst>
                <a:gd name="connsiteX0" fmla="*/ 1495200 w 2990398"/>
                <a:gd name="connsiteY0" fmla="*/ 0 h 2986796"/>
                <a:gd name="connsiteX1" fmla="*/ 1524214 w 2990398"/>
                <a:gd name="connsiteY1" fmla="*/ 2720 h 2986796"/>
                <a:gd name="connsiteX2" fmla="*/ 1552324 w 2990398"/>
                <a:gd name="connsiteY2" fmla="*/ 9974 h 2986796"/>
                <a:gd name="connsiteX3" fmla="*/ 1579526 w 2990398"/>
                <a:gd name="connsiteY3" fmla="*/ 20855 h 2986796"/>
                <a:gd name="connsiteX4" fmla="*/ 1607633 w 2990398"/>
                <a:gd name="connsiteY4" fmla="*/ 34456 h 2986796"/>
                <a:gd name="connsiteX5" fmla="*/ 1633930 w 2990398"/>
                <a:gd name="connsiteY5" fmla="*/ 49872 h 2986796"/>
                <a:gd name="connsiteX6" fmla="*/ 1661132 w 2990398"/>
                <a:gd name="connsiteY6" fmla="*/ 66192 h 2986796"/>
                <a:gd name="connsiteX7" fmla="*/ 1688333 w 2990398"/>
                <a:gd name="connsiteY7" fmla="*/ 80699 h 2986796"/>
                <a:gd name="connsiteX8" fmla="*/ 1715535 w 2990398"/>
                <a:gd name="connsiteY8" fmla="*/ 95209 h 2986796"/>
                <a:gd name="connsiteX9" fmla="*/ 1741831 w 2990398"/>
                <a:gd name="connsiteY9" fmla="*/ 106088 h 2986796"/>
                <a:gd name="connsiteX10" fmla="*/ 1770845 w 2990398"/>
                <a:gd name="connsiteY10" fmla="*/ 113343 h 2986796"/>
                <a:gd name="connsiteX11" fmla="*/ 1798954 w 2990398"/>
                <a:gd name="connsiteY11" fmla="*/ 116970 h 2986796"/>
                <a:gd name="connsiteX12" fmla="*/ 1828877 w 2990398"/>
                <a:gd name="connsiteY12" fmla="*/ 116970 h 2986796"/>
                <a:gd name="connsiteX13" fmla="*/ 1859705 w 2990398"/>
                <a:gd name="connsiteY13" fmla="*/ 115157 h 2986796"/>
                <a:gd name="connsiteX14" fmla="*/ 1890534 w 2990398"/>
                <a:gd name="connsiteY14" fmla="*/ 111529 h 2986796"/>
                <a:gd name="connsiteX15" fmla="*/ 1921363 w 2990398"/>
                <a:gd name="connsiteY15" fmla="*/ 106996 h 2986796"/>
                <a:gd name="connsiteX16" fmla="*/ 1952192 w 2990398"/>
                <a:gd name="connsiteY16" fmla="*/ 103369 h 2986796"/>
                <a:gd name="connsiteX17" fmla="*/ 1983021 w 2990398"/>
                <a:gd name="connsiteY17" fmla="*/ 100648 h 2986796"/>
                <a:gd name="connsiteX18" fmla="*/ 2012036 w 2990398"/>
                <a:gd name="connsiteY18" fmla="*/ 101554 h 2986796"/>
                <a:gd name="connsiteX19" fmla="*/ 2040145 w 2990398"/>
                <a:gd name="connsiteY19" fmla="*/ 105182 h 2986796"/>
                <a:gd name="connsiteX20" fmla="*/ 2067346 w 2990398"/>
                <a:gd name="connsiteY20" fmla="*/ 113343 h 2986796"/>
                <a:gd name="connsiteX21" fmla="*/ 2090015 w 2990398"/>
                <a:gd name="connsiteY21" fmla="*/ 125130 h 2986796"/>
                <a:gd name="connsiteX22" fmla="*/ 2111775 w 2990398"/>
                <a:gd name="connsiteY22" fmla="*/ 140545 h 2986796"/>
                <a:gd name="connsiteX23" fmla="*/ 2130817 w 2990398"/>
                <a:gd name="connsiteY23" fmla="*/ 158680 h 2986796"/>
                <a:gd name="connsiteX24" fmla="*/ 2149858 w 2990398"/>
                <a:gd name="connsiteY24" fmla="*/ 179535 h 2986796"/>
                <a:gd name="connsiteX25" fmla="*/ 2167088 w 2990398"/>
                <a:gd name="connsiteY25" fmla="*/ 201296 h 2986796"/>
                <a:gd name="connsiteX26" fmla="*/ 2184315 w 2990398"/>
                <a:gd name="connsiteY26" fmla="*/ 223964 h 2986796"/>
                <a:gd name="connsiteX27" fmla="*/ 2201542 w 2990398"/>
                <a:gd name="connsiteY27" fmla="*/ 246632 h 2986796"/>
                <a:gd name="connsiteX28" fmla="*/ 2218769 w 2990398"/>
                <a:gd name="connsiteY28" fmla="*/ 268395 h 2986796"/>
                <a:gd name="connsiteX29" fmla="*/ 2236905 w 2990398"/>
                <a:gd name="connsiteY29" fmla="*/ 289249 h 2986796"/>
                <a:gd name="connsiteX30" fmla="*/ 2257760 w 2990398"/>
                <a:gd name="connsiteY30" fmla="*/ 307385 h 2986796"/>
                <a:gd name="connsiteX31" fmla="*/ 2277709 w 2990398"/>
                <a:gd name="connsiteY31" fmla="*/ 323707 h 2986796"/>
                <a:gd name="connsiteX32" fmla="*/ 2300376 w 2990398"/>
                <a:gd name="connsiteY32" fmla="*/ 336400 h 2986796"/>
                <a:gd name="connsiteX33" fmla="*/ 2324858 w 2990398"/>
                <a:gd name="connsiteY33" fmla="*/ 347282 h 2986796"/>
                <a:gd name="connsiteX34" fmla="*/ 2351153 w 2990398"/>
                <a:gd name="connsiteY34" fmla="*/ 356348 h 2986796"/>
                <a:gd name="connsiteX35" fmla="*/ 2378355 w 2990398"/>
                <a:gd name="connsiteY35" fmla="*/ 364509 h 2986796"/>
                <a:gd name="connsiteX36" fmla="*/ 2405556 w 2990398"/>
                <a:gd name="connsiteY36" fmla="*/ 371762 h 2986796"/>
                <a:gd name="connsiteX37" fmla="*/ 2433665 w 2990398"/>
                <a:gd name="connsiteY37" fmla="*/ 379017 h 2986796"/>
                <a:gd name="connsiteX38" fmla="*/ 2459961 w 2990398"/>
                <a:gd name="connsiteY38" fmla="*/ 387178 h 2986796"/>
                <a:gd name="connsiteX39" fmla="*/ 2486255 w 2990398"/>
                <a:gd name="connsiteY39" fmla="*/ 396244 h 2986796"/>
                <a:gd name="connsiteX40" fmla="*/ 2510738 w 2990398"/>
                <a:gd name="connsiteY40" fmla="*/ 407126 h 2986796"/>
                <a:gd name="connsiteX41" fmla="*/ 2532500 w 2990398"/>
                <a:gd name="connsiteY41" fmla="*/ 420727 h 2986796"/>
                <a:gd name="connsiteX42" fmla="*/ 2552448 w 2990398"/>
                <a:gd name="connsiteY42" fmla="*/ 437048 h 2986796"/>
                <a:gd name="connsiteX43" fmla="*/ 2568768 w 2990398"/>
                <a:gd name="connsiteY43" fmla="*/ 456997 h 2986796"/>
                <a:gd name="connsiteX44" fmla="*/ 2582369 w 2990398"/>
                <a:gd name="connsiteY44" fmla="*/ 478758 h 2986796"/>
                <a:gd name="connsiteX45" fmla="*/ 2593250 w 2990398"/>
                <a:gd name="connsiteY45" fmla="*/ 503239 h 2986796"/>
                <a:gd name="connsiteX46" fmla="*/ 2602317 w 2990398"/>
                <a:gd name="connsiteY46" fmla="*/ 529536 h 2986796"/>
                <a:gd name="connsiteX47" fmla="*/ 2610477 w 2990398"/>
                <a:gd name="connsiteY47" fmla="*/ 555831 h 2986796"/>
                <a:gd name="connsiteX48" fmla="*/ 2617732 w 2990398"/>
                <a:gd name="connsiteY48" fmla="*/ 583940 h 2986796"/>
                <a:gd name="connsiteX49" fmla="*/ 2624986 w 2990398"/>
                <a:gd name="connsiteY49" fmla="*/ 611141 h 2986796"/>
                <a:gd name="connsiteX50" fmla="*/ 2633146 w 2990398"/>
                <a:gd name="connsiteY50" fmla="*/ 638344 h 2986796"/>
                <a:gd name="connsiteX51" fmla="*/ 2642213 w 2990398"/>
                <a:gd name="connsiteY51" fmla="*/ 664641 h 2986796"/>
                <a:gd name="connsiteX52" fmla="*/ 2653094 w 2990398"/>
                <a:gd name="connsiteY52" fmla="*/ 689121 h 2986796"/>
                <a:gd name="connsiteX53" fmla="*/ 2665789 w 2990398"/>
                <a:gd name="connsiteY53" fmla="*/ 711789 h 2986796"/>
                <a:gd name="connsiteX54" fmla="*/ 2682110 w 2990398"/>
                <a:gd name="connsiteY54" fmla="*/ 731739 h 2986796"/>
                <a:gd name="connsiteX55" fmla="*/ 2700244 w 2990398"/>
                <a:gd name="connsiteY55" fmla="*/ 752593 h 2986796"/>
                <a:gd name="connsiteX56" fmla="*/ 2721098 w 2990398"/>
                <a:gd name="connsiteY56" fmla="*/ 770728 h 2986796"/>
                <a:gd name="connsiteX57" fmla="*/ 2742860 w 2990398"/>
                <a:gd name="connsiteY57" fmla="*/ 787956 h 2986796"/>
                <a:gd name="connsiteX58" fmla="*/ 2766436 w 2990398"/>
                <a:gd name="connsiteY58" fmla="*/ 805184 h 2986796"/>
                <a:gd name="connsiteX59" fmla="*/ 2789104 w 2990398"/>
                <a:gd name="connsiteY59" fmla="*/ 822412 h 2986796"/>
                <a:gd name="connsiteX60" fmla="*/ 2810864 w 2990398"/>
                <a:gd name="connsiteY60" fmla="*/ 839640 h 2986796"/>
                <a:gd name="connsiteX61" fmla="*/ 2831718 w 2990398"/>
                <a:gd name="connsiteY61" fmla="*/ 858682 h 2986796"/>
                <a:gd name="connsiteX62" fmla="*/ 2849854 w 2990398"/>
                <a:gd name="connsiteY62" fmla="*/ 877723 h 2986796"/>
                <a:gd name="connsiteX63" fmla="*/ 2865269 w 2990398"/>
                <a:gd name="connsiteY63" fmla="*/ 899485 h 2986796"/>
                <a:gd name="connsiteX64" fmla="*/ 2877057 w 2990398"/>
                <a:gd name="connsiteY64" fmla="*/ 922153 h 2986796"/>
                <a:gd name="connsiteX65" fmla="*/ 2885217 w 2990398"/>
                <a:gd name="connsiteY65" fmla="*/ 949356 h 2986796"/>
                <a:gd name="connsiteX66" fmla="*/ 2888844 w 2990398"/>
                <a:gd name="connsiteY66" fmla="*/ 977465 h 2986796"/>
                <a:gd name="connsiteX67" fmla="*/ 2889751 w 2990398"/>
                <a:gd name="connsiteY67" fmla="*/ 1006481 h 2986796"/>
                <a:gd name="connsiteX68" fmla="*/ 2887031 w 2990398"/>
                <a:gd name="connsiteY68" fmla="*/ 1037309 h 2986796"/>
                <a:gd name="connsiteX69" fmla="*/ 2883403 w 2990398"/>
                <a:gd name="connsiteY69" fmla="*/ 1068137 h 2986796"/>
                <a:gd name="connsiteX70" fmla="*/ 2878870 w 2990398"/>
                <a:gd name="connsiteY70" fmla="*/ 1098967 h 2986796"/>
                <a:gd name="connsiteX71" fmla="*/ 2875242 w 2990398"/>
                <a:gd name="connsiteY71" fmla="*/ 1129796 h 2986796"/>
                <a:gd name="connsiteX72" fmla="*/ 2873430 w 2990398"/>
                <a:gd name="connsiteY72" fmla="*/ 1160626 h 2986796"/>
                <a:gd name="connsiteX73" fmla="*/ 2873430 w 2990398"/>
                <a:gd name="connsiteY73" fmla="*/ 1190548 h 2986796"/>
                <a:gd name="connsiteX74" fmla="*/ 2877057 w 2990398"/>
                <a:gd name="connsiteY74" fmla="*/ 1218656 h 2986796"/>
                <a:gd name="connsiteX75" fmla="*/ 2884310 w 2990398"/>
                <a:gd name="connsiteY75" fmla="*/ 1246765 h 2986796"/>
                <a:gd name="connsiteX76" fmla="*/ 2895190 w 2990398"/>
                <a:gd name="connsiteY76" fmla="*/ 1273062 h 2986796"/>
                <a:gd name="connsiteX77" fmla="*/ 2909700 w 2990398"/>
                <a:gd name="connsiteY77" fmla="*/ 1300263 h 2986796"/>
                <a:gd name="connsiteX78" fmla="*/ 2924206 w 2990398"/>
                <a:gd name="connsiteY78" fmla="*/ 1327465 h 2986796"/>
                <a:gd name="connsiteX79" fmla="*/ 2940528 w 2990398"/>
                <a:gd name="connsiteY79" fmla="*/ 1354668 h 2986796"/>
                <a:gd name="connsiteX80" fmla="*/ 2955942 w 2990398"/>
                <a:gd name="connsiteY80" fmla="*/ 1380964 h 2986796"/>
                <a:gd name="connsiteX81" fmla="*/ 2969543 w 2990398"/>
                <a:gd name="connsiteY81" fmla="*/ 1409071 h 2986796"/>
                <a:gd name="connsiteX82" fmla="*/ 2980424 w 2990398"/>
                <a:gd name="connsiteY82" fmla="*/ 1436275 h 2986796"/>
                <a:gd name="connsiteX83" fmla="*/ 2987677 w 2990398"/>
                <a:gd name="connsiteY83" fmla="*/ 1464384 h 2986796"/>
                <a:gd name="connsiteX84" fmla="*/ 2990398 w 2990398"/>
                <a:gd name="connsiteY84" fmla="*/ 1493398 h 2986796"/>
                <a:gd name="connsiteX85" fmla="*/ 2987677 w 2990398"/>
                <a:gd name="connsiteY85" fmla="*/ 1522414 h 2986796"/>
                <a:gd name="connsiteX86" fmla="*/ 2980424 w 2990398"/>
                <a:gd name="connsiteY86" fmla="*/ 1550523 h 2986796"/>
                <a:gd name="connsiteX87" fmla="*/ 2969543 w 2990398"/>
                <a:gd name="connsiteY87" fmla="*/ 1577725 h 2986796"/>
                <a:gd name="connsiteX88" fmla="*/ 2955942 w 2990398"/>
                <a:gd name="connsiteY88" fmla="*/ 1605834 h 2986796"/>
                <a:gd name="connsiteX89" fmla="*/ 2940528 w 2990398"/>
                <a:gd name="connsiteY89" fmla="*/ 1632130 h 2986796"/>
                <a:gd name="connsiteX90" fmla="*/ 2924206 w 2990398"/>
                <a:gd name="connsiteY90" fmla="*/ 1659332 h 2986796"/>
                <a:gd name="connsiteX91" fmla="*/ 2909700 w 2990398"/>
                <a:gd name="connsiteY91" fmla="*/ 1686534 h 2986796"/>
                <a:gd name="connsiteX92" fmla="*/ 2895190 w 2990398"/>
                <a:gd name="connsiteY92" fmla="*/ 1713736 h 2986796"/>
                <a:gd name="connsiteX93" fmla="*/ 2884310 w 2990398"/>
                <a:gd name="connsiteY93" fmla="*/ 1740031 h 2986796"/>
                <a:gd name="connsiteX94" fmla="*/ 2877057 w 2990398"/>
                <a:gd name="connsiteY94" fmla="*/ 1768140 h 2986796"/>
                <a:gd name="connsiteX95" fmla="*/ 2873430 w 2990398"/>
                <a:gd name="connsiteY95" fmla="*/ 1796249 h 2986796"/>
                <a:gd name="connsiteX96" fmla="*/ 2873430 w 2990398"/>
                <a:gd name="connsiteY96" fmla="*/ 1826171 h 2986796"/>
                <a:gd name="connsiteX97" fmla="*/ 2875242 w 2990398"/>
                <a:gd name="connsiteY97" fmla="*/ 1857001 h 2986796"/>
                <a:gd name="connsiteX98" fmla="*/ 2878870 w 2990398"/>
                <a:gd name="connsiteY98" fmla="*/ 1887829 h 2986796"/>
                <a:gd name="connsiteX99" fmla="*/ 2883403 w 2990398"/>
                <a:gd name="connsiteY99" fmla="*/ 1918659 h 2986796"/>
                <a:gd name="connsiteX100" fmla="*/ 2887031 w 2990398"/>
                <a:gd name="connsiteY100" fmla="*/ 1949489 h 2986796"/>
                <a:gd name="connsiteX101" fmla="*/ 2889751 w 2990398"/>
                <a:gd name="connsiteY101" fmla="*/ 1980317 h 2986796"/>
                <a:gd name="connsiteX102" fmla="*/ 2888844 w 2990398"/>
                <a:gd name="connsiteY102" fmla="*/ 2009333 h 2986796"/>
                <a:gd name="connsiteX103" fmla="*/ 2885217 w 2990398"/>
                <a:gd name="connsiteY103" fmla="*/ 2037442 h 2986796"/>
                <a:gd name="connsiteX104" fmla="*/ 2877057 w 2990398"/>
                <a:gd name="connsiteY104" fmla="*/ 2064644 h 2986796"/>
                <a:gd name="connsiteX105" fmla="*/ 2865269 w 2990398"/>
                <a:gd name="connsiteY105" fmla="*/ 2087312 h 2986796"/>
                <a:gd name="connsiteX106" fmla="*/ 2849854 w 2990398"/>
                <a:gd name="connsiteY106" fmla="*/ 2109074 h 2986796"/>
                <a:gd name="connsiteX107" fmla="*/ 2831718 w 2990398"/>
                <a:gd name="connsiteY107" fmla="*/ 2128116 h 2986796"/>
                <a:gd name="connsiteX108" fmla="*/ 2810864 w 2990398"/>
                <a:gd name="connsiteY108" fmla="*/ 2147156 h 2986796"/>
                <a:gd name="connsiteX109" fmla="*/ 2789104 w 2990398"/>
                <a:gd name="connsiteY109" fmla="*/ 2164385 h 2986796"/>
                <a:gd name="connsiteX110" fmla="*/ 2766436 w 2990398"/>
                <a:gd name="connsiteY110" fmla="*/ 2181613 h 2986796"/>
                <a:gd name="connsiteX111" fmla="*/ 2742860 w 2990398"/>
                <a:gd name="connsiteY111" fmla="*/ 2198842 h 2986796"/>
                <a:gd name="connsiteX112" fmla="*/ 2721098 w 2990398"/>
                <a:gd name="connsiteY112" fmla="*/ 2216069 h 2986796"/>
                <a:gd name="connsiteX113" fmla="*/ 2700244 w 2990398"/>
                <a:gd name="connsiteY113" fmla="*/ 2234203 h 2986796"/>
                <a:gd name="connsiteX114" fmla="*/ 2682110 w 2990398"/>
                <a:gd name="connsiteY114" fmla="*/ 2255059 h 2986796"/>
                <a:gd name="connsiteX115" fmla="*/ 2665789 w 2990398"/>
                <a:gd name="connsiteY115" fmla="*/ 2275007 h 2986796"/>
                <a:gd name="connsiteX116" fmla="*/ 2653094 w 2990398"/>
                <a:gd name="connsiteY116" fmla="*/ 2297675 h 2986796"/>
                <a:gd name="connsiteX117" fmla="*/ 2642213 w 2990398"/>
                <a:gd name="connsiteY117" fmla="*/ 2322157 h 2986796"/>
                <a:gd name="connsiteX118" fmla="*/ 2633146 w 2990398"/>
                <a:gd name="connsiteY118" fmla="*/ 2348452 h 2986796"/>
                <a:gd name="connsiteX119" fmla="*/ 2624986 w 2990398"/>
                <a:gd name="connsiteY119" fmla="*/ 2375655 h 2986796"/>
                <a:gd name="connsiteX120" fmla="*/ 2617732 w 2990398"/>
                <a:gd name="connsiteY120" fmla="*/ 2402858 h 2986796"/>
                <a:gd name="connsiteX121" fmla="*/ 2610477 w 2990398"/>
                <a:gd name="connsiteY121" fmla="*/ 2430967 h 2986796"/>
                <a:gd name="connsiteX122" fmla="*/ 2602317 w 2990398"/>
                <a:gd name="connsiteY122" fmla="*/ 2457261 h 2986796"/>
                <a:gd name="connsiteX123" fmla="*/ 2593250 w 2990398"/>
                <a:gd name="connsiteY123" fmla="*/ 2483556 h 2986796"/>
                <a:gd name="connsiteX124" fmla="*/ 2582369 w 2990398"/>
                <a:gd name="connsiteY124" fmla="*/ 2508038 h 2986796"/>
                <a:gd name="connsiteX125" fmla="*/ 2568768 w 2990398"/>
                <a:gd name="connsiteY125" fmla="*/ 2529801 h 2986796"/>
                <a:gd name="connsiteX126" fmla="*/ 2552448 w 2990398"/>
                <a:gd name="connsiteY126" fmla="*/ 2549749 h 2986796"/>
                <a:gd name="connsiteX127" fmla="*/ 2532500 w 2990398"/>
                <a:gd name="connsiteY127" fmla="*/ 2566069 h 2986796"/>
                <a:gd name="connsiteX128" fmla="*/ 2510738 w 2990398"/>
                <a:gd name="connsiteY128" fmla="*/ 2579670 h 2986796"/>
                <a:gd name="connsiteX129" fmla="*/ 2486255 w 2990398"/>
                <a:gd name="connsiteY129" fmla="*/ 2590552 h 2986796"/>
                <a:gd name="connsiteX130" fmla="*/ 2459961 w 2990398"/>
                <a:gd name="connsiteY130" fmla="*/ 2599619 h 2986796"/>
                <a:gd name="connsiteX131" fmla="*/ 2433665 w 2990398"/>
                <a:gd name="connsiteY131" fmla="*/ 2607779 h 2986796"/>
                <a:gd name="connsiteX132" fmla="*/ 2405556 w 2990398"/>
                <a:gd name="connsiteY132" fmla="*/ 2615034 h 2986796"/>
                <a:gd name="connsiteX133" fmla="*/ 2378355 w 2990398"/>
                <a:gd name="connsiteY133" fmla="*/ 2622287 h 2986796"/>
                <a:gd name="connsiteX134" fmla="*/ 2351153 w 2990398"/>
                <a:gd name="connsiteY134" fmla="*/ 2630448 h 2986796"/>
                <a:gd name="connsiteX135" fmla="*/ 2324858 w 2990398"/>
                <a:gd name="connsiteY135" fmla="*/ 2639517 h 2986796"/>
                <a:gd name="connsiteX136" fmla="*/ 2300376 w 2990398"/>
                <a:gd name="connsiteY136" fmla="*/ 2650397 h 2986796"/>
                <a:gd name="connsiteX137" fmla="*/ 2277709 w 2990398"/>
                <a:gd name="connsiteY137" fmla="*/ 2663091 h 2986796"/>
                <a:gd name="connsiteX138" fmla="*/ 2257760 w 2990398"/>
                <a:gd name="connsiteY138" fmla="*/ 2679412 h 2986796"/>
                <a:gd name="connsiteX139" fmla="*/ 2236905 w 2990398"/>
                <a:gd name="connsiteY139" fmla="*/ 2697548 h 2986796"/>
                <a:gd name="connsiteX140" fmla="*/ 2218769 w 2990398"/>
                <a:gd name="connsiteY140" fmla="*/ 2718403 h 2986796"/>
                <a:gd name="connsiteX141" fmla="*/ 2201542 w 2990398"/>
                <a:gd name="connsiteY141" fmla="*/ 2740164 h 2986796"/>
                <a:gd name="connsiteX142" fmla="*/ 2184315 w 2990398"/>
                <a:gd name="connsiteY142" fmla="*/ 2762832 h 2986796"/>
                <a:gd name="connsiteX143" fmla="*/ 2167088 w 2990398"/>
                <a:gd name="connsiteY143" fmla="*/ 2785501 h 2986796"/>
                <a:gd name="connsiteX144" fmla="*/ 2149858 w 2990398"/>
                <a:gd name="connsiteY144" fmla="*/ 2807263 h 2986796"/>
                <a:gd name="connsiteX145" fmla="*/ 2130817 w 2990398"/>
                <a:gd name="connsiteY145" fmla="*/ 2828117 h 2986796"/>
                <a:gd name="connsiteX146" fmla="*/ 2111775 w 2990398"/>
                <a:gd name="connsiteY146" fmla="*/ 2846252 h 2986796"/>
                <a:gd name="connsiteX147" fmla="*/ 2090015 w 2990398"/>
                <a:gd name="connsiteY147" fmla="*/ 2861666 h 2986796"/>
                <a:gd name="connsiteX148" fmla="*/ 2067346 w 2990398"/>
                <a:gd name="connsiteY148" fmla="*/ 2873455 h 2986796"/>
                <a:gd name="connsiteX149" fmla="*/ 2040145 w 2990398"/>
                <a:gd name="connsiteY149" fmla="*/ 2881614 h 2986796"/>
                <a:gd name="connsiteX150" fmla="*/ 2012036 w 2990398"/>
                <a:gd name="connsiteY150" fmla="*/ 2885242 h 2986796"/>
                <a:gd name="connsiteX151" fmla="*/ 1983021 w 2990398"/>
                <a:gd name="connsiteY151" fmla="*/ 2886149 h 2986796"/>
                <a:gd name="connsiteX152" fmla="*/ 1952192 w 2990398"/>
                <a:gd name="connsiteY152" fmla="*/ 2883428 h 2986796"/>
                <a:gd name="connsiteX153" fmla="*/ 1921363 w 2990398"/>
                <a:gd name="connsiteY153" fmla="*/ 2879802 h 2986796"/>
                <a:gd name="connsiteX154" fmla="*/ 1890534 w 2990398"/>
                <a:gd name="connsiteY154" fmla="*/ 2875267 h 2986796"/>
                <a:gd name="connsiteX155" fmla="*/ 1859705 w 2990398"/>
                <a:gd name="connsiteY155" fmla="*/ 2871641 h 2986796"/>
                <a:gd name="connsiteX156" fmla="*/ 1828877 w 2990398"/>
                <a:gd name="connsiteY156" fmla="*/ 2869827 h 2986796"/>
                <a:gd name="connsiteX157" fmla="*/ 1798954 w 2990398"/>
                <a:gd name="connsiteY157" fmla="*/ 2869827 h 2986796"/>
                <a:gd name="connsiteX158" fmla="*/ 1770845 w 2990398"/>
                <a:gd name="connsiteY158" fmla="*/ 2873455 h 2986796"/>
                <a:gd name="connsiteX159" fmla="*/ 1741831 w 2990398"/>
                <a:gd name="connsiteY159" fmla="*/ 2880708 h 2986796"/>
                <a:gd name="connsiteX160" fmla="*/ 1715535 w 2990398"/>
                <a:gd name="connsiteY160" fmla="*/ 2891590 h 2986796"/>
                <a:gd name="connsiteX161" fmla="*/ 1688333 w 2990398"/>
                <a:gd name="connsiteY161" fmla="*/ 2906097 h 2986796"/>
                <a:gd name="connsiteX162" fmla="*/ 1661132 w 2990398"/>
                <a:gd name="connsiteY162" fmla="*/ 2920605 h 2986796"/>
                <a:gd name="connsiteX163" fmla="*/ 1633930 w 2990398"/>
                <a:gd name="connsiteY163" fmla="*/ 2936927 h 2986796"/>
                <a:gd name="connsiteX164" fmla="*/ 1607633 w 2990398"/>
                <a:gd name="connsiteY164" fmla="*/ 2952341 h 2986796"/>
                <a:gd name="connsiteX165" fmla="*/ 1579526 w 2990398"/>
                <a:gd name="connsiteY165" fmla="*/ 2965941 h 2986796"/>
                <a:gd name="connsiteX166" fmla="*/ 1552324 w 2990398"/>
                <a:gd name="connsiteY166" fmla="*/ 2976823 h 2986796"/>
                <a:gd name="connsiteX167" fmla="*/ 1524214 w 2990398"/>
                <a:gd name="connsiteY167" fmla="*/ 2984076 h 2986796"/>
                <a:gd name="connsiteX168" fmla="*/ 1495200 w 2990398"/>
                <a:gd name="connsiteY168" fmla="*/ 2986796 h 2986796"/>
                <a:gd name="connsiteX169" fmla="*/ 1466185 w 2990398"/>
                <a:gd name="connsiteY169" fmla="*/ 2984076 h 2986796"/>
                <a:gd name="connsiteX170" fmla="*/ 1438076 w 2990398"/>
                <a:gd name="connsiteY170" fmla="*/ 2976823 h 2986796"/>
                <a:gd name="connsiteX171" fmla="*/ 1410874 w 2990398"/>
                <a:gd name="connsiteY171" fmla="*/ 2965941 h 2986796"/>
                <a:gd name="connsiteX172" fmla="*/ 1382765 w 2990398"/>
                <a:gd name="connsiteY172" fmla="*/ 2952341 h 2986796"/>
                <a:gd name="connsiteX173" fmla="*/ 1356470 w 2990398"/>
                <a:gd name="connsiteY173" fmla="*/ 2936927 h 2986796"/>
                <a:gd name="connsiteX174" fmla="*/ 1329268 w 2990398"/>
                <a:gd name="connsiteY174" fmla="*/ 2920605 h 2986796"/>
                <a:gd name="connsiteX175" fmla="*/ 1302066 w 2990398"/>
                <a:gd name="connsiteY175" fmla="*/ 2906097 h 2986796"/>
                <a:gd name="connsiteX176" fmla="*/ 1274865 w 2990398"/>
                <a:gd name="connsiteY176" fmla="*/ 2891590 h 2986796"/>
                <a:gd name="connsiteX177" fmla="*/ 1247663 w 2990398"/>
                <a:gd name="connsiteY177" fmla="*/ 2880708 h 2986796"/>
                <a:gd name="connsiteX178" fmla="*/ 1219554 w 2990398"/>
                <a:gd name="connsiteY178" fmla="*/ 2873455 h 2986796"/>
                <a:gd name="connsiteX179" fmla="*/ 1191445 w 2990398"/>
                <a:gd name="connsiteY179" fmla="*/ 2869827 h 2986796"/>
                <a:gd name="connsiteX180" fmla="*/ 1161523 w 2990398"/>
                <a:gd name="connsiteY180" fmla="*/ 2869827 h 2986796"/>
                <a:gd name="connsiteX181" fmla="*/ 1130694 w 2990398"/>
                <a:gd name="connsiteY181" fmla="*/ 2871641 h 2986796"/>
                <a:gd name="connsiteX182" fmla="*/ 1099866 w 2990398"/>
                <a:gd name="connsiteY182" fmla="*/ 2875267 h 2986796"/>
                <a:gd name="connsiteX183" fmla="*/ 1069036 w 2990398"/>
                <a:gd name="connsiteY183" fmla="*/ 2879802 h 2986796"/>
                <a:gd name="connsiteX184" fmla="*/ 1038207 w 2990398"/>
                <a:gd name="connsiteY184" fmla="*/ 2883428 h 2986796"/>
                <a:gd name="connsiteX185" fmla="*/ 1007378 w 2990398"/>
                <a:gd name="connsiteY185" fmla="*/ 2886149 h 2986796"/>
                <a:gd name="connsiteX186" fmla="*/ 978364 w 2990398"/>
                <a:gd name="connsiteY186" fmla="*/ 2885242 h 2986796"/>
                <a:gd name="connsiteX187" fmla="*/ 950255 w 2990398"/>
                <a:gd name="connsiteY187" fmla="*/ 2881614 h 2986796"/>
                <a:gd name="connsiteX188" fmla="*/ 923053 w 2990398"/>
                <a:gd name="connsiteY188" fmla="*/ 2873455 h 2986796"/>
                <a:gd name="connsiteX189" fmla="*/ 900384 w 2990398"/>
                <a:gd name="connsiteY189" fmla="*/ 2861666 h 2986796"/>
                <a:gd name="connsiteX190" fmla="*/ 878622 w 2990398"/>
                <a:gd name="connsiteY190" fmla="*/ 2846252 h 2986796"/>
                <a:gd name="connsiteX191" fmla="*/ 859581 w 2990398"/>
                <a:gd name="connsiteY191" fmla="*/ 2828117 h 2986796"/>
                <a:gd name="connsiteX192" fmla="*/ 840540 w 2990398"/>
                <a:gd name="connsiteY192" fmla="*/ 2807263 h 2986796"/>
                <a:gd name="connsiteX193" fmla="*/ 823313 w 2990398"/>
                <a:gd name="connsiteY193" fmla="*/ 2785501 h 2986796"/>
                <a:gd name="connsiteX194" fmla="*/ 806083 w 2990398"/>
                <a:gd name="connsiteY194" fmla="*/ 2762832 h 2986796"/>
                <a:gd name="connsiteX195" fmla="*/ 788856 w 2990398"/>
                <a:gd name="connsiteY195" fmla="*/ 2740164 h 2986796"/>
                <a:gd name="connsiteX196" fmla="*/ 771629 w 2990398"/>
                <a:gd name="connsiteY196" fmla="*/ 2718403 h 2986796"/>
                <a:gd name="connsiteX197" fmla="*/ 753494 w 2990398"/>
                <a:gd name="connsiteY197" fmla="*/ 2697548 h 2986796"/>
                <a:gd name="connsiteX198" fmla="*/ 732639 w 2990398"/>
                <a:gd name="connsiteY198" fmla="*/ 2679412 h 2986796"/>
                <a:gd name="connsiteX199" fmla="*/ 712691 w 2990398"/>
                <a:gd name="connsiteY199" fmla="*/ 2663091 h 2986796"/>
                <a:gd name="connsiteX200" fmla="*/ 690023 w 2990398"/>
                <a:gd name="connsiteY200" fmla="*/ 2650397 h 2986796"/>
                <a:gd name="connsiteX201" fmla="*/ 665541 w 2990398"/>
                <a:gd name="connsiteY201" fmla="*/ 2639517 h 2986796"/>
                <a:gd name="connsiteX202" fmla="*/ 639246 w 2990398"/>
                <a:gd name="connsiteY202" fmla="*/ 2630448 h 2986796"/>
                <a:gd name="connsiteX203" fmla="*/ 612044 w 2990398"/>
                <a:gd name="connsiteY203" fmla="*/ 2622287 h 2986796"/>
                <a:gd name="connsiteX204" fmla="*/ 584842 w 2990398"/>
                <a:gd name="connsiteY204" fmla="*/ 2615034 h 2986796"/>
                <a:gd name="connsiteX205" fmla="*/ 556733 w 2990398"/>
                <a:gd name="connsiteY205" fmla="*/ 2607779 h 2986796"/>
                <a:gd name="connsiteX206" fmla="*/ 530438 w 2990398"/>
                <a:gd name="connsiteY206" fmla="*/ 2599619 h 2986796"/>
                <a:gd name="connsiteX207" fmla="*/ 504143 w 2990398"/>
                <a:gd name="connsiteY207" fmla="*/ 2590552 h 2986796"/>
                <a:gd name="connsiteX208" fmla="*/ 479662 w 2990398"/>
                <a:gd name="connsiteY208" fmla="*/ 2579670 h 2986796"/>
                <a:gd name="connsiteX209" fmla="*/ 457900 w 2990398"/>
                <a:gd name="connsiteY209" fmla="*/ 2566069 h 2986796"/>
                <a:gd name="connsiteX210" fmla="*/ 437951 w 2990398"/>
                <a:gd name="connsiteY210" fmla="*/ 2549749 h 2986796"/>
                <a:gd name="connsiteX211" fmla="*/ 421632 w 2990398"/>
                <a:gd name="connsiteY211" fmla="*/ 2529801 h 2986796"/>
                <a:gd name="connsiteX212" fmla="*/ 408030 w 2990398"/>
                <a:gd name="connsiteY212" fmla="*/ 2508038 h 2986796"/>
                <a:gd name="connsiteX213" fmla="*/ 397149 w 2990398"/>
                <a:gd name="connsiteY213" fmla="*/ 2483556 h 2986796"/>
                <a:gd name="connsiteX214" fmla="*/ 388082 w 2990398"/>
                <a:gd name="connsiteY214" fmla="*/ 2457261 h 2986796"/>
                <a:gd name="connsiteX215" fmla="*/ 379921 w 2990398"/>
                <a:gd name="connsiteY215" fmla="*/ 2430967 h 2986796"/>
                <a:gd name="connsiteX216" fmla="*/ 372668 w 2990398"/>
                <a:gd name="connsiteY216" fmla="*/ 2402858 h 2986796"/>
                <a:gd name="connsiteX217" fmla="*/ 365414 w 2990398"/>
                <a:gd name="connsiteY217" fmla="*/ 2375655 h 2986796"/>
                <a:gd name="connsiteX218" fmla="*/ 357253 w 2990398"/>
                <a:gd name="connsiteY218" fmla="*/ 2348452 h 2986796"/>
                <a:gd name="connsiteX219" fmla="*/ 348185 w 2990398"/>
                <a:gd name="connsiteY219" fmla="*/ 2322157 h 2986796"/>
                <a:gd name="connsiteX220" fmla="*/ 337304 w 2990398"/>
                <a:gd name="connsiteY220" fmla="*/ 2297675 h 2986796"/>
                <a:gd name="connsiteX221" fmla="*/ 324611 w 2990398"/>
                <a:gd name="connsiteY221" fmla="*/ 2275007 h 2986796"/>
                <a:gd name="connsiteX222" fmla="*/ 308290 w 2990398"/>
                <a:gd name="connsiteY222" fmla="*/ 2255059 h 2986796"/>
                <a:gd name="connsiteX223" fmla="*/ 290155 w 2990398"/>
                <a:gd name="connsiteY223" fmla="*/ 2234203 h 2986796"/>
                <a:gd name="connsiteX224" fmla="*/ 269300 w 2990398"/>
                <a:gd name="connsiteY224" fmla="*/ 2216069 h 2986796"/>
                <a:gd name="connsiteX225" fmla="*/ 246631 w 2990398"/>
                <a:gd name="connsiteY225" fmla="*/ 2198842 h 2986796"/>
                <a:gd name="connsiteX226" fmla="*/ 223963 w 2990398"/>
                <a:gd name="connsiteY226" fmla="*/ 2181613 h 2986796"/>
                <a:gd name="connsiteX227" fmla="*/ 201296 w 2990398"/>
                <a:gd name="connsiteY227" fmla="*/ 2164385 h 2986796"/>
                <a:gd name="connsiteX228" fmla="*/ 179534 w 2990398"/>
                <a:gd name="connsiteY228" fmla="*/ 2147156 h 2986796"/>
                <a:gd name="connsiteX229" fmla="*/ 158679 w 2990398"/>
                <a:gd name="connsiteY229" fmla="*/ 2128116 h 2986796"/>
                <a:gd name="connsiteX230" fmla="*/ 140545 w 2990398"/>
                <a:gd name="connsiteY230" fmla="*/ 2109074 h 2986796"/>
                <a:gd name="connsiteX231" fmla="*/ 125130 w 2990398"/>
                <a:gd name="connsiteY231" fmla="*/ 2087312 h 2986796"/>
                <a:gd name="connsiteX232" fmla="*/ 113343 w 2990398"/>
                <a:gd name="connsiteY232" fmla="*/ 2064644 h 2986796"/>
                <a:gd name="connsiteX233" fmla="*/ 105182 w 2990398"/>
                <a:gd name="connsiteY233" fmla="*/ 2037442 h 2986796"/>
                <a:gd name="connsiteX234" fmla="*/ 101555 w 2990398"/>
                <a:gd name="connsiteY234" fmla="*/ 2009333 h 2986796"/>
                <a:gd name="connsiteX235" fmla="*/ 100648 w 2990398"/>
                <a:gd name="connsiteY235" fmla="*/ 1980317 h 2986796"/>
                <a:gd name="connsiteX236" fmla="*/ 103368 w 2990398"/>
                <a:gd name="connsiteY236" fmla="*/ 1949489 h 2986796"/>
                <a:gd name="connsiteX237" fmla="*/ 106995 w 2990398"/>
                <a:gd name="connsiteY237" fmla="*/ 1918659 h 2986796"/>
                <a:gd name="connsiteX238" fmla="*/ 111528 w 2990398"/>
                <a:gd name="connsiteY238" fmla="*/ 1887829 h 2986796"/>
                <a:gd name="connsiteX239" fmla="*/ 115156 w 2990398"/>
                <a:gd name="connsiteY239" fmla="*/ 1857001 h 2986796"/>
                <a:gd name="connsiteX240" fmla="*/ 116970 w 2990398"/>
                <a:gd name="connsiteY240" fmla="*/ 1826171 h 2986796"/>
                <a:gd name="connsiteX241" fmla="*/ 116970 w 2990398"/>
                <a:gd name="connsiteY241" fmla="*/ 1796249 h 2986796"/>
                <a:gd name="connsiteX242" fmla="*/ 113343 w 2990398"/>
                <a:gd name="connsiteY242" fmla="*/ 1768140 h 2986796"/>
                <a:gd name="connsiteX243" fmla="*/ 106089 w 2990398"/>
                <a:gd name="connsiteY243" fmla="*/ 1740031 h 2986796"/>
                <a:gd name="connsiteX244" fmla="*/ 95208 w 2990398"/>
                <a:gd name="connsiteY244" fmla="*/ 1713736 h 2986796"/>
                <a:gd name="connsiteX245" fmla="*/ 81606 w 2990398"/>
                <a:gd name="connsiteY245" fmla="*/ 1686534 h 2986796"/>
                <a:gd name="connsiteX246" fmla="*/ 66192 w 2990398"/>
                <a:gd name="connsiteY246" fmla="*/ 1659332 h 2986796"/>
                <a:gd name="connsiteX247" fmla="*/ 49872 w 2990398"/>
                <a:gd name="connsiteY247" fmla="*/ 1632130 h 2986796"/>
                <a:gd name="connsiteX248" fmla="*/ 34458 w 2990398"/>
                <a:gd name="connsiteY248" fmla="*/ 1605834 h 2986796"/>
                <a:gd name="connsiteX249" fmla="*/ 20855 w 2990398"/>
                <a:gd name="connsiteY249" fmla="*/ 1577725 h 2986796"/>
                <a:gd name="connsiteX250" fmla="*/ 9975 w 2990398"/>
                <a:gd name="connsiteY250" fmla="*/ 1550523 h 2986796"/>
                <a:gd name="connsiteX251" fmla="*/ 2721 w 2990398"/>
                <a:gd name="connsiteY251" fmla="*/ 1522414 h 2986796"/>
                <a:gd name="connsiteX252" fmla="*/ 0 w 2990398"/>
                <a:gd name="connsiteY252" fmla="*/ 1493398 h 2986796"/>
                <a:gd name="connsiteX253" fmla="*/ 2721 w 2990398"/>
                <a:gd name="connsiteY253" fmla="*/ 1464384 h 2986796"/>
                <a:gd name="connsiteX254" fmla="*/ 9975 w 2990398"/>
                <a:gd name="connsiteY254" fmla="*/ 1436275 h 2986796"/>
                <a:gd name="connsiteX255" fmla="*/ 20855 w 2990398"/>
                <a:gd name="connsiteY255" fmla="*/ 1409071 h 2986796"/>
                <a:gd name="connsiteX256" fmla="*/ 34458 w 2990398"/>
                <a:gd name="connsiteY256" fmla="*/ 1380964 h 2986796"/>
                <a:gd name="connsiteX257" fmla="*/ 49872 w 2990398"/>
                <a:gd name="connsiteY257" fmla="*/ 1354668 h 2986796"/>
                <a:gd name="connsiteX258" fmla="*/ 66192 w 2990398"/>
                <a:gd name="connsiteY258" fmla="*/ 1327465 h 2986796"/>
                <a:gd name="connsiteX259" fmla="*/ 81606 w 2990398"/>
                <a:gd name="connsiteY259" fmla="*/ 1300263 h 2986796"/>
                <a:gd name="connsiteX260" fmla="*/ 95208 w 2990398"/>
                <a:gd name="connsiteY260" fmla="*/ 1273062 h 2986796"/>
                <a:gd name="connsiteX261" fmla="*/ 106089 w 2990398"/>
                <a:gd name="connsiteY261" fmla="*/ 1246765 h 2986796"/>
                <a:gd name="connsiteX262" fmla="*/ 113343 w 2990398"/>
                <a:gd name="connsiteY262" fmla="*/ 1218656 h 2986796"/>
                <a:gd name="connsiteX263" fmla="*/ 116970 w 2990398"/>
                <a:gd name="connsiteY263" fmla="*/ 1190548 h 2986796"/>
                <a:gd name="connsiteX264" fmla="*/ 116970 w 2990398"/>
                <a:gd name="connsiteY264" fmla="*/ 1160626 h 2986796"/>
                <a:gd name="connsiteX265" fmla="*/ 115156 w 2990398"/>
                <a:gd name="connsiteY265" fmla="*/ 1129796 h 2986796"/>
                <a:gd name="connsiteX266" fmla="*/ 111528 w 2990398"/>
                <a:gd name="connsiteY266" fmla="*/ 1098967 h 2986796"/>
                <a:gd name="connsiteX267" fmla="*/ 106995 w 2990398"/>
                <a:gd name="connsiteY267" fmla="*/ 1068137 h 2986796"/>
                <a:gd name="connsiteX268" fmla="*/ 103368 w 2990398"/>
                <a:gd name="connsiteY268" fmla="*/ 1037309 h 2986796"/>
                <a:gd name="connsiteX269" fmla="*/ 100648 w 2990398"/>
                <a:gd name="connsiteY269" fmla="*/ 1006481 h 2986796"/>
                <a:gd name="connsiteX270" fmla="*/ 101555 w 2990398"/>
                <a:gd name="connsiteY270" fmla="*/ 977465 h 2986796"/>
                <a:gd name="connsiteX271" fmla="*/ 105182 w 2990398"/>
                <a:gd name="connsiteY271" fmla="*/ 949356 h 2986796"/>
                <a:gd name="connsiteX272" fmla="*/ 113343 w 2990398"/>
                <a:gd name="connsiteY272" fmla="*/ 922153 h 2986796"/>
                <a:gd name="connsiteX273" fmla="*/ 125130 w 2990398"/>
                <a:gd name="connsiteY273" fmla="*/ 899485 h 2986796"/>
                <a:gd name="connsiteX274" fmla="*/ 140545 w 2990398"/>
                <a:gd name="connsiteY274" fmla="*/ 877723 h 2986796"/>
                <a:gd name="connsiteX275" fmla="*/ 158679 w 2990398"/>
                <a:gd name="connsiteY275" fmla="*/ 858682 h 2986796"/>
                <a:gd name="connsiteX276" fmla="*/ 179534 w 2990398"/>
                <a:gd name="connsiteY276" fmla="*/ 839640 h 2986796"/>
                <a:gd name="connsiteX277" fmla="*/ 201296 w 2990398"/>
                <a:gd name="connsiteY277" fmla="*/ 822412 h 2986796"/>
                <a:gd name="connsiteX278" fmla="*/ 223963 w 2990398"/>
                <a:gd name="connsiteY278" fmla="*/ 805184 h 2986796"/>
                <a:gd name="connsiteX279" fmla="*/ 246631 w 2990398"/>
                <a:gd name="connsiteY279" fmla="*/ 787956 h 2986796"/>
                <a:gd name="connsiteX280" fmla="*/ 269300 w 2990398"/>
                <a:gd name="connsiteY280" fmla="*/ 770728 h 2986796"/>
                <a:gd name="connsiteX281" fmla="*/ 290155 w 2990398"/>
                <a:gd name="connsiteY281" fmla="*/ 752593 h 2986796"/>
                <a:gd name="connsiteX282" fmla="*/ 308290 w 2990398"/>
                <a:gd name="connsiteY282" fmla="*/ 731739 h 2986796"/>
                <a:gd name="connsiteX283" fmla="*/ 324611 w 2990398"/>
                <a:gd name="connsiteY283" fmla="*/ 711789 h 2986796"/>
                <a:gd name="connsiteX284" fmla="*/ 337304 w 2990398"/>
                <a:gd name="connsiteY284" fmla="*/ 689121 h 2986796"/>
                <a:gd name="connsiteX285" fmla="*/ 348185 w 2990398"/>
                <a:gd name="connsiteY285" fmla="*/ 664641 h 2986796"/>
                <a:gd name="connsiteX286" fmla="*/ 357253 w 2990398"/>
                <a:gd name="connsiteY286" fmla="*/ 638344 h 2986796"/>
                <a:gd name="connsiteX287" fmla="*/ 365414 w 2990398"/>
                <a:gd name="connsiteY287" fmla="*/ 611141 h 2986796"/>
                <a:gd name="connsiteX288" fmla="*/ 372668 w 2990398"/>
                <a:gd name="connsiteY288" fmla="*/ 583940 h 2986796"/>
                <a:gd name="connsiteX289" fmla="*/ 379921 w 2990398"/>
                <a:gd name="connsiteY289" fmla="*/ 555831 h 2986796"/>
                <a:gd name="connsiteX290" fmla="*/ 388082 w 2990398"/>
                <a:gd name="connsiteY290" fmla="*/ 529536 h 2986796"/>
                <a:gd name="connsiteX291" fmla="*/ 397149 w 2990398"/>
                <a:gd name="connsiteY291" fmla="*/ 503239 h 2986796"/>
                <a:gd name="connsiteX292" fmla="*/ 408030 w 2990398"/>
                <a:gd name="connsiteY292" fmla="*/ 478758 h 2986796"/>
                <a:gd name="connsiteX293" fmla="*/ 421632 w 2990398"/>
                <a:gd name="connsiteY293" fmla="*/ 456997 h 2986796"/>
                <a:gd name="connsiteX294" fmla="*/ 437951 w 2990398"/>
                <a:gd name="connsiteY294" fmla="*/ 437048 h 2986796"/>
                <a:gd name="connsiteX295" fmla="*/ 457900 w 2990398"/>
                <a:gd name="connsiteY295" fmla="*/ 420727 h 2986796"/>
                <a:gd name="connsiteX296" fmla="*/ 479662 w 2990398"/>
                <a:gd name="connsiteY296" fmla="*/ 407126 h 2986796"/>
                <a:gd name="connsiteX297" fmla="*/ 504143 w 2990398"/>
                <a:gd name="connsiteY297" fmla="*/ 396244 h 2986796"/>
                <a:gd name="connsiteX298" fmla="*/ 530438 w 2990398"/>
                <a:gd name="connsiteY298" fmla="*/ 387178 h 2986796"/>
                <a:gd name="connsiteX299" fmla="*/ 556733 w 2990398"/>
                <a:gd name="connsiteY299" fmla="*/ 379017 h 2986796"/>
                <a:gd name="connsiteX300" fmla="*/ 584842 w 2990398"/>
                <a:gd name="connsiteY300" fmla="*/ 371762 h 2986796"/>
                <a:gd name="connsiteX301" fmla="*/ 612044 w 2990398"/>
                <a:gd name="connsiteY301" fmla="*/ 364509 h 2986796"/>
                <a:gd name="connsiteX302" fmla="*/ 639246 w 2990398"/>
                <a:gd name="connsiteY302" fmla="*/ 356348 h 2986796"/>
                <a:gd name="connsiteX303" fmla="*/ 665541 w 2990398"/>
                <a:gd name="connsiteY303" fmla="*/ 347282 h 2986796"/>
                <a:gd name="connsiteX304" fmla="*/ 690023 w 2990398"/>
                <a:gd name="connsiteY304" fmla="*/ 336400 h 2986796"/>
                <a:gd name="connsiteX305" fmla="*/ 712691 w 2990398"/>
                <a:gd name="connsiteY305" fmla="*/ 323707 h 2986796"/>
                <a:gd name="connsiteX306" fmla="*/ 732639 w 2990398"/>
                <a:gd name="connsiteY306" fmla="*/ 307385 h 2986796"/>
                <a:gd name="connsiteX307" fmla="*/ 753494 w 2990398"/>
                <a:gd name="connsiteY307" fmla="*/ 289249 h 2986796"/>
                <a:gd name="connsiteX308" fmla="*/ 771629 w 2990398"/>
                <a:gd name="connsiteY308" fmla="*/ 268395 h 2986796"/>
                <a:gd name="connsiteX309" fmla="*/ 788856 w 2990398"/>
                <a:gd name="connsiteY309" fmla="*/ 246632 h 2986796"/>
                <a:gd name="connsiteX310" fmla="*/ 806083 w 2990398"/>
                <a:gd name="connsiteY310" fmla="*/ 223964 h 2986796"/>
                <a:gd name="connsiteX311" fmla="*/ 823313 w 2990398"/>
                <a:gd name="connsiteY311" fmla="*/ 201296 h 2986796"/>
                <a:gd name="connsiteX312" fmla="*/ 840540 w 2990398"/>
                <a:gd name="connsiteY312" fmla="*/ 179535 h 2986796"/>
                <a:gd name="connsiteX313" fmla="*/ 859581 w 2990398"/>
                <a:gd name="connsiteY313" fmla="*/ 158680 h 2986796"/>
                <a:gd name="connsiteX314" fmla="*/ 878622 w 2990398"/>
                <a:gd name="connsiteY314" fmla="*/ 140545 h 2986796"/>
                <a:gd name="connsiteX315" fmla="*/ 900384 w 2990398"/>
                <a:gd name="connsiteY315" fmla="*/ 125130 h 2986796"/>
                <a:gd name="connsiteX316" fmla="*/ 923053 w 2990398"/>
                <a:gd name="connsiteY316" fmla="*/ 113343 h 2986796"/>
                <a:gd name="connsiteX317" fmla="*/ 950255 w 2990398"/>
                <a:gd name="connsiteY317" fmla="*/ 105182 h 2986796"/>
                <a:gd name="connsiteX318" fmla="*/ 978364 w 2990398"/>
                <a:gd name="connsiteY318" fmla="*/ 101554 h 2986796"/>
                <a:gd name="connsiteX319" fmla="*/ 1007378 w 2990398"/>
                <a:gd name="connsiteY319" fmla="*/ 100648 h 2986796"/>
                <a:gd name="connsiteX320" fmla="*/ 1038207 w 2990398"/>
                <a:gd name="connsiteY320" fmla="*/ 103369 h 2986796"/>
                <a:gd name="connsiteX321" fmla="*/ 1069036 w 2990398"/>
                <a:gd name="connsiteY321" fmla="*/ 106996 h 2986796"/>
                <a:gd name="connsiteX322" fmla="*/ 1099866 w 2990398"/>
                <a:gd name="connsiteY322" fmla="*/ 111529 h 2986796"/>
                <a:gd name="connsiteX323" fmla="*/ 1130694 w 2990398"/>
                <a:gd name="connsiteY323" fmla="*/ 115157 h 2986796"/>
                <a:gd name="connsiteX324" fmla="*/ 1161523 w 2990398"/>
                <a:gd name="connsiteY324" fmla="*/ 116970 h 2986796"/>
                <a:gd name="connsiteX325" fmla="*/ 1191445 w 2990398"/>
                <a:gd name="connsiteY325" fmla="*/ 116970 h 2986796"/>
                <a:gd name="connsiteX326" fmla="*/ 1219554 w 2990398"/>
                <a:gd name="connsiteY326" fmla="*/ 113343 h 2986796"/>
                <a:gd name="connsiteX327" fmla="*/ 1247663 w 2990398"/>
                <a:gd name="connsiteY327" fmla="*/ 106088 h 2986796"/>
                <a:gd name="connsiteX328" fmla="*/ 1274865 w 2990398"/>
                <a:gd name="connsiteY328" fmla="*/ 95209 h 2986796"/>
                <a:gd name="connsiteX329" fmla="*/ 1302066 w 2990398"/>
                <a:gd name="connsiteY329" fmla="*/ 80699 h 2986796"/>
                <a:gd name="connsiteX330" fmla="*/ 1329268 w 2990398"/>
                <a:gd name="connsiteY330" fmla="*/ 66192 h 2986796"/>
                <a:gd name="connsiteX331" fmla="*/ 1356470 w 2990398"/>
                <a:gd name="connsiteY331" fmla="*/ 49872 h 2986796"/>
                <a:gd name="connsiteX332" fmla="*/ 1382765 w 2990398"/>
                <a:gd name="connsiteY332" fmla="*/ 34456 h 2986796"/>
                <a:gd name="connsiteX333" fmla="*/ 1410874 w 2990398"/>
                <a:gd name="connsiteY333" fmla="*/ 20855 h 2986796"/>
                <a:gd name="connsiteX334" fmla="*/ 1438076 w 2990398"/>
                <a:gd name="connsiteY334" fmla="*/ 9974 h 2986796"/>
                <a:gd name="connsiteX335" fmla="*/ 1466185 w 2990398"/>
                <a:gd name="connsiteY335" fmla="*/ 2720 h 29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990398" h="2986796">
                  <a:moveTo>
                    <a:pt x="1495200" y="0"/>
                  </a:moveTo>
                  <a:lnTo>
                    <a:pt x="1524214" y="2720"/>
                  </a:lnTo>
                  <a:lnTo>
                    <a:pt x="1552324" y="9974"/>
                  </a:lnTo>
                  <a:lnTo>
                    <a:pt x="1579526" y="20855"/>
                  </a:lnTo>
                  <a:lnTo>
                    <a:pt x="1607633" y="34456"/>
                  </a:lnTo>
                  <a:lnTo>
                    <a:pt x="1633930" y="49872"/>
                  </a:lnTo>
                  <a:lnTo>
                    <a:pt x="1661132" y="66192"/>
                  </a:lnTo>
                  <a:lnTo>
                    <a:pt x="1688333" y="80699"/>
                  </a:lnTo>
                  <a:lnTo>
                    <a:pt x="1715535" y="95209"/>
                  </a:lnTo>
                  <a:lnTo>
                    <a:pt x="1741831" y="106088"/>
                  </a:lnTo>
                  <a:lnTo>
                    <a:pt x="1770845" y="113343"/>
                  </a:lnTo>
                  <a:lnTo>
                    <a:pt x="1798954" y="116970"/>
                  </a:lnTo>
                  <a:lnTo>
                    <a:pt x="1828877" y="116970"/>
                  </a:lnTo>
                  <a:lnTo>
                    <a:pt x="1859705" y="115157"/>
                  </a:lnTo>
                  <a:lnTo>
                    <a:pt x="1890534" y="111529"/>
                  </a:lnTo>
                  <a:lnTo>
                    <a:pt x="1921363" y="106996"/>
                  </a:lnTo>
                  <a:lnTo>
                    <a:pt x="1952192" y="103369"/>
                  </a:lnTo>
                  <a:lnTo>
                    <a:pt x="1983021" y="100648"/>
                  </a:lnTo>
                  <a:lnTo>
                    <a:pt x="2012036" y="101554"/>
                  </a:lnTo>
                  <a:lnTo>
                    <a:pt x="2040145" y="105182"/>
                  </a:lnTo>
                  <a:lnTo>
                    <a:pt x="2067346" y="113343"/>
                  </a:lnTo>
                  <a:lnTo>
                    <a:pt x="2090015" y="125130"/>
                  </a:lnTo>
                  <a:lnTo>
                    <a:pt x="2111775" y="140545"/>
                  </a:lnTo>
                  <a:lnTo>
                    <a:pt x="2130817" y="158680"/>
                  </a:lnTo>
                  <a:lnTo>
                    <a:pt x="2149858" y="179535"/>
                  </a:lnTo>
                  <a:lnTo>
                    <a:pt x="2167088" y="201296"/>
                  </a:lnTo>
                  <a:lnTo>
                    <a:pt x="2184315" y="223964"/>
                  </a:lnTo>
                  <a:lnTo>
                    <a:pt x="2201542" y="246632"/>
                  </a:lnTo>
                  <a:lnTo>
                    <a:pt x="2218769" y="268395"/>
                  </a:lnTo>
                  <a:lnTo>
                    <a:pt x="2236905" y="289249"/>
                  </a:lnTo>
                  <a:lnTo>
                    <a:pt x="2257760" y="307385"/>
                  </a:lnTo>
                  <a:lnTo>
                    <a:pt x="2277709" y="323707"/>
                  </a:lnTo>
                  <a:lnTo>
                    <a:pt x="2300376" y="336400"/>
                  </a:lnTo>
                  <a:lnTo>
                    <a:pt x="2324858" y="347282"/>
                  </a:lnTo>
                  <a:lnTo>
                    <a:pt x="2351153" y="356348"/>
                  </a:lnTo>
                  <a:lnTo>
                    <a:pt x="2378355" y="364509"/>
                  </a:lnTo>
                  <a:lnTo>
                    <a:pt x="2405556" y="371762"/>
                  </a:lnTo>
                  <a:lnTo>
                    <a:pt x="2433665" y="379017"/>
                  </a:lnTo>
                  <a:lnTo>
                    <a:pt x="2459961" y="387178"/>
                  </a:lnTo>
                  <a:lnTo>
                    <a:pt x="2486255" y="396244"/>
                  </a:lnTo>
                  <a:lnTo>
                    <a:pt x="2510738" y="407126"/>
                  </a:lnTo>
                  <a:lnTo>
                    <a:pt x="2532500" y="420727"/>
                  </a:lnTo>
                  <a:lnTo>
                    <a:pt x="2552448" y="437048"/>
                  </a:lnTo>
                  <a:lnTo>
                    <a:pt x="2568768" y="456997"/>
                  </a:lnTo>
                  <a:lnTo>
                    <a:pt x="2582369" y="478758"/>
                  </a:lnTo>
                  <a:lnTo>
                    <a:pt x="2593250" y="503239"/>
                  </a:lnTo>
                  <a:lnTo>
                    <a:pt x="2602317" y="529536"/>
                  </a:lnTo>
                  <a:lnTo>
                    <a:pt x="2610477" y="555831"/>
                  </a:lnTo>
                  <a:lnTo>
                    <a:pt x="2617732" y="583940"/>
                  </a:lnTo>
                  <a:lnTo>
                    <a:pt x="2624986" y="611141"/>
                  </a:lnTo>
                  <a:lnTo>
                    <a:pt x="2633146" y="638344"/>
                  </a:lnTo>
                  <a:lnTo>
                    <a:pt x="2642213" y="664641"/>
                  </a:lnTo>
                  <a:lnTo>
                    <a:pt x="2653094" y="689121"/>
                  </a:lnTo>
                  <a:lnTo>
                    <a:pt x="2665789" y="711789"/>
                  </a:lnTo>
                  <a:lnTo>
                    <a:pt x="2682110" y="731739"/>
                  </a:lnTo>
                  <a:lnTo>
                    <a:pt x="2700244" y="752593"/>
                  </a:lnTo>
                  <a:lnTo>
                    <a:pt x="2721098" y="770728"/>
                  </a:lnTo>
                  <a:lnTo>
                    <a:pt x="2742860" y="787956"/>
                  </a:lnTo>
                  <a:lnTo>
                    <a:pt x="2766436" y="805184"/>
                  </a:lnTo>
                  <a:lnTo>
                    <a:pt x="2789104" y="822412"/>
                  </a:lnTo>
                  <a:lnTo>
                    <a:pt x="2810864" y="839640"/>
                  </a:lnTo>
                  <a:lnTo>
                    <a:pt x="2831718" y="858682"/>
                  </a:lnTo>
                  <a:lnTo>
                    <a:pt x="2849854" y="877723"/>
                  </a:lnTo>
                  <a:lnTo>
                    <a:pt x="2865269" y="899485"/>
                  </a:lnTo>
                  <a:lnTo>
                    <a:pt x="2877057" y="922153"/>
                  </a:lnTo>
                  <a:lnTo>
                    <a:pt x="2885217" y="949356"/>
                  </a:lnTo>
                  <a:lnTo>
                    <a:pt x="2888844" y="977465"/>
                  </a:lnTo>
                  <a:lnTo>
                    <a:pt x="2889751" y="1006481"/>
                  </a:lnTo>
                  <a:lnTo>
                    <a:pt x="2887031" y="1037309"/>
                  </a:lnTo>
                  <a:lnTo>
                    <a:pt x="2883403" y="1068137"/>
                  </a:lnTo>
                  <a:lnTo>
                    <a:pt x="2878870" y="1098967"/>
                  </a:lnTo>
                  <a:lnTo>
                    <a:pt x="2875242" y="1129796"/>
                  </a:lnTo>
                  <a:lnTo>
                    <a:pt x="2873430" y="1160626"/>
                  </a:lnTo>
                  <a:lnTo>
                    <a:pt x="2873430" y="1190548"/>
                  </a:lnTo>
                  <a:lnTo>
                    <a:pt x="2877057" y="1218656"/>
                  </a:lnTo>
                  <a:lnTo>
                    <a:pt x="2884310" y="1246765"/>
                  </a:lnTo>
                  <a:lnTo>
                    <a:pt x="2895190" y="1273062"/>
                  </a:lnTo>
                  <a:lnTo>
                    <a:pt x="2909700" y="1300263"/>
                  </a:lnTo>
                  <a:lnTo>
                    <a:pt x="2924206" y="1327465"/>
                  </a:lnTo>
                  <a:lnTo>
                    <a:pt x="2940528" y="1354668"/>
                  </a:lnTo>
                  <a:lnTo>
                    <a:pt x="2955942" y="1380964"/>
                  </a:lnTo>
                  <a:lnTo>
                    <a:pt x="2969543" y="1409071"/>
                  </a:lnTo>
                  <a:lnTo>
                    <a:pt x="2980424" y="1436275"/>
                  </a:lnTo>
                  <a:lnTo>
                    <a:pt x="2987677" y="1464384"/>
                  </a:lnTo>
                  <a:lnTo>
                    <a:pt x="2990398" y="1493398"/>
                  </a:lnTo>
                  <a:lnTo>
                    <a:pt x="2987677" y="1522414"/>
                  </a:lnTo>
                  <a:lnTo>
                    <a:pt x="2980424" y="1550523"/>
                  </a:lnTo>
                  <a:lnTo>
                    <a:pt x="2969543" y="1577725"/>
                  </a:lnTo>
                  <a:lnTo>
                    <a:pt x="2955942" y="1605834"/>
                  </a:lnTo>
                  <a:lnTo>
                    <a:pt x="2940528" y="1632130"/>
                  </a:lnTo>
                  <a:lnTo>
                    <a:pt x="2924206" y="1659332"/>
                  </a:lnTo>
                  <a:lnTo>
                    <a:pt x="2909700" y="1686534"/>
                  </a:lnTo>
                  <a:lnTo>
                    <a:pt x="2895190" y="1713736"/>
                  </a:lnTo>
                  <a:lnTo>
                    <a:pt x="2884310" y="1740031"/>
                  </a:lnTo>
                  <a:lnTo>
                    <a:pt x="2877057" y="1768140"/>
                  </a:lnTo>
                  <a:lnTo>
                    <a:pt x="2873430" y="1796249"/>
                  </a:lnTo>
                  <a:lnTo>
                    <a:pt x="2873430" y="1826171"/>
                  </a:lnTo>
                  <a:lnTo>
                    <a:pt x="2875242" y="1857001"/>
                  </a:lnTo>
                  <a:lnTo>
                    <a:pt x="2878870" y="1887829"/>
                  </a:lnTo>
                  <a:lnTo>
                    <a:pt x="2883403" y="1918659"/>
                  </a:lnTo>
                  <a:lnTo>
                    <a:pt x="2887031" y="1949489"/>
                  </a:lnTo>
                  <a:lnTo>
                    <a:pt x="2889751" y="1980317"/>
                  </a:lnTo>
                  <a:lnTo>
                    <a:pt x="2888844" y="2009333"/>
                  </a:lnTo>
                  <a:lnTo>
                    <a:pt x="2885217" y="2037442"/>
                  </a:lnTo>
                  <a:lnTo>
                    <a:pt x="2877057" y="2064644"/>
                  </a:lnTo>
                  <a:lnTo>
                    <a:pt x="2865269" y="2087312"/>
                  </a:lnTo>
                  <a:lnTo>
                    <a:pt x="2849854" y="2109074"/>
                  </a:lnTo>
                  <a:lnTo>
                    <a:pt x="2831718" y="2128116"/>
                  </a:lnTo>
                  <a:lnTo>
                    <a:pt x="2810864" y="2147156"/>
                  </a:lnTo>
                  <a:lnTo>
                    <a:pt x="2789104" y="2164385"/>
                  </a:lnTo>
                  <a:lnTo>
                    <a:pt x="2766436" y="2181613"/>
                  </a:lnTo>
                  <a:lnTo>
                    <a:pt x="2742860" y="2198842"/>
                  </a:lnTo>
                  <a:lnTo>
                    <a:pt x="2721098" y="2216069"/>
                  </a:lnTo>
                  <a:lnTo>
                    <a:pt x="2700244" y="2234203"/>
                  </a:lnTo>
                  <a:lnTo>
                    <a:pt x="2682110" y="2255059"/>
                  </a:lnTo>
                  <a:lnTo>
                    <a:pt x="2665789" y="2275007"/>
                  </a:lnTo>
                  <a:lnTo>
                    <a:pt x="2653094" y="2297675"/>
                  </a:lnTo>
                  <a:lnTo>
                    <a:pt x="2642213" y="2322157"/>
                  </a:lnTo>
                  <a:lnTo>
                    <a:pt x="2633146" y="2348452"/>
                  </a:lnTo>
                  <a:lnTo>
                    <a:pt x="2624986" y="2375655"/>
                  </a:lnTo>
                  <a:lnTo>
                    <a:pt x="2617732" y="2402858"/>
                  </a:lnTo>
                  <a:lnTo>
                    <a:pt x="2610477" y="2430967"/>
                  </a:lnTo>
                  <a:lnTo>
                    <a:pt x="2602317" y="2457261"/>
                  </a:lnTo>
                  <a:lnTo>
                    <a:pt x="2593250" y="2483556"/>
                  </a:lnTo>
                  <a:lnTo>
                    <a:pt x="2582369" y="2508038"/>
                  </a:lnTo>
                  <a:lnTo>
                    <a:pt x="2568768" y="2529801"/>
                  </a:lnTo>
                  <a:lnTo>
                    <a:pt x="2552448" y="2549749"/>
                  </a:lnTo>
                  <a:lnTo>
                    <a:pt x="2532500" y="2566069"/>
                  </a:lnTo>
                  <a:lnTo>
                    <a:pt x="2510738" y="2579670"/>
                  </a:lnTo>
                  <a:lnTo>
                    <a:pt x="2486255" y="2590552"/>
                  </a:lnTo>
                  <a:lnTo>
                    <a:pt x="2459961" y="2599619"/>
                  </a:lnTo>
                  <a:lnTo>
                    <a:pt x="2433665" y="2607779"/>
                  </a:lnTo>
                  <a:lnTo>
                    <a:pt x="2405556" y="2615034"/>
                  </a:lnTo>
                  <a:lnTo>
                    <a:pt x="2378355" y="2622287"/>
                  </a:lnTo>
                  <a:lnTo>
                    <a:pt x="2351153" y="2630448"/>
                  </a:lnTo>
                  <a:lnTo>
                    <a:pt x="2324858" y="2639517"/>
                  </a:lnTo>
                  <a:lnTo>
                    <a:pt x="2300376" y="2650397"/>
                  </a:lnTo>
                  <a:lnTo>
                    <a:pt x="2277709" y="2663091"/>
                  </a:lnTo>
                  <a:lnTo>
                    <a:pt x="2257760" y="2679412"/>
                  </a:lnTo>
                  <a:lnTo>
                    <a:pt x="2236905" y="2697548"/>
                  </a:lnTo>
                  <a:lnTo>
                    <a:pt x="2218769" y="2718403"/>
                  </a:lnTo>
                  <a:lnTo>
                    <a:pt x="2201542" y="2740164"/>
                  </a:lnTo>
                  <a:lnTo>
                    <a:pt x="2184315" y="2762832"/>
                  </a:lnTo>
                  <a:lnTo>
                    <a:pt x="2167088" y="2785501"/>
                  </a:lnTo>
                  <a:lnTo>
                    <a:pt x="2149858" y="2807263"/>
                  </a:lnTo>
                  <a:lnTo>
                    <a:pt x="2130817" y="2828117"/>
                  </a:lnTo>
                  <a:lnTo>
                    <a:pt x="2111775" y="2846252"/>
                  </a:lnTo>
                  <a:lnTo>
                    <a:pt x="2090015" y="2861666"/>
                  </a:lnTo>
                  <a:lnTo>
                    <a:pt x="2067346" y="2873455"/>
                  </a:lnTo>
                  <a:lnTo>
                    <a:pt x="2040145" y="2881614"/>
                  </a:lnTo>
                  <a:lnTo>
                    <a:pt x="2012036" y="2885242"/>
                  </a:lnTo>
                  <a:lnTo>
                    <a:pt x="1983021" y="2886149"/>
                  </a:lnTo>
                  <a:lnTo>
                    <a:pt x="1952192" y="2883428"/>
                  </a:lnTo>
                  <a:lnTo>
                    <a:pt x="1921363" y="2879802"/>
                  </a:lnTo>
                  <a:lnTo>
                    <a:pt x="1890534" y="2875267"/>
                  </a:lnTo>
                  <a:lnTo>
                    <a:pt x="1859705" y="2871641"/>
                  </a:lnTo>
                  <a:lnTo>
                    <a:pt x="1828877" y="2869827"/>
                  </a:lnTo>
                  <a:lnTo>
                    <a:pt x="1798954" y="2869827"/>
                  </a:lnTo>
                  <a:lnTo>
                    <a:pt x="1770845" y="2873455"/>
                  </a:lnTo>
                  <a:lnTo>
                    <a:pt x="1741831" y="2880708"/>
                  </a:lnTo>
                  <a:lnTo>
                    <a:pt x="1715535" y="2891590"/>
                  </a:lnTo>
                  <a:lnTo>
                    <a:pt x="1688333" y="2906097"/>
                  </a:lnTo>
                  <a:lnTo>
                    <a:pt x="1661132" y="2920605"/>
                  </a:lnTo>
                  <a:lnTo>
                    <a:pt x="1633930" y="2936927"/>
                  </a:lnTo>
                  <a:lnTo>
                    <a:pt x="1607633" y="2952341"/>
                  </a:lnTo>
                  <a:lnTo>
                    <a:pt x="1579526" y="2965941"/>
                  </a:lnTo>
                  <a:lnTo>
                    <a:pt x="1552324" y="2976823"/>
                  </a:lnTo>
                  <a:lnTo>
                    <a:pt x="1524214" y="2984076"/>
                  </a:lnTo>
                  <a:lnTo>
                    <a:pt x="1495200" y="2986796"/>
                  </a:lnTo>
                  <a:lnTo>
                    <a:pt x="1466185" y="2984076"/>
                  </a:lnTo>
                  <a:lnTo>
                    <a:pt x="1438076" y="2976823"/>
                  </a:lnTo>
                  <a:lnTo>
                    <a:pt x="1410874" y="2965941"/>
                  </a:lnTo>
                  <a:lnTo>
                    <a:pt x="1382765" y="2952341"/>
                  </a:lnTo>
                  <a:lnTo>
                    <a:pt x="1356470" y="2936927"/>
                  </a:lnTo>
                  <a:lnTo>
                    <a:pt x="1329268" y="2920605"/>
                  </a:lnTo>
                  <a:lnTo>
                    <a:pt x="1302066" y="2906097"/>
                  </a:lnTo>
                  <a:lnTo>
                    <a:pt x="1274865" y="2891590"/>
                  </a:lnTo>
                  <a:lnTo>
                    <a:pt x="1247663" y="2880708"/>
                  </a:lnTo>
                  <a:lnTo>
                    <a:pt x="1219554" y="2873455"/>
                  </a:lnTo>
                  <a:lnTo>
                    <a:pt x="1191445" y="2869827"/>
                  </a:lnTo>
                  <a:lnTo>
                    <a:pt x="1161523" y="2869827"/>
                  </a:lnTo>
                  <a:lnTo>
                    <a:pt x="1130694" y="2871641"/>
                  </a:lnTo>
                  <a:lnTo>
                    <a:pt x="1099866" y="2875267"/>
                  </a:lnTo>
                  <a:lnTo>
                    <a:pt x="1069036" y="2879802"/>
                  </a:lnTo>
                  <a:lnTo>
                    <a:pt x="1038207" y="2883428"/>
                  </a:lnTo>
                  <a:lnTo>
                    <a:pt x="1007378" y="2886149"/>
                  </a:lnTo>
                  <a:lnTo>
                    <a:pt x="978364" y="2885242"/>
                  </a:lnTo>
                  <a:lnTo>
                    <a:pt x="950255" y="2881614"/>
                  </a:lnTo>
                  <a:lnTo>
                    <a:pt x="923053" y="2873455"/>
                  </a:lnTo>
                  <a:lnTo>
                    <a:pt x="900384" y="2861666"/>
                  </a:lnTo>
                  <a:lnTo>
                    <a:pt x="878622" y="2846252"/>
                  </a:lnTo>
                  <a:lnTo>
                    <a:pt x="859581" y="2828117"/>
                  </a:lnTo>
                  <a:lnTo>
                    <a:pt x="840540" y="2807263"/>
                  </a:lnTo>
                  <a:lnTo>
                    <a:pt x="823313" y="2785501"/>
                  </a:lnTo>
                  <a:lnTo>
                    <a:pt x="806083" y="2762832"/>
                  </a:lnTo>
                  <a:lnTo>
                    <a:pt x="788856" y="2740164"/>
                  </a:lnTo>
                  <a:lnTo>
                    <a:pt x="771629" y="2718403"/>
                  </a:lnTo>
                  <a:lnTo>
                    <a:pt x="753494" y="2697548"/>
                  </a:lnTo>
                  <a:lnTo>
                    <a:pt x="732639" y="2679412"/>
                  </a:lnTo>
                  <a:lnTo>
                    <a:pt x="712691" y="2663091"/>
                  </a:lnTo>
                  <a:lnTo>
                    <a:pt x="690023" y="2650397"/>
                  </a:lnTo>
                  <a:lnTo>
                    <a:pt x="665541" y="2639517"/>
                  </a:lnTo>
                  <a:lnTo>
                    <a:pt x="639246" y="2630448"/>
                  </a:lnTo>
                  <a:lnTo>
                    <a:pt x="612044" y="2622287"/>
                  </a:lnTo>
                  <a:lnTo>
                    <a:pt x="584842" y="2615034"/>
                  </a:lnTo>
                  <a:lnTo>
                    <a:pt x="556733" y="2607779"/>
                  </a:lnTo>
                  <a:lnTo>
                    <a:pt x="530438" y="2599619"/>
                  </a:lnTo>
                  <a:lnTo>
                    <a:pt x="504143" y="2590552"/>
                  </a:lnTo>
                  <a:lnTo>
                    <a:pt x="479662" y="2579670"/>
                  </a:lnTo>
                  <a:lnTo>
                    <a:pt x="457900" y="2566069"/>
                  </a:lnTo>
                  <a:lnTo>
                    <a:pt x="437951" y="2549749"/>
                  </a:lnTo>
                  <a:lnTo>
                    <a:pt x="421632" y="2529801"/>
                  </a:lnTo>
                  <a:lnTo>
                    <a:pt x="408030" y="2508038"/>
                  </a:lnTo>
                  <a:lnTo>
                    <a:pt x="397149" y="2483556"/>
                  </a:lnTo>
                  <a:lnTo>
                    <a:pt x="388082" y="2457261"/>
                  </a:lnTo>
                  <a:lnTo>
                    <a:pt x="379921" y="2430967"/>
                  </a:lnTo>
                  <a:lnTo>
                    <a:pt x="372668" y="2402858"/>
                  </a:lnTo>
                  <a:lnTo>
                    <a:pt x="365414" y="2375655"/>
                  </a:lnTo>
                  <a:lnTo>
                    <a:pt x="357253" y="2348452"/>
                  </a:lnTo>
                  <a:lnTo>
                    <a:pt x="348185" y="2322157"/>
                  </a:lnTo>
                  <a:lnTo>
                    <a:pt x="337304" y="2297675"/>
                  </a:lnTo>
                  <a:lnTo>
                    <a:pt x="324611" y="2275007"/>
                  </a:lnTo>
                  <a:lnTo>
                    <a:pt x="308290" y="2255059"/>
                  </a:lnTo>
                  <a:lnTo>
                    <a:pt x="290155" y="2234203"/>
                  </a:lnTo>
                  <a:lnTo>
                    <a:pt x="269300" y="2216069"/>
                  </a:lnTo>
                  <a:lnTo>
                    <a:pt x="246631" y="2198842"/>
                  </a:lnTo>
                  <a:lnTo>
                    <a:pt x="223963" y="2181613"/>
                  </a:lnTo>
                  <a:lnTo>
                    <a:pt x="201296" y="2164385"/>
                  </a:lnTo>
                  <a:lnTo>
                    <a:pt x="179534" y="2147156"/>
                  </a:lnTo>
                  <a:lnTo>
                    <a:pt x="158679" y="2128116"/>
                  </a:lnTo>
                  <a:lnTo>
                    <a:pt x="140545" y="2109074"/>
                  </a:lnTo>
                  <a:lnTo>
                    <a:pt x="125130" y="2087312"/>
                  </a:lnTo>
                  <a:lnTo>
                    <a:pt x="113343" y="2064644"/>
                  </a:lnTo>
                  <a:lnTo>
                    <a:pt x="105182" y="2037442"/>
                  </a:lnTo>
                  <a:lnTo>
                    <a:pt x="101555" y="2009333"/>
                  </a:lnTo>
                  <a:lnTo>
                    <a:pt x="100648" y="1980317"/>
                  </a:lnTo>
                  <a:lnTo>
                    <a:pt x="103368" y="1949489"/>
                  </a:lnTo>
                  <a:lnTo>
                    <a:pt x="106995" y="1918659"/>
                  </a:lnTo>
                  <a:lnTo>
                    <a:pt x="111528" y="1887829"/>
                  </a:lnTo>
                  <a:lnTo>
                    <a:pt x="115156" y="1857001"/>
                  </a:lnTo>
                  <a:lnTo>
                    <a:pt x="116970" y="1826171"/>
                  </a:lnTo>
                  <a:lnTo>
                    <a:pt x="116970" y="1796249"/>
                  </a:lnTo>
                  <a:lnTo>
                    <a:pt x="113343" y="1768140"/>
                  </a:lnTo>
                  <a:lnTo>
                    <a:pt x="106089" y="1740031"/>
                  </a:lnTo>
                  <a:lnTo>
                    <a:pt x="95208" y="1713736"/>
                  </a:lnTo>
                  <a:lnTo>
                    <a:pt x="81606" y="1686534"/>
                  </a:lnTo>
                  <a:lnTo>
                    <a:pt x="66192" y="1659332"/>
                  </a:lnTo>
                  <a:lnTo>
                    <a:pt x="49872" y="1632130"/>
                  </a:lnTo>
                  <a:lnTo>
                    <a:pt x="34458" y="1605834"/>
                  </a:lnTo>
                  <a:lnTo>
                    <a:pt x="20855" y="1577725"/>
                  </a:lnTo>
                  <a:lnTo>
                    <a:pt x="9975" y="1550523"/>
                  </a:lnTo>
                  <a:lnTo>
                    <a:pt x="2721" y="1522414"/>
                  </a:lnTo>
                  <a:lnTo>
                    <a:pt x="0" y="1493398"/>
                  </a:lnTo>
                  <a:lnTo>
                    <a:pt x="2721" y="1464384"/>
                  </a:lnTo>
                  <a:lnTo>
                    <a:pt x="9975" y="1436275"/>
                  </a:lnTo>
                  <a:lnTo>
                    <a:pt x="20855" y="1409071"/>
                  </a:lnTo>
                  <a:lnTo>
                    <a:pt x="34458" y="1380964"/>
                  </a:lnTo>
                  <a:lnTo>
                    <a:pt x="49872" y="1354668"/>
                  </a:lnTo>
                  <a:lnTo>
                    <a:pt x="66192" y="1327465"/>
                  </a:lnTo>
                  <a:lnTo>
                    <a:pt x="81606" y="1300263"/>
                  </a:lnTo>
                  <a:lnTo>
                    <a:pt x="95208" y="1273062"/>
                  </a:lnTo>
                  <a:lnTo>
                    <a:pt x="106089" y="1246765"/>
                  </a:lnTo>
                  <a:lnTo>
                    <a:pt x="113343" y="1218656"/>
                  </a:lnTo>
                  <a:lnTo>
                    <a:pt x="116970" y="1190548"/>
                  </a:lnTo>
                  <a:lnTo>
                    <a:pt x="116970" y="1160626"/>
                  </a:lnTo>
                  <a:lnTo>
                    <a:pt x="115156" y="1129796"/>
                  </a:lnTo>
                  <a:lnTo>
                    <a:pt x="111528" y="1098967"/>
                  </a:lnTo>
                  <a:lnTo>
                    <a:pt x="106995" y="1068137"/>
                  </a:lnTo>
                  <a:lnTo>
                    <a:pt x="103368" y="1037309"/>
                  </a:lnTo>
                  <a:lnTo>
                    <a:pt x="100648" y="1006481"/>
                  </a:lnTo>
                  <a:lnTo>
                    <a:pt x="101555" y="977465"/>
                  </a:lnTo>
                  <a:lnTo>
                    <a:pt x="105182" y="949356"/>
                  </a:lnTo>
                  <a:lnTo>
                    <a:pt x="113343" y="922153"/>
                  </a:lnTo>
                  <a:lnTo>
                    <a:pt x="125130" y="899485"/>
                  </a:lnTo>
                  <a:lnTo>
                    <a:pt x="140545" y="877723"/>
                  </a:lnTo>
                  <a:lnTo>
                    <a:pt x="158679" y="858682"/>
                  </a:lnTo>
                  <a:lnTo>
                    <a:pt x="179534" y="839640"/>
                  </a:lnTo>
                  <a:lnTo>
                    <a:pt x="201296" y="822412"/>
                  </a:lnTo>
                  <a:lnTo>
                    <a:pt x="223963" y="805184"/>
                  </a:lnTo>
                  <a:lnTo>
                    <a:pt x="246631" y="787956"/>
                  </a:lnTo>
                  <a:lnTo>
                    <a:pt x="269300" y="770728"/>
                  </a:lnTo>
                  <a:lnTo>
                    <a:pt x="290155" y="752593"/>
                  </a:lnTo>
                  <a:lnTo>
                    <a:pt x="308290" y="731739"/>
                  </a:lnTo>
                  <a:lnTo>
                    <a:pt x="324611" y="711789"/>
                  </a:lnTo>
                  <a:lnTo>
                    <a:pt x="337304" y="689121"/>
                  </a:lnTo>
                  <a:lnTo>
                    <a:pt x="348185" y="664641"/>
                  </a:lnTo>
                  <a:lnTo>
                    <a:pt x="357253" y="638344"/>
                  </a:lnTo>
                  <a:lnTo>
                    <a:pt x="365414" y="611141"/>
                  </a:lnTo>
                  <a:lnTo>
                    <a:pt x="372668" y="583940"/>
                  </a:lnTo>
                  <a:lnTo>
                    <a:pt x="379921" y="555831"/>
                  </a:lnTo>
                  <a:lnTo>
                    <a:pt x="388082" y="529536"/>
                  </a:lnTo>
                  <a:lnTo>
                    <a:pt x="397149" y="503239"/>
                  </a:lnTo>
                  <a:lnTo>
                    <a:pt x="408030" y="478758"/>
                  </a:lnTo>
                  <a:lnTo>
                    <a:pt x="421632" y="456997"/>
                  </a:lnTo>
                  <a:lnTo>
                    <a:pt x="437951" y="437048"/>
                  </a:lnTo>
                  <a:lnTo>
                    <a:pt x="457900" y="420727"/>
                  </a:lnTo>
                  <a:lnTo>
                    <a:pt x="479662" y="407126"/>
                  </a:lnTo>
                  <a:lnTo>
                    <a:pt x="504143" y="396244"/>
                  </a:lnTo>
                  <a:lnTo>
                    <a:pt x="530438" y="387178"/>
                  </a:lnTo>
                  <a:lnTo>
                    <a:pt x="556733" y="379017"/>
                  </a:lnTo>
                  <a:lnTo>
                    <a:pt x="584842" y="371762"/>
                  </a:lnTo>
                  <a:lnTo>
                    <a:pt x="612044" y="364509"/>
                  </a:lnTo>
                  <a:lnTo>
                    <a:pt x="639246" y="356348"/>
                  </a:lnTo>
                  <a:lnTo>
                    <a:pt x="665541" y="347282"/>
                  </a:lnTo>
                  <a:lnTo>
                    <a:pt x="690023" y="336400"/>
                  </a:lnTo>
                  <a:lnTo>
                    <a:pt x="712691" y="323707"/>
                  </a:lnTo>
                  <a:lnTo>
                    <a:pt x="732639" y="307385"/>
                  </a:lnTo>
                  <a:lnTo>
                    <a:pt x="753494" y="289249"/>
                  </a:lnTo>
                  <a:lnTo>
                    <a:pt x="771629" y="268395"/>
                  </a:lnTo>
                  <a:lnTo>
                    <a:pt x="788856" y="246632"/>
                  </a:lnTo>
                  <a:lnTo>
                    <a:pt x="806083" y="223964"/>
                  </a:lnTo>
                  <a:lnTo>
                    <a:pt x="823313" y="201296"/>
                  </a:lnTo>
                  <a:lnTo>
                    <a:pt x="840540" y="179535"/>
                  </a:lnTo>
                  <a:lnTo>
                    <a:pt x="859581" y="158680"/>
                  </a:lnTo>
                  <a:lnTo>
                    <a:pt x="878622" y="140545"/>
                  </a:lnTo>
                  <a:lnTo>
                    <a:pt x="900384" y="125130"/>
                  </a:lnTo>
                  <a:lnTo>
                    <a:pt x="923053" y="113343"/>
                  </a:lnTo>
                  <a:lnTo>
                    <a:pt x="950255" y="105182"/>
                  </a:lnTo>
                  <a:lnTo>
                    <a:pt x="978364" y="101554"/>
                  </a:lnTo>
                  <a:lnTo>
                    <a:pt x="1007378" y="100648"/>
                  </a:lnTo>
                  <a:lnTo>
                    <a:pt x="1038207" y="103369"/>
                  </a:lnTo>
                  <a:lnTo>
                    <a:pt x="1069036" y="106996"/>
                  </a:lnTo>
                  <a:lnTo>
                    <a:pt x="1099866" y="111529"/>
                  </a:lnTo>
                  <a:lnTo>
                    <a:pt x="1130694" y="115157"/>
                  </a:lnTo>
                  <a:lnTo>
                    <a:pt x="1161523" y="116970"/>
                  </a:lnTo>
                  <a:lnTo>
                    <a:pt x="1191445" y="116970"/>
                  </a:lnTo>
                  <a:lnTo>
                    <a:pt x="1219554" y="113343"/>
                  </a:lnTo>
                  <a:lnTo>
                    <a:pt x="1247663" y="106088"/>
                  </a:lnTo>
                  <a:lnTo>
                    <a:pt x="1274865" y="95209"/>
                  </a:lnTo>
                  <a:lnTo>
                    <a:pt x="1302066" y="80699"/>
                  </a:lnTo>
                  <a:lnTo>
                    <a:pt x="1329268" y="66192"/>
                  </a:lnTo>
                  <a:lnTo>
                    <a:pt x="1356470" y="49872"/>
                  </a:lnTo>
                  <a:lnTo>
                    <a:pt x="1382765" y="34456"/>
                  </a:lnTo>
                  <a:lnTo>
                    <a:pt x="1410874" y="20855"/>
                  </a:lnTo>
                  <a:lnTo>
                    <a:pt x="1438076" y="9974"/>
                  </a:lnTo>
                  <a:lnTo>
                    <a:pt x="1466185" y="272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539" y="1188721"/>
            <a:ext cx="3312776" cy="551338"/>
          </a:xfrm>
          <a:prstGeom prst="rect">
            <a:avLst/>
          </a:prstGeom>
        </p:spPr>
      </p:pic>
      <p:pic>
        <p:nvPicPr>
          <p:cNvPr id="21" name="Picture 20">
            <a:extLst>
              <a:ext uri="{FF2B5EF4-FFF2-40B4-BE49-F238E27FC236}">
                <a16:creationId xmlns:a16="http://schemas.microsoft.com/office/drawing/2014/main" id="{24671424-AD3B-4497-AD2C-FD9B9E6F10CB}"/>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6261856" y="3714509"/>
            <a:ext cx="2111726" cy="861300"/>
          </a:xfrm>
          <a:prstGeom prst="rect">
            <a:avLst/>
          </a:prstGeom>
        </p:spPr>
      </p:pic>
      <p:pic>
        <p:nvPicPr>
          <p:cNvPr id="22" name="Picture 21"/>
          <p:cNvPicPr>
            <a:picLocks noChangeAspect="1"/>
          </p:cNvPicPr>
          <p:nvPr/>
        </p:nvPicPr>
        <p:blipFill>
          <a:blip r:embed="rId5"/>
          <a:stretch>
            <a:fillRect/>
          </a:stretch>
        </p:blipFill>
        <p:spPr>
          <a:xfrm>
            <a:off x="9784854" y="5069468"/>
            <a:ext cx="2010339" cy="1138175"/>
          </a:xfrm>
          <a:prstGeom prst="rect">
            <a:avLst/>
          </a:prstGeom>
        </p:spPr>
      </p:pic>
    </p:spTree>
    <p:extLst>
      <p:ext uri="{BB962C8B-B14F-4D97-AF65-F5344CB8AC3E}">
        <p14:creationId xmlns:p14="http://schemas.microsoft.com/office/powerpoint/2010/main" val="291084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130426"/>
            <a:ext cx="10363200" cy="1470025"/>
          </a:xfrm>
          <a:prstGeom prst="rect">
            <a:avLst/>
          </a:prstGeom>
        </p:spPr>
        <p:txBody>
          <a:bodyPr>
            <a:normAutofit fontScale="975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000" b="1" dirty="0"/>
              <a:t>Preparing Co-Responding Mental Health Professionals to Work with Law Enforcement</a:t>
            </a:r>
          </a:p>
        </p:txBody>
      </p:sp>
      <p:sp>
        <p:nvSpPr>
          <p:cNvPr id="3" name="Subtitle 5"/>
          <p:cNvSpPr txBox="1">
            <a:spLocks/>
          </p:cNvSpPr>
          <p:nvPr/>
        </p:nvSpPr>
        <p:spPr>
          <a:xfrm>
            <a:off x="1828800" y="3886200"/>
            <a:ext cx="8534400" cy="17526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n-US" sz="2800" dirty="0"/>
              <a:t>MHP Susie Kroll, MA, MHP, LMHC</a:t>
            </a:r>
          </a:p>
          <a:p>
            <a:pPr algn="ctr"/>
            <a:r>
              <a:rPr lang="en-US" sz="2800" dirty="0" err="1"/>
              <a:t>Hublio</a:t>
            </a:r>
            <a:r>
              <a:rPr lang="en-US" sz="2800" dirty="0"/>
              <a:t> Moderator: Andrew Boyer</a:t>
            </a:r>
          </a:p>
        </p:txBody>
      </p:sp>
      <p:pic>
        <p:nvPicPr>
          <p:cNvPr id="4" name="Picture 3">
            <a:extLst>
              <a:ext uri="{FF2B5EF4-FFF2-40B4-BE49-F238E27FC236}">
                <a16:creationId xmlns:a16="http://schemas.microsoft.com/office/drawing/2014/main" id="{51AC13DA-0319-4FF8-82C7-C369E3835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53060"/>
            <a:ext cx="2431606" cy="1089660"/>
          </a:xfrm>
          <a:prstGeom prst="rect">
            <a:avLst/>
          </a:prstGeom>
        </p:spPr>
      </p:pic>
    </p:spTree>
    <p:extLst>
      <p:ext uri="{BB962C8B-B14F-4D97-AF65-F5344CB8AC3E}">
        <p14:creationId xmlns:p14="http://schemas.microsoft.com/office/powerpoint/2010/main" val="63210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6649" y="2614220"/>
            <a:ext cx="8338705" cy="1102519"/>
          </a:xfrm>
          <a:prstGeom prst="rect">
            <a:avLst/>
          </a:prstGeom>
        </p:spPr>
        <p:txBody>
          <a:bodyPr>
            <a:normAutofit fontScale="9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t>Mental and Somatic Health Services for Veterans</a:t>
            </a:r>
            <a:br>
              <a:rPr lang="en-US" b="1"/>
            </a:br>
            <a:endParaRPr lang="en-US"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258822" y="4917362"/>
            <a:ext cx="1149678" cy="11097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462" y="5544839"/>
            <a:ext cx="1935264" cy="3463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31935" y="5472247"/>
            <a:ext cx="3210559" cy="311099"/>
          </a:xfrm>
          <a:prstGeom prst="rect">
            <a:avLst/>
          </a:prstGeom>
        </p:spPr>
      </p:pic>
      <p:sp>
        <p:nvSpPr>
          <p:cNvPr id="6" name="Subtitle 5"/>
          <p:cNvSpPr txBox="1">
            <a:spLocks/>
          </p:cNvSpPr>
          <p:nvPr/>
        </p:nvSpPr>
        <p:spPr>
          <a:xfrm>
            <a:off x="1828800" y="3894837"/>
            <a:ext cx="8534400" cy="1752600"/>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Returning Veterans Project</a:t>
            </a:r>
            <a:endParaRPr lang="en-US" dirty="0"/>
          </a:p>
        </p:txBody>
      </p:sp>
      <p:pic>
        <p:nvPicPr>
          <p:cNvPr id="7" name="Picture 6">
            <a:extLst>
              <a:ext uri="{FF2B5EF4-FFF2-40B4-BE49-F238E27FC236}">
                <a16:creationId xmlns:a16="http://schemas.microsoft.com/office/drawing/2014/main" id="{C3D08C05-CC16-4B9E-8AA9-D9888EC4E6C4}"/>
              </a:ext>
            </a:extLst>
          </p:cNvPr>
          <p:cNvPicPr>
            <a:picLocks noChangeAspect="1"/>
          </p:cNvPicPr>
          <p:nvPr/>
        </p:nvPicPr>
        <p:blipFill>
          <a:blip r:embed="rId5"/>
          <a:stretch>
            <a:fillRect/>
          </a:stretch>
        </p:blipFill>
        <p:spPr>
          <a:xfrm>
            <a:off x="663387" y="362247"/>
            <a:ext cx="4025153" cy="2136015"/>
          </a:xfrm>
          <a:prstGeom prst="rect">
            <a:avLst/>
          </a:prstGeom>
        </p:spPr>
      </p:pic>
      <p:pic>
        <p:nvPicPr>
          <p:cNvPr id="8" name="Picture 7">
            <a:extLst>
              <a:ext uri="{FF2B5EF4-FFF2-40B4-BE49-F238E27FC236}">
                <a16:creationId xmlns:a16="http://schemas.microsoft.com/office/drawing/2014/main" id="{24671424-AD3B-4497-AD2C-FD9B9E6F1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3387" y="555073"/>
            <a:ext cx="4025153" cy="1750362"/>
          </a:xfrm>
          <a:prstGeom prst="rect">
            <a:avLst/>
          </a:prstGeom>
        </p:spPr>
      </p:pic>
      <p:pic>
        <p:nvPicPr>
          <p:cNvPr id="9" name="Picture 8" descr="A close up of a logo&#10;&#10;Description automatically generated">
            <a:extLst>
              <a:ext uri="{FF2B5EF4-FFF2-40B4-BE49-F238E27FC236}">
                <a16:creationId xmlns:a16="http://schemas.microsoft.com/office/drawing/2014/main" id="{25C9A32F-E40D-2E3F-77D2-9EB1A309F1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4220" y="4745620"/>
            <a:ext cx="2418274" cy="671743"/>
          </a:xfrm>
          <a:prstGeom prst="rect">
            <a:avLst/>
          </a:prstGeom>
        </p:spPr>
      </p:pic>
    </p:spTree>
    <p:extLst>
      <p:ext uri="{BB962C8B-B14F-4D97-AF65-F5344CB8AC3E}">
        <p14:creationId xmlns:p14="http://schemas.microsoft.com/office/powerpoint/2010/main" val="28663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a:solidFill>
                  <a:schemeClr val="bg1"/>
                </a:solidFill>
              </a:rPr>
              <a:t>OVERVIEW OF CHALLENGE</a:t>
            </a:r>
          </a:p>
        </p:txBody>
      </p:sp>
      <p:sp>
        <p:nvSpPr>
          <p:cNvPr id="3" name="Content Placeholder 2"/>
          <p:cNvSpPr txBox="1">
            <a:spLocks/>
          </p:cNvSpPr>
          <p:nvPr/>
        </p:nvSpPr>
        <p:spPr>
          <a:xfrm>
            <a:off x="533400" y="1828800"/>
            <a:ext cx="8229600" cy="4364524"/>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200" b="1" dirty="0"/>
              <a:t>Co-Response is defined as:</a:t>
            </a:r>
          </a:p>
          <a:p>
            <a:pPr marL="0" indent="0">
              <a:buFont typeface="Arial" panose="020B0604020202020204" pitchFamily="34" charset="0"/>
              <a:buNone/>
            </a:pPr>
            <a:r>
              <a:rPr lang="en-US" sz="3200" dirty="0"/>
              <a:t>Embedding Mental Health Professionals with first responders to address calls for service that involve crisis and often social services and behavioral health intersections.</a:t>
            </a:r>
          </a:p>
          <a:p>
            <a:pPr marL="0" indent="0">
              <a:buFont typeface="Arial" panose="020B0604020202020204" pitchFamily="34" charset="0"/>
              <a:buNone/>
            </a:pPr>
            <a:r>
              <a:rPr lang="en-US" sz="3200" dirty="0"/>
              <a:t>	</a:t>
            </a:r>
          </a:p>
        </p:txBody>
      </p:sp>
      <p:pic>
        <p:nvPicPr>
          <p:cNvPr id="4" name="Picture 3">
            <a:extLst>
              <a:ext uri="{FF2B5EF4-FFF2-40B4-BE49-F238E27FC236}">
                <a16:creationId xmlns:a16="http://schemas.microsoft.com/office/drawing/2014/main" id="{CE0A1F5A-13B1-447B-B7E5-F0AA0B6D5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logo with a red and blue shield&#10;&#10;Description automatically generated with medium confidence">
            <a:extLst>
              <a:ext uri="{FF2B5EF4-FFF2-40B4-BE49-F238E27FC236}">
                <a16:creationId xmlns:a16="http://schemas.microsoft.com/office/drawing/2014/main" id="{019268B7-DB68-3F4C-9246-7489D4F388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48734" y="1810820"/>
            <a:ext cx="2276475" cy="2857500"/>
          </a:xfrm>
          <a:prstGeom prst="rect">
            <a:avLst/>
          </a:prstGeom>
        </p:spPr>
      </p:pic>
    </p:spTree>
    <p:extLst>
      <p:ext uri="{BB962C8B-B14F-4D97-AF65-F5344CB8AC3E}">
        <p14:creationId xmlns:p14="http://schemas.microsoft.com/office/powerpoint/2010/main" val="808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OVERVIEW OF CHALLENGE</a:t>
            </a:r>
            <a:endParaRPr lang="en-US" sz="4400" b="1" dirty="0">
              <a:solidFill>
                <a:schemeClr val="bg1"/>
              </a:solidFill>
            </a:endParaRPr>
          </a:p>
        </p:txBody>
      </p:sp>
      <p:sp>
        <p:nvSpPr>
          <p:cNvPr id="3" name="Content Placeholder 2"/>
          <p:cNvSpPr txBox="1">
            <a:spLocks/>
          </p:cNvSpPr>
          <p:nvPr/>
        </p:nvSpPr>
        <p:spPr>
          <a:xfrm>
            <a:off x="1981200" y="1628966"/>
            <a:ext cx="8229600" cy="43645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200" dirty="0"/>
              <a:t>First Responders that can utilize Co-Responding Mental Health Professionals:</a:t>
            </a:r>
          </a:p>
          <a:p>
            <a:pPr marL="0" indent="0">
              <a:buFont typeface="Arial" panose="020B0604020202020204" pitchFamily="34" charset="0"/>
              <a:buNone/>
            </a:pPr>
            <a:endParaRPr lang="en-US" sz="3200" dirty="0"/>
          </a:p>
          <a:p>
            <a:r>
              <a:rPr lang="en-US" sz="3200" dirty="0"/>
              <a:t>Law Enforcement</a:t>
            </a:r>
          </a:p>
          <a:p>
            <a:r>
              <a:rPr lang="en-US" sz="3200" dirty="0"/>
              <a:t>Fire Services / EMS</a:t>
            </a:r>
          </a:p>
          <a:p>
            <a:endParaRPr lang="en-US" sz="3200" dirty="0"/>
          </a:p>
          <a:p>
            <a:pPr lvl="5"/>
            <a:r>
              <a:rPr lang="en-US" sz="2000" dirty="0"/>
              <a:t>We will be focusing on Law Enforcement today</a:t>
            </a:r>
          </a:p>
          <a:p>
            <a:endParaRPr lang="en-US" sz="3200" dirty="0"/>
          </a:p>
        </p:txBody>
      </p:sp>
      <p:pic>
        <p:nvPicPr>
          <p:cNvPr id="4" name="Picture 3">
            <a:extLst>
              <a:ext uri="{FF2B5EF4-FFF2-40B4-BE49-F238E27FC236}">
                <a16:creationId xmlns:a16="http://schemas.microsoft.com/office/drawing/2014/main" id="{CE0A1F5A-13B1-447B-B7E5-F0AA0B6D5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group of logos on a black background&#10;&#10;Description automatically generated">
            <a:extLst>
              <a:ext uri="{FF2B5EF4-FFF2-40B4-BE49-F238E27FC236}">
                <a16:creationId xmlns:a16="http://schemas.microsoft.com/office/drawing/2014/main" id="{FD2CAE22-B75E-E6A3-872B-67674F1B2D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47650" y="5105400"/>
            <a:ext cx="3676650" cy="1632433"/>
          </a:xfrm>
          <a:prstGeom prst="rect">
            <a:avLst/>
          </a:prstGeom>
        </p:spPr>
      </p:pic>
    </p:spTree>
    <p:extLst>
      <p:ext uri="{BB962C8B-B14F-4D97-AF65-F5344CB8AC3E}">
        <p14:creationId xmlns:p14="http://schemas.microsoft.com/office/powerpoint/2010/main" val="185458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OVERVIEW OF CHALLENGE</a:t>
            </a:r>
            <a:endParaRPr lang="en-US" sz="4400" b="1" dirty="0">
              <a:solidFill>
                <a:schemeClr val="bg1"/>
              </a:solidFill>
            </a:endParaRPr>
          </a:p>
        </p:txBody>
      </p:sp>
      <p:sp>
        <p:nvSpPr>
          <p:cNvPr id="3" name="Content Placeholder 2"/>
          <p:cNvSpPr txBox="1">
            <a:spLocks/>
          </p:cNvSpPr>
          <p:nvPr/>
        </p:nvSpPr>
        <p:spPr>
          <a:xfrm>
            <a:off x="452984" y="1676400"/>
            <a:ext cx="8229600" cy="4364524"/>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200" b="1" dirty="0"/>
              <a:t>Challenges:</a:t>
            </a:r>
          </a:p>
          <a:p>
            <a:r>
              <a:rPr lang="en-US" sz="3200" dirty="0"/>
              <a:t>Staffing for MHPs</a:t>
            </a:r>
          </a:p>
          <a:p>
            <a:r>
              <a:rPr lang="en-US" sz="3200" dirty="0"/>
              <a:t>Cultural Integration to First </a:t>
            </a:r>
            <a:r>
              <a:rPr lang="en-US" sz="3200" dirty="0" err="1"/>
              <a:t>Respondership</a:t>
            </a:r>
            <a:endParaRPr lang="en-US" sz="3200" dirty="0"/>
          </a:p>
          <a:p>
            <a:pPr lvl="1"/>
            <a:r>
              <a:rPr lang="en-US" sz="3200" dirty="0"/>
              <a:t> </a:t>
            </a:r>
            <a:r>
              <a:rPr lang="en-US" sz="3000" dirty="0"/>
              <a:t>safety, industry, justice/social justice, </a:t>
            </a:r>
            <a:r>
              <a:rPr lang="en-US" sz="3000" dirty="0" err="1"/>
              <a:t>etc</a:t>
            </a:r>
            <a:r>
              <a:rPr lang="en-US" sz="3000" dirty="0"/>
              <a:t> </a:t>
            </a:r>
          </a:p>
          <a:p>
            <a:r>
              <a:rPr lang="en-US" sz="3200" dirty="0"/>
              <a:t>Background Checks &amp; disqualifications to work</a:t>
            </a:r>
          </a:p>
          <a:p>
            <a:r>
              <a:rPr lang="en-US" sz="3200" dirty="0"/>
              <a:t>Proper crisis training specific to first response</a:t>
            </a:r>
          </a:p>
          <a:p>
            <a:r>
              <a:rPr lang="en-US" sz="3200" dirty="0"/>
              <a:t>School, Licensure and Clinical Supervision</a:t>
            </a:r>
          </a:p>
          <a:p>
            <a:pPr marL="0" indent="0">
              <a:buFont typeface="Arial" panose="020B0604020202020204" pitchFamily="34" charset="0"/>
              <a:buNone/>
            </a:pPr>
            <a:endParaRPr lang="en-US" sz="3200" dirty="0"/>
          </a:p>
          <a:p>
            <a:endParaRPr lang="en-US" sz="3200" dirty="0"/>
          </a:p>
        </p:txBody>
      </p:sp>
      <p:pic>
        <p:nvPicPr>
          <p:cNvPr id="4" name="Picture 3">
            <a:extLst>
              <a:ext uri="{FF2B5EF4-FFF2-40B4-BE49-F238E27FC236}">
                <a16:creationId xmlns:a16="http://schemas.microsoft.com/office/drawing/2014/main" id="{CE0A1F5A-13B1-447B-B7E5-F0AA0B6D5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red arrow pointing to a brick wall&#10;&#10;Description automatically generated">
            <a:extLst>
              <a:ext uri="{FF2B5EF4-FFF2-40B4-BE49-F238E27FC236}">
                <a16:creationId xmlns:a16="http://schemas.microsoft.com/office/drawing/2014/main" id="{A2721B0D-0922-2AF8-92DC-3A39E83F41A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991600" y="2743200"/>
            <a:ext cx="2949013" cy="2271712"/>
          </a:xfrm>
          <a:prstGeom prst="rect">
            <a:avLst/>
          </a:prstGeom>
        </p:spPr>
      </p:pic>
    </p:spTree>
    <p:extLst>
      <p:ext uri="{BB962C8B-B14F-4D97-AF65-F5344CB8AC3E}">
        <p14:creationId xmlns:p14="http://schemas.microsoft.com/office/powerpoint/2010/main" val="8715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PROGRESS TO DATE</a:t>
            </a:r>
            <a:endParaRPr lang="en-US" sz="4400" b="1" dirty="0">
              <a:solidFill>
                <a:schemeClr val="bg1"/>
              </a:solidFill>
            </a:endParaRPr>
          </a:p>
        </p:txBody>
      </p:sp>
      <p:sp>
        <p:nvSpPr>
          <p:cNvPr id="3" name="Content Placeholder 2"/>
          <p:cNvSpPr txBox="1">
            <a:spLocks/>
          </p:cNvSpPr>
          <p:nvPr/>
        </p:nvSpPr>
        <p:spPr>
          <a:xfrm>
            <a:off x="3505200" y="1752600"/>
            <a:ext cx="8229600" cy="42883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Staffing for MHPs -</a:t>
            </a:r>
            <a:r>
              <a:rPr lang="en-US" dirty="0"/>
              <a:t> legitimatization of industry, UW School of Social Work research, International Co-Responders Outreach Alliance and local groups like Co-Responders Outreach Alliance, growth of programs</a:t>
            </a:r>
          </a:p>
          <a:p>
            <a:endParaRPr lang="en-US" dirty="0"/>
          </a:p>
          <a:p>
            <a:r>
              <a:rPr lang="en-US" b="1" dirty="0"/>
              <a:t>Cultural Integration to First </a:t>
            </a:r>
            <a:r>
              <a:rPr lang="en-US" b="1" dirty="0" err="1"/>
              <a:t>Respondership</a:t>
            </a:r>
            <a:r>
              <a:rPr lang="en-US" b="1" dirty="0"/>
              <a:t> – </a:t>
            </a:r>
            <a:r>
              <a:rPr lang="en-US" dirty="0"/>
              <a:t>trainings available at the Criminal Justice Training Commission in Crisis Intervention Training</a:t>
            </a:r>
          </a:p>
          <a:p>
            <a:endParaRPr lang="en-US" b="1" dirty="0"/>
          </a:p>
          <a:p>
            <a:r>
              <a:rPr lang="en-US" b="1" dirty="0"/>
              <a:t>Background Checks &amp; disqualifications to work – </a:t>
            </a:r>
            <a:r>
              <a:rPr lang="en-US" dirty="0"/>
              <a:t>education </a:t>
            </a:r>
            <a:r>
              <a:rPr lang="en-US" i="1" dirty="0"/>
              <a:t>however…</a:t>
            </a:r>
            <a:endParaRPr lang="en-US" b="1" i="1" dirty="0"/>
          </a:p>
        </p:txBody>
      </p:sp>
      <p:pic>
        <p:nvPicPr>
          <p:cNvPr id="4" name="Picture 3">
            <a:extLst>
              <a:ext uri="{FF2B5EF4-FFF2-40B4-BE49-F238E27FC236}">
                <a16:creationId xmlns:a16="http://schemas.microsoft.com/office/drawing/2014/main" id="{BDB07145-45CB-4932-B745-6E3CE943F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colorful bar graph with a red arrow pointing to a target&#10;&#10;Description automatically generated">
            <a:extLst>
              <a:ext uri="{FF2B5EF4-FFF2-40B4-BE49-F238E27FC236}">
                <a16:creationId xmlns:a16="http://schemas.microsoft.com/office/drawing/2014/main" id="{9E76F52C-7EBE-5446-17CB-76332EBB9BC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52400" y="1981200"/>
            <a:ext cx="3352800" cy="3352800"/>
          </a:xfrm>
          <a:prstGeom prst="rect">
            <a:avLst/>
          </a:prstGeom>
        </p:spPr>
      </p:pic>
    </p:spTree>
    <p:extLst>
      <p:ext uri="{BB962C8B-B14F-4D97-AF65-F5344CB8AC3E}">
        <p14:creationId xmlns:p14="http://schemas.microsoft.com/office/powerpoint/2010/main" val="15209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PROGRESS TO DATE</a:t>
            </a:r>
            <a:endParaRPr lang="en-US" sz="4400" b="1" dirty="0">
              <a:solidFill>
                <a:schemeClr val="bg1"/>
              </a:solidFill>
            </a:endParaRPr>
          </a:p>
        </p:txBody>
      </p:sp>
      <p:sp>
        <p:nvSpPr>
          <p:cNvPr id="3" name="Content Placeholder 2"/>
          <p:cNvSpPr txBox="1">
            <a:spLocks/>
          </p:cNvSpPr>
          <p:nvPr/>
        </p:nvSpPr>
        <p:spPr>
          <a:xfrm>
            <a:off x="635285" y="1706878"/>
            <a:ext cx="8382001" cy="4288324"/>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3200" b="1" dirty="0"/>
              <a:t>Proper crisis training specific to first response- </a:t>
            </a:r>
            <a:r>
              <a:rPr lang="en-US" sz="3200" dirty="0"/>
              <a:t>Crisis Intervention Training (CIT), local and private provider trainings, largely self-or “on the job” training </a:t>
            </a:r>
          </a:p>
          <a:p>
            <a:endParaRPr lang="en-US" sz="3200" dirty="0"/>
          </a:p>
          <a:p>
            <a:r>
              <a:rPr lang="en-US" sz="3200" b="1" dirty="0"/>
              <a:t>Licensure and Clinical Supervision – </a:t>
            </a:r>
            <a:r>
              <a:rPr lang="en-US" sz="3200" dirty="0"/>
              <a:t>current </a:t>
            </a:r>
            <a:r>
              <a:rPr lang="en-US" sz="3200" dirty="0" err="1"/>
              <a:t>Dept</a:t>
            </a:r>
            <a:r>
              <a:rPr lang="en-US" sz="3200" dirty="0"/>
              <a:t> of Health requirements </a:t>
            </a:r>
            <a:r>
              <a:rPr lang="en-US" sz="3200" i="1" dirty="0"/>
              <a:t>however…</a:t>
            </a:r>
            <a:endParaRPr lang="en-US" sz="3200" b="1" dirty="0"/>
          </a:p>
        </p:txBody>
      </p:sp>
      <p:pic>
        <p:nvPicPr>
          <p:cNvPr id="4" name="Picture 3">
            <a:extLst>
              <a:ext uri="{FF2B5EF4-FFF2-40B4-BE49-F238E27FC236}">
                <a16:creationId xmlns:a16="http://schemas.microsoft.com/office/drawing/2014/main" id="{BDB07145-45CB-4932-B745-6E3CE943F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yellow triangle sign with black text and hammer and wrench&#10;&#10;Description automatically generated">
            <a:extLst>
              <a:ext uri="{FF2B5EF4-FFF2-40B4-BE49-F238E27FC236}">
                <a16:creationId xmlns:a16="http://schemas.microsoft.com/office/drawing/2014/main" id="{D4B076B0-60DE-F95E-4F7B-26C9370DB06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448800" y="2514600"/>
            <a:ext cx="2283345" cy="2047875"/>
          </a:xfrm>
          <a:prstGeom prst="rect">
            <a:avLst/>
          </a:prstGeom>
        </p:spPr>
      </p:pic>
    </p:spTree>
    <p:extLst>
      <p:ext uri="{BB962C8B-B14F-4D97-AF65-F5344CB8AC3E}">
        <p14:creationId xmlns:p14="http://schemas.microsoft.com/office/powerpoint/2010/main" val="2714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MOVING FORWARD</a:t>
            </a:r>
            <a:endParaRPr lang="en-US" sz="4400" b="1" dirty="0">
              <a:solidFill>
                <a:schemeClr val="bg1"/>
              </a:solidFill>
            </a:endParaRPr>
          </a:p>
        </p:txBody>
      </p:sp>
      <p:sp>
        <p:nvSpPr>
          <p:cNvPr id="3" name="Content Placeholder 2"/>
          <p:cNvSpPr txBox="1">
            <a:spLocks/>
          </p:cNvSpPr>
          <p:nvPr/>
        </p:nvSpPr>
        <p:spPr>
          <a:xfrm>
            <a:off x="762000" y="1676401"/>
            <a:ext cx="9829800" cy="42883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800" b="1" dirty="0"/>
              <a:t>Promotion of the industry starting in high school</a:t>
            </a:r>
          </a:p>
          <a:p>
            <a:r>
              <a:rPr lang="en-US" sz="2800" b="1" dirty="0"/>
              <a:t>Advanced Crisis Training for 1</a:t>
            </a:r>
            <a:r>
              <a:rPr lang="en-US" sz="2800" b="1" baseline="30000" dirty="0"/>
              <a:t>st</a:t>
            </a:r>
            <a:r>
              <a:rPr lang="en-US" sz="2800" b="1" dirty="0"/>
              <a:t> Responder fieldwork</a:t>
            </a:r>
          </a:p>
          <a:p>
            <a:r>
              <a:rPr lang="en-US" sz="2800" b="1" dirty="0" err="1"/>
              <a:t>CoR</a:t>
            </a:r>
            <a:r>
              <a:rPr lang="en-US" sz="2800" b="1" dirty="0"/>
              <a:t> Clinical Credential</a:t>
            </a:r>
          </a:p>
          <a:p>
            <a:pPr marL="0" indent="0">
              <a:buFont typeface="Arial" panose="020B0604020202020204" pitchFamily="34" charset="0"/>
              <a:buNone/>
            </a:pPr>
            <a:r>
              <a:rPr lang="en-US" sz="2800" dirty="0"/>
              <a:t>	</a:t>
            </a:r>
            <a:r>
              <a:rPr lang="en-US" sz="2800" dirty="0" err="1"/>
              <a:t>CoR</a:t>
            </a:r>
            <a:r>
              <a:rPr lang="en-US" sz="2800" dirty="0"/>
              <a:t> M-Master’s Level Clinician with </a:t>
            </a:r>
            <a:r>
              <a:rPr lang="en-US" sz="2800" dirty="0" err="1"/>
              <a:t>CoR</a:t>
            </a:r>
            <a:r>
              <a:rPr lang="en-US" sz="2800" dirty="0"/>
              <a:t> Training for role</a:t>
            </a:r>
          </a:p>
          <a:p>
            <a:pPr marL="0" indent="0">
              <a:buFont typeface="Arial" panose="020B0604020202020204" pitchFamily="34" charset="0"/>
              <a:buNone/>
            </a:pPr>
            <a:r>
              <a:rPr lang="en-US" sz="2800" dirty="0"/>
              <a:t>	</a:t>
            </a:r>
            <a:r>
              <a:rPr lang="en-US" sz="2800" dirty="0" err="1"/>
              <a:t>CoR</a:t>
            </a:r>
            <a:r>
              <a:rPr lang="en-US" sz="2800" dirty="0"/>
              <a:t> B-Bachelor’s Level Case </a:t>
            </a:r>
            <a:r>
              <a:rPr lang="en-US" sz="2800" dirty="0" err="1"/>
              <a:t>Mgr</a:t>
            </a:r>
            <a:r>
              <a:rPr lang="en-US" sz="2800" dirty="0"/>
              <a:t> with </a:t>
            </a:r>
            <a:r>
              <a:rPr lang="en-US" sz="2800" dirty="0" err="1"/>
              <a:t>CoR</a:t>
            </a:r>
            <a:r>
              <a:rPr lang="en-US" sz="2800" dirty="0"/>
              <a:t> Training for role</a:t>
            </a:r>
          </a:p>
          <a:p>
            <a:pPr marL="0" indent="0">
              <a:buFont typeface="Arial" panose="020B0604020202020204" pitchFamily="34" charset="0"/>
              <a:buNone/>
            </a:pPr>
            <a:r>
              <a:rPr lang="en-US" sz="2800" dirty="0"/>
              <a:t>	</a:t>
            </a:r>
            <a:r>
              <a:rPr lang="en-US" sz="2800" dirty="0" err="1"/>
              <a:t>CoR</a:t>
            </a:r>
            <a:r>
              <a:rPr lang="en-US" sz="2800" dirty="0"/>
              <a:t> P-Peer Support Specialist with </a:t>
            </a:r>
            <a:r>
              <a:rPr lang="en-US" sz="2800" dirty="0" err="1"/>
              <a:t>CoR</a:t>
            </a:r>
            <a:r>
              <a:rPr lang="en-US" sz="2800" dirty="0"/>
              <a:t> Training for role</a:t>
            </a:r>
          </a:p>
          <a:p>
            <a:pPr marL="0" indent="0">
              <a:buFont typeface="Arial" panose="020B0604020202020204" pitchFamily="34" charset="0"/>
              <a:buNone/>
            </a:pPr>
            <a:r>
              <a:rPr lang="en-US" sz="2800" dirty="0"/>
              <a:t>	</a:t>
            </a:r>
            <a:r>
              <a:rPr lang="en-US" sz="2800" dirty="0" err="1"/>
              <a:t>CoR</a:t>
            </a:r>
            <a:r>
              <a:rPr lang="en-US" sz="2800" dirty="0"/>
              <a:t> CS-Master’s Level </a:t>
            </a:r>
            <a:r>
              <a:rPr lang="en-US" sz="2800" dirty="0" err="1"/>
              <a:t>Dept</a:t>
            </a:r>
            <a:r>
              <a:rPr lang="en-US" sz="2800" dirty="0"/>
              <a:t> of Health Credentialed Clinical 	Supervisor with </a:t>
            </a:r>
            <a:r>
              <a:rPr lang="en-US" sz="2800" dirty="0" err="1"/>
              <a:t>CoR</a:t>
            </a:r>
            <a:r>
              <a:rPr lang="en-US" sz="2800" dirty="0"/>
              <a:t> Training and Specialized Supervision 	experience</a:t>
            </a:r>
          </a:p>
        </p:txBody>
      </p:sp>
      <p:pic>
        <p:nvPicPr>
          <p:cNvPr id="4" name="Picture 3">
            <a:extLst>
              <a:ext uri="{FF2B5EF4-FFF2-40B4-BE49-F238E27FC236}">
                <a16:creationId xmlns:a16="http://schemas.microsoft.com/office/drawing/2014/main" id="{2F23450E-23AC-49C1-A5B0-2743583A8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601" y="5928552"/>
            <a:ext cx="1316315" cy="589872"/>
          </a:xfrm>
          <a:prstGeom prst="rect">
            <a:avLst/>
          </a:prstGeom>
        </p:spPr>
      </p:pic>
    </p:spTree>
    <p:extLst>
      <p:ext uri="{BB962C8B-B14F-4D97-AF65-F5344CB8AC3E}">
        <p14:creationId xmlns:p14="http://schemas.microsoft.com/office/powerpoint/2010/main" val="9413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TAKING ACTION</a:t>
            </a:r>
            <a:endParaRPr lang="en-US" sz="4400" b="1" dirty="0">
              <a:solidFill>
                <a:schemeClr val="bg1"/>
              </a:solidFill>
            </a:endParaRPr>
          </a:p>
        </p:txBody>
      </p:sp>
      <p:sp>
        <p:nvSpPr>
          <p:cNvPr id="3" name="Content Placeholder 2"/>
          <p:cNvSpPr txBox="1">
            <a:spLocks/>
          </p:cNvSpPr>
          <p:nvPr/>
        </p:nvSpPr>
        <p:spPr>
          <a:xfrm>
            <a:off x="3297515" y="1561402"/>
            <a:ext cx="8686800" cy="42883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000" dirty="0"/>
              <a:t>We have engaged Lobbyist Brad Banks and</a:t>
            </a:r>
          </a:p>
          <a:p>
            <a:pPr marL="0" indent="0">
              <a:buFont typeface="Arial" panose="020B0604020202020204" pitchFamily="34" charset="0"/>
              <a:buNone/>
            </a:pPr>
            <a:r>
              <a:rPr lang="en-US" sz="3000" dirty="0"/>
              <a:t>Co-Responders Outreach Alliance for Legislative Support for Credentialing</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3000" b="1" dirty="0"/>
              <a:t>We Need:</a:t>
            </a:r>
          </a:p>
          <a:p>
            <a:r>
              <a:rPr lang="en-US" sz="3000" dirty="0"/>
              <a:t>	more legislative support</a:t>
            </a:r>
          </a:p>
          <a:p>
            <a:r>
              <a:rPr lang="en-US" sz="3000" dirty="0"/>
              <a:t>	earlier engagement for students to do the work</a:t>
            </a:r>
          </a:p>
          <a:p>
            <a:r>
              <a:rPr lang="en-US" sz="3000" dirty="0"/>
              <a:t>	student loan considerations</a:t>
            </a:r>
          </a:p>
          <a:p>
            <a:r>
              <a:rPr lang="en-US" sz="3000" dirty="0"/>
              <a:t>       Department of Health engagement</a:t>
            </a:r>
          </a:p>
        </p:txBody>
      </p:sp>
      <p:pic>
        <p:nvPicPr>
          <p:cNvPr id="4" name="Picture 3">
            <a:extLst>
              <a:ext uri="{FF2B5EF4-FFF2-40B4-BE49-F238E27FC236}">
                <a16:creationId xmlns:a16="http://schemas.microsoft.com/office/drawing/2014/main" id="{5008397D-9F73-4643-A535-18C46E012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group of tools on a white background&#10;&#10;Description automatically generated">
            <a:extLst>
              <a:ext uri="{FF2B5EF4-FFF2-40B4-BE49-F238E27FC236}">
                <a16:creationId xmlns:a16="http://schemas.microsoft.com/office/drawing/2014/main" id="{35442CB1-3924-ADBF-81CC-21050305D1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188849" y="2286000"/>
            <a:ext cx="2934928" cy="2934928"/>
          </a:xfrm>
          <a:prstGeom prst="rect">
            <a:avLst/>
          </a:prstGeom>
        </p:spPr>
      </p:pic>
    </p:spTree>
    <p:extLst>
      <p:ext uri="{BB962C8B-B14F-4D97-AF65-F5344CB8AC3E}">
        <p14:creationId xmlns:p14="http://schemas.microsoft.com/office/powerpoint/2010/main" val="112562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VISION</a:t>
            </a:r>
            <a:endParaRPr lang="en-US" sz="4400" b="1" dirty="0">
              <a:solidFill>
                <a:schemeClr val="bg1"/>
              </a:solidFill>
            </a:endParaRPr>
          </a:p>
        </p:txBody>
      </p:sp>
      <p:sp>
        <p:nvSpPr>
          <p:cNvPr id="3" name="Content Placeholder 2"/>
          <p:cNvSpPr txBox="1">
            <a:spLocks/>
          </p:cNvSpPr>
          <p:nvPr/>
        </p:nvSpPr>
        <p:spPr>
          <a:xfrm>
            <a:off x="609600" y="1705166"/>
            <a:ext cx="8229600" cy="42883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000" dirty="0"/>
              <a:t>We would be building our future work force earlier so address backgrounds and disqualifications</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We would have appropriate trainings for this specialized work and cultural integration </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We would have more MHPs to fill the growing number of vacancies in Co-Response to serve our community members in crisis</a:t>
            </a:r>
          </a:p>
        </p:txBody>
      </p:sp>
      <p:pic>
        <p:nvPicPr>
          <p:cNvPr id="4" name="Picture 3">
            <a:extLst>
              <a:ext uri="{FF2B5EF4-FFF2-40B4-BE49-F238E27FC236}">
                <a16:creationId xmlns:a16="http://schemas.microsoft.com/office/drawing/2014/main" id="{BAC9E241-0CCF-4DCC-9C2B-928A07EAC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a:extLst>
              <a:ext uri="{FF2B5EF4-FFF2-40B4-BE49-F238E27FC236}">
                <a16:creationId xmlns:a16="http://schemas.microsoft.com/office/drawing/2014/main" id="{CC398C31-B3AE-36BE-DB60-BF3416AEDE8B}"/>
              </a:ext>
            </a:extLst>
          </p:cNvPr>
          <p:cNvPicPr>
            <a:picLocks noChangeAspect="1"/>
          </p:cNvPicPr>
          <p:nvPr/>
        </p:nvPicPr>
        <p:blipFill>
          <a:blip r:embed="rId3"/>
          <a:stretch>
            <a:fillRect/>
          </a:stretch>
        </p:blipFill>
        <p:spPr>
          <a:xfrm>
            <a:off x="8763000" y="2403099"/>
            <a:ext cx="3182388" cy="2603218"/>
          </a:xfrm>
          <a:prstGeom prst="rect">
            <a:avLst/>
          </a:prstGeom>
        </p:spPr>
      </p:pic>
    </p:spTree>
    <p:extLst>
      <p:ext uri="{BB962C8B-B14F-4D97-AF65-F5344CB8AC3E}">
        <p14:creationId xmlns:p14="http://schemas.microsoft.com/office/powerpoint/2010/main" val="40419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HOW </a:t>
            </a:r>
            <a:r>
              <a:rPr lang="en-US" sz="4400" b="1" i="1">
                <a:solidFill>
                  <a:schemeClr val="bg1"/>
                </a:solidFill>
              </a:rPr>
              <a:t>YOU</a:t>
            </a:r>
            <a:r>
              <a:rPr lang="en-US" sz="4400" b="1">
                <a:solidFill>
                  <a:schemeClr val="bg1"/>
                </a:solidFill>
              </a:rPr>
              <a:t> CAN GET INVOLVED</a:t>
            </a:r>
            <a:endParaRPr lang="en-US" sz="4400" b="1" dirty="0">
              <a:solidFill>
                <a:schemeClr val="bg1"/>
              </a:solidFill>
            </a:endParaRPr>
          </a:p>
        </p:txBody>
      </p:sp>
      <p:sp>
        <p:nvSpPr>
          <p:cNvPr id="3" name="Content Placeholder 2"/>
          <p:cNvSpPr txBox="1">
            <a:spLocks/>
          </p:cNvSpPr>
          <p:nvPr/>
        </p:nvSpPr>
        <p:spPr>
          <a:xfrm>
            <a:off x="914400" y="1676401"/>
            <a:ext cx="10439400" cy="4288324"/>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3200" dirty="0"/>
              <a:t>I have legislative influence and can support Co-Response legislation, credentialing, and/or student loan </a:t>
            </a:r>
          </a:p>
          <a:p>
            <a:endParaRPr lang="en-US" sz="3200" dirty="0"/>
          </a:p>
          <a:p>
            <a:r>
              <a:rPr lang="en-US" sz="3200" dirty="0"/>
              <a:t>I have influence or work with the </a:t>
            </a:r>
            <a:r>
              <a:rPr lang="en-US" sz="3200" dirty="0" err="1"/>
              <a:t>Dept</a:t>
            </a:r>
            <a:r>
              <a:rPr lang="en-US" sz="3200" dirty="0"/>
              <a:t> of Health and can assist in the development of a </a:t>
            </a:r>
            <a:r>
              <a:rPr lang="en-US" sz="3200" dirty="0" err="1"/>
              <a:t>CoR</a:t>
            </a:r>
            <a:r>
              <a:rPr lang="en-US" sz="3200" dirty="0"/>
              <a:t> Credential in WA State</a:t>
            </a:r>
          </a:p>
          <a:p>
            <a:endParaRPr lang="en-US" sz="3200" dirty="0"/>
          </a:p>
          <a:p>
            <a:r>
              <a:rPr lang="en-US" sz="3200" dirty="0"/>
              <a:t>I am a licensed Mental Health Professional and I would like to explore this type of employment</a:t>
            </a:r>
          </a:p>
        </p:txBody>
      </p:sp>
      <p:pic>
        <p:nvPicPr>
          <p:cNvPr id="4" name="Picture 3">
            <a:extLst>
              <a:ext uri="{FF2B5EF4-FFF2-40B4-BE49-F238E27FC236}">
                <a16:creationId xmlns:a16="http://schemas.microsoft.com/office/drawing/2014/main" id="{BC6CD989-0D74-41C2-831B-93526BC29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spTree>
    <p:extLst>
      <p:ext uri="{BB962C8B-B14F-4D97-AF65-F5344CB8AC3E}">
        <p14:creationId xmlns:p14="http://schemas.microsoft.com/office/powerpoint/2010/main" val="43416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a:solidFill>
                  <a:schemeClr val="bg1"/>
                </a:solidFill>
              </a:rPr>
              <a:t>HOW </a:t>
            </a:r>
            <a:r>
              <a:rPr lang="en-US" sz="4400" b="1" i="1">
                <a:solidFill>
                  <a:schemeClr val="bg1"/>
                </a:solidFill>
              </a:rPr>
              <a:t>YOU</a:t>
            </a:r>
            <a:r>
              <a:rPr lang="en-US" sz="4400" b="1">
                <a:solidFill>
                  <a:schemeClr val="bg1"/>
                </a:solidFill>
              </a:rPr>
              <a:t> CAN GET INVOLVED</a:t>
            </a:r>
            <a:endParaRPr lang="en-US" sz="4400" b="1" dirty="0">
              <a:solidFill>
                <a:schemeClr val="bg1"/>
              </a:solidFill>
            </a:endParaRPr>
          </a:p>
        </p:txBody>
      </p:sp>
      <p:sp>
        <p:nvSpPr>
          <p:cNvPr id="3" name="Content Placeholder 2"/>
          <p:cNvSpPr txBox="1">
            <a:spLocks/>
          </p:cNvSpPr>
          <p:nvPr/>
        </p:nvSpPr>
        <p:spPr>
          <a:xfrm>
            <a:off x="876300" y="1905000"/>
            <a:ext cx="6134100" cy="4288324"/>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200" dirty="0"/>
              <a:t>Contact Information:</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t>MHP Susie Kroll, MA, MHP, LMHC</a:t>
            </a:r>
          </a:p>
          <a:p>
            <a:pPr marL="0" indent="0">
              <a:buFont typeface="Arial" panose="020B0604020202020204" pitchFamily="34" charset="0"/>
              <a:buNone/>
            </a:pPr>
            <a:r>
              <a:rPr lang="en-US" sz="3200" dirty="0"/>
              <a:t>206-305-9509</a:t>
            </a:r>
          </a:p>
          <a:p>
            <a:pPr marL="0" indent="0">
              <a:buFont typeface="Arial" panose="020B0604020202020204" pitchFamily="34" charset="0"/>
              <a:buNone/>
            </a:pPr>
            <a:r>
              <a:rPr lang="en-US" sz="3200" dirty="0"/>
              <a:t>Susie.Kroll@kingcounty.gov</a:t>
            </a:r>
          </a:p>
        </p:txBody>
      </p:sp>
      <p:pic>
        <p:nvPicPr>
          <p:cNvPr id="4" name="Picture 3">
            <a:extLst>
              <a:ext uri="{FF2B5EF4-FFF2-40B4-BE49-F238E27FC236}">
                <a16:creationId xmlns:a16="http://schemas.microsoft.com/office/drawing/2014/main" id="{BC6CD989-0D74-41C2-831B-93526BC29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4486" y="5993490"/>
            <a:ext cx="1316315" cy="589872"/>
          </a:xfrm>
          <a:prstGeom prst="rect">
            <a:avLst/>
          </a:prstGeom>
        </p:spPr>
      </p:pic>
      <p:pic>
        <p:nvPicPr>
          <p:cNvPr id="5" name="Picture 4" descr="A blue and black banner with a question mark&#10;&#10;Description automatically generated">
            <a:extLst>
              <a:ext uri="{FF2B5EF4-FFF2-40B4-BE49-F238E27FC236}">
                <a16:creationId xmlns:a16="http://schemas.microsoft.com/office/drawing/2014/main" id="{A2F0FB3C-1A48-D8FD-1C63-5DDA5A4085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010400" y="2238375"/>
            <a:ext cx="4762500" cy="2381250"/>
          </a:xfrm>
          <a:prstGeom prst="rect">
            <a:avLst/>
          </a:prstGeom>
        </p:spPr>
      </p:pic>
    </p:spTree>
    <p:extLst>
      <p:ext uri="{BB962C8B-B14F-4D97-AF65-F5344CB8AC3E}">
        <p14:creationId xmlns:p14="http://schemas.microsoft.com/office/powerpoint/2010/main" val="282538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OUR MISSION and HISTORY</a:t>
            </a:r>
            <a:endParaRPr lang="en-US" b="1" dirty="0">
              <a:solidFill>
                <a:schemeClr val="bg1"/>
              </a:solidFill>
            </a:endParaRPr>
          </a:p>
        </p:txBody>
      </p:sp>
      <p:sp>
        <p:nvSpPr>
          <p:cNvPr id="3" name="Content Placeholder 2"/>
          <p:cNvSpPr txBox="1">
            <a:spLocks/>
          </p:cNvSpPr>
          <p:nvPr/>
        </p:nvSpPr>
        <p:spPr>
          <a:xfrm>
            <a:off x="609599" y="2522035"/>
            <a:ext cx="10972799" cy="4184813"/>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b="1" i="1"/>
              <a:t>The mission of the Returning Veterans Project is to provide free, confidential mental and physical health services for post-9/11 veterans, service members, and their families in Oregon and Southwest Washington.</a:t>
            </a:r>
          </a:p>
          <a:p>
            <a:pPr marL="0" indent="0">
              <a:spcBef>
                <a:spcPts val="0"/>
              </a:spcBef>
              <a:spcAft>
                <a:spcPts val="600"/>
              </a:spcAft>
              <a:buFont typeface="Arial" panose="020B0604020202020204" pitchFamily="34" charset="0"/>
              <a:buNone/>
            </a:pPr>
            <a:endParaRPr lang="en-US" sz="1800"/>
          </a:p>
          <a:p>
            <a:pPr marL="0" indent="0">
              <a:spcBef>
                <a:spcPts val="0"/>
              </a:spcBef>
              <a:spcAft>
                <a:spcPts val="600"/>
              </a:spcAft>
              <a:buFont typeface="Arial" panose="020B0604020202020204" pitchFamily="34" charset="0"/>
              <a:buNone/>
            </a:pPr>
            <a:r>
              <a:rPr lang="en-US" sz="2000" b="1"/>
              <a:t>Carol Levine, LCSW, </a:t>
            </a:r>
            <a:r>
              <a:rPr lang="en-US" sz="2000"/>
              <a:t>founded RVP in 2005 after meeting with an Oregon Army National Guard member who had just returned from Afghanistan. She was committed to doing her part to avoid the mistakes of the past and felt it was our community’s responsibility to care for our veterans and service members returning from post-9/11 war zones, as well as their families.</a:t>
            </a:r>
          </a:p>
          <a:p>
            <a:pPr marL="0" indent="0">
              <a:spcBef>
                <a:spcPts val="0"/>
              </a:spcBef>
              <a:spcAft>
                <a:spcPts val="600"/>
              </a:spcAft>
              <a:buFont typeface="Arial" panose="020B0604020202020204" pitchFamily="34" charset="0"/>
              <a:buNone/>
            </a:pPr>
            <a:endParaRPr lang="en-US" sz="1600"/>
          </a:p>
          <a:p>
            <a:pPr marL="0" indent="0">
              <a:spcBef>
                <a:spcPts val="0"/>
              </a:spcBef>
              <a:spcAft>
                <a:spcPts val="600"/>
              </a:spcAft>
              <a:buFont typeface="Arial" panose="020B0604020202020204" pitchFamily="34" charset="0"/>
              <a:buNone/>
            </a:pPr>
            <a:r>
              <a:rPr lang="en-US" sz="1600"/>
              <a:t>Carol’s Story: </a:t>
            </a:r>
          </a:p>
          <a:p>
            <a:pPr marL="0" indent="0">
              <a:spcBef>
                <a:spcPts val="0"/>
              </a:spcBef>
              <a:spcAft>
                <a:spcPts val="600"/>
              </a:spcAft>
              <a:buFont typeface="Arial" panose="020B0604020202020204" pitchFamily="34" charset="0"/>
              <a:buNone/>
            </a:pPr>
            <a:r>
              <a:rPr lang="en-US" sz="1600">
                <a:hlinkClick r:id="rId3"/>
              </a:rPr>
              <a:t>https://returningveterans.org/news/news/what-brought-us-together/672/</a:t>
            </a:r>
            <a:endParaRPr lang="en-US" sz="1600"/>
          </a:p>
          <a:p>
            <a:pPr marL="0" indent="0">
              <a:spcBef>
                <a:spcPts val="0"/>
              </a:spcBef>
              <a:spcAft>
                <a:spcPts val="600"/>
              </a:spcAft>
              <a:buFont typeface="Arial" panose="020B0604020202020204" pitchFamily="34" charset="0"/>
              <a:buNone/>
            </a:pPr>
            <a:r>
              <a:rPr lang="en-US" sz="1600">
                <a:hlinkClick r:id="rId4"/>
              </a:rPr>
              <a:t>https://returningveterans.org/about/tribute-to-our-founder</a:t>
            </a:r>
            <a:endParaRPr lang="en-US" sz="1600" dirty="0"/>
          </a:p>
        </p:txBody>
      </p:sp>
      <p:pic>
        <p:nvPicPr>
          <p:cNvPr id="4" name="Picture 3">
            <a:extLst>
              <a:ext uri="{FF2B5EF4-FFF2-40B4-BE49-F238E27FC236}">
                <a16:creationId xmlns:a16="http://schemas.microsoft.com/office/drawing/2014/main" id="{8FBB97C9-6FCE-4481-B9FB-78BDB16BA1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5" name="Picture 4" descr="A logo of a house with a star&#10;&#10;Description automatically generated">
            <a:extLst>
              <a:ext uri="{FF2B5EF4-FFF2-40B4-BE49-F238E27FC236}">
                <a16:creationId xmlns:a16="http://schemas.microsoft.com/office/drawing/2014/main" id="{16045989-0616-74DB-A75B-E32E932B0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pic>
        <p:nvPicPr>
          <p:cNvPr id="6" name="Picture 5" descr="A close up of a logo&#10;&#10;Description automatically generated">
            <a:extLst>
              <a:ext uri="{FF2B5EF4-FFF2-40B4-BE49-F238E27FC236}">
                <a16:creationId xmlns:a16="http://schemas.microsoft.com/office/drawing/2014/main" id="{0CC0D819-761A-8691-2DD4-77BC7CEA9C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867" y="1748684"/>
            <a:ext cx="2418274" cy="671743"/>
          </a:xfrm>
          <a:prstGeom prst="rect">
            <a:avLst/>
          </a:prstGeom>
        </p:spPr>
      </p:pic>
    </p:spTree>
    <p:extLst>
      <p:ext uri="{BB962C8B-B14F-4D97-AF65-F5344CB8AC3E}">
        <p14:creationId xmlns:p14="http://schemas.microsoft.com/office/powerpoint/2010/main" val="101424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outdoor, rock, nature, mountain&#10;&#10;Description automatically generated">
            <a:extLst>
              <a:ext uri="{FF2B5EF4-FFF2-40B4-BE49-F238E27FC236}">
                <a16:creationId xmlns:a16="http://schemas.microsoft.com/office/drawing/2014/main" id="{54FF287C-6F19-2B1C-B653-7B5579DA2629}"/>
              </a:ext>
            </a:extLst>
          </p:cNvPr>
          <p:cNvPicPr>
            <a:picLocks noChangeAspect="1"/>
          </p:cNvPicPr>
          <p:nvPr/>
        </p:nvPicPr>
        <p:blipFill rotWithShape="1">
          <a:blip r:embed="rId2"/>
          <a:srcRect l="16889" r="1" b="1"/>
          <a:stretch/>
        </p:blipFill>
        <p:spPr>
          <a:xfrm>
            <a:off x="20" y="10"/>
            <a:ext cx="12191980" cy="6857990"/>
          </a:xfrm>
          <a:prstGeom prst="rect">
            <a:avLst/>
          </a:prstGeom>
        </p:spPr>
      </p:pic>
      <p:sp>
        <p:nvSpPr>
          <p:cNvPr id="3" name="Rectangle 2">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FAF8494-FB28-D951-188D-8BFD50307838}"/>
              </a:ext>
            </a:extLst>
          </p:cNvPr>
          <p:cNvSpPr txBox="1">
            <a:spLocks/>
          </p:cNvSpPr>
          <p:nvPr/>
        </p:nvSpPr>
        <p:spPr>
          <a:xfrm>
            <a:off x="523875" y="5317240"/>
            <a:ext cx="11210925" cy="744836"/>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r>
              <a:rPr lang="en-US" sz="3600" b="1" dirty="0">
                <a:solidFill>
                  <a:schemeClr val="tx1">
                    <a:lumMod val="85000"/>
                    <a:lumOff val="15000"/>
                  </a:schemeClr>
                </a:solidFill>
              </a:rPr>
              <a:t>Lunch &amp; Exhibit Hall 12:15 pm – 1:15 pm</a:t>
            </a:r>
          </a:p>
        </p:txBody>
      </p:sp>
      <p:cxnSp>
        <p:nvCxnSpPr>
          <p:cNvPr id="5" name="Straight Connector 4">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2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OVERVIEW OF PROBLEM</a:t>
            </a:r>
            <a:endParaRPr lang="en-US" b="1" dirty="0">
              <a:solidFill>
                <a:schemeClr val="bg1"/>
              </a:solidFill>
            </a:endParaRPr>
          </a:p>
        </p:txBody>
      </p:sp>
      <p:sp>
        <p:nvSpPr>
          <p:cNvPr id="3" name="Content Placeholder 2"/>
          <p:cNvSpPr txBox="1">
            <a:spLocks/>
          </p:cNvSpPr>
          <p:nvPr/>
        </p:nvSpPr>
        <p:spPr>
          <a:xfrm>
            <a:off x="609600" y="1716252"/>
            <a:ext cx="10972799" cy="4168834"/>
          </a:xfrm>
          <a:prstGeom prst="rect">
            <a:avLst/>
          </a:prstGeom>
        </p:spPr>
        <p:txBody>
          <a:bodyPr>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a:t>The need is great:</a:t>
            </a:r>
          </a:p>
          <a:p>
            <a:pPr>
              <a:lnSpc>
                <a:spcPct val="150000"/>
              </a:lnSpc>
            </a:pPr>
            <a:r>
              <a:rPr lang="en-US" sz="2000"/>
              <a:t>Over half of Post-9/11 Veterans are not enrolled in VA healthcare</a:t>
            </a:r>
          </a:p>
          <a:p>
            <a:pPr>
              <a:lnSpc>
                <a:spcPct val="150000"/>
              </a:lnSpc>
            </a:pPr>
            <a:r>
              <a:rPr lang="en-US" sz="2000"/>
              <a:t>Barriers to care are many (e.g., stigma, lack of trust, impacts to career, cost, access)</a:t>
            </a:r>
          </a:p>
          <a:p>
            <a:pPr>
              <a:lnSpc>
                <a:spcPct val="150000"/>
              </a:lnSpc>
            </a:pPr>
            <a:r>
              <a:rPr lang="en-US" sz="2000"/>
              <a:t>Oregon and Southwest Washington are without an active-duty military base</a:t>
            </a:r>
          </a:p>
          <a:p>
            <a:pPr>
              <a:lnSpc>
                <a:spcPct val="150000"/>
              </a:lnSpc>
            </a:pPr>
            <a:r>
              <a:rPr lang="en-US" sz="2000"/>
              <a:t>Even if a veteran or service member has VA access, their family likely does not</a:t>
            </a:r>
          </a:p>
          <a:p>
            <a:pPr>
              <a:lnSpc>
                <a:spcPct val="150000"/>
              </a:lnSpc>
            </a:pPr>
            <a:r>
              <a:rPr lang="en-US" sz="2000"/>
              <a:t>The VA does not provide many services (e.g., family counseling, massage)</a:t>
            </a:r>
          </a:p>
          <a:p>
            <a:pPr>
              <a:lnSpc>
                <a:spcPct val="150000"/>
              </a:lnSpc>
            </a:pPr>
            <a:r>
              <a:rPr lang="en-US" sz="2000"/>
              <a:t>Civilian providers may lack understanding of military culture</a:t>
            </a:r>
          </a:p>
          <a:p>
            <a:pPr marL="0" indent="0">
              <a:lnSpc>
                <a:spcPct val="150000"/>
              </a:lnSpc>
              <a:buFont typeface="Arial" panose="020B0604020202020204" pitchFamily="34" charset="0"/>
              <a:buNone/>
            </a:pPr>
            <a:r>
              <a:rPr lang="en-US" sz="2000">
                <a:hlinkClick r:id="rId3"/>
              </a:rPr>
              <a:t>https://returningveterans.org/about/the-challenge</a:t>
            </a:r>
            <a:r>
              <a:rPr lang="en-US" sz="2000"/>
              <a:t> </a:t>
            </a:r>
            <a:endParaRPr lang="en-US" sz="2000" dirty="0"/>
          </a:p>
        </p:txBody>
      </p:sp>
      <p:pic>
        <p:nvPicPr>
          <p:cNvPr id="4" name="Picture 3">
            <a:extLst>
              <a:ext uri="{FF2B5EF4-FFF2-40B4-BE49-F238E27FC236}">
                <a16:creationId xmlns:a16="http://schemas.microsoft.com/office/drawing/2014/main" id="{8FBB97C9-6FCE-4481-B9FB-78BDB16BA1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5" name="Picture 4" descr="A logo of a house with a star&#10;&#10;Description automatically generated">
            <a:extLst>
              <a:ext uri="{FF2B5EF4-FFF2-40B4-BE49-F238E27FC236}">
                <a16:creationId xmlns:a16="http://schemas.microsoft.com/office/drawing/2014/main" id="{16045989-0616-74DB-A75B-E32E932B0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spTree>
    <p:extLst>
      <p:ext uri="{BB962C8B-B14F-4D97-AF65-F5344CB8AC3E}">
        <p14:creationId xmlns:p14="http://schemas.microsoft.com/office/powerpoint/2010/main" val="97208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OUR SOLUTION</a:t>
            </a:r>
            <a:endParaRPr lang="en-US" b="1" dirty="0">
              <a:solidFill>
                <a:schemeClr val="bg1"/>
              </a:solidFill>
            </a:endParaRPr>
          </a:p>
        </p:txBody>
      </p:sp>
      <p:sp>
        <p:nvSpPr>
          <p:cNvPr id="3" name="TextBox 2">
            <a:extLst>
              <a:ext uri="{FF2B5EF4-FFF2-40B4-BE49-F238E27FC236}">
                <a16:creationId xmlns:a16="http://schemas.microsoft.com/office/drawing/2014/main" id="{FCD1179D-F03E-0914-63F6-18F474A51409}"/>
              </a:ext>
            </a:extLst>
          </p:cNvPr>
          <p:cNvSpPr txBox="1"/>
          <p:nvPr/>
        </p:nvSpPr>
        <p:spPr>
          <a:xfrm>
            <a:off x="609600" y="1536549"/>
            <a:ext cx="10972800" cy="4928885"/>
          </a:xfrm>
          <a:prstGeom prst="rect">
            <a:avLst/>
          </a:prstGeom>
          <a:noFill/>
        </p:spPr>
        <p:txBody>
          <a:bodyPr wrap="square">
            <a:spAutoFit/>
          </a:bodyPr>
          <a:lstStyle/>
          <a:p>
            <a:pPr algn="ctr">
              <a:spcAft>
                <a:spcPts val="600"/>
              </a:spcAft>
            </a:pPr>
            <a:r>
              <a:rPr lang="en-US" sz="2000" b="1" dirty="0"/>
              <a:t>We provide our eligible constituents (clients) with access to free, confidential mental and physical health services through volunteer community providers with no limits on number of services or duration of services provided</a:t>
            </a:r>
          </a:p>
          <a:p>
            <a:pPr>
              <a:spcAft>
                <a:spcPts val="600"/>
              </a:spcAft>
            </a:pPr>
            <a:endParaRPr lang="en-US" sz="2000" dirty="0"/>
          </a:p>
          <a:p>
            <a:pPr>
              <a:spcAft>
                <a:spcPts val="600"/>
              </a:spcAft>
            </a:pPr>
            <a:r>
              <a:rPr lang="en-US" sz="2000" b="1" dirty="0"/>
              <a:t>How we do it:</a:t>
            </a:r>
          </a:p>
          <a:p>
            <a:pPr marL="285750" indent="-285750">
              <a:spcAft>
                <a:spcPts val="600"/>
              </a:spcAft>
              <a:buFont typeface="Arial" panose="020B0604020202020204" pitchFamily="34" charset="0"/>
              <a:buChar char="•"/>
            </a:pPr>
            <a:r>
              <a:rPr lang="en-US" sz="2000" dirty="0"/>
              <a:t>Licensed and insured Providers volunteer with RVP (mental health, chiro, acupuncture, massage)</a:t>
            </a:r>
          </a:p>
          <a:p>
            <a:pPr marL="285750" indent="-285750">
              <a:spcAft>
                <a:spcPts val="600"/>
              </a:spcAft>
              <a:buFont typeface="Arial" panose="020B0604020202020204" pitchFamily="34" charset="0"/>
              <a:buChar char="•"/>
            </a:pPr>
            <a:r>
              <a:rPr lang="en-US" sz="2000" dirty="0"/>
              <a:t>RVP trains Volunteer Providers</a:t>
            </a:r>
          </a:p>
          <a:p>
            <a:pPr marL="285750" indent="-285750">
              <a:spcAft>
                <a:spcPts val="600"/>
              </a:spcAft>
              <a:buFont typeface="Arial" panose="020B0604020202020204" pitchFamily="34" charset="0"/>
              <a:buChar char="•"/>
            </a:pPr>
            <a:r>
              <a:rPr lang="en-US" sz="2000" dirty="0"/>
              <a:t>RVP lists Providers in an on-line Directory creating a network of confidential services</a:t>
            </a:r>
          </a:p>
          <a:p>
            <a:pPr marL="285750" indent="-285750">
              <a:spcAft>
                <a:spcPts val="600"/>
              </a:spcAft>
              <a:buFont typeface="Arial" panose="020B0604020202020204" pitchFamily="34" charset="0"/>
              <a:buChar char="•"/>
            </a:pPr>
            <a:r>
              <a:rPr lang="en-US" sz="2000" dirty="0"/>
              <a:t>Providers support at least one client within their scope of practice (clinics &amp; universities serve more)</a:t>
            </a:r>
          </a:p>
          <a:p>
            <a:pPr marL="285750" indent="-285750">
              <a:spcAft>
                <a:spcPts val="600"/>
              </a:spcAft>
              <a:buFont typeface="Arial" panose="020B0604020202020204" pitchFamily="34" charset="0"/>
              <a:buChar char="•"/>
            </a:pPr>
            <a:r>
              <a:rPr lang="en-US" sz="2000" dirty="0"/>
              <a:t>Clients' self refer and schedule direct with Provider</a:t>
            </a:r>
          </a:p>
          <a:p>
            <a:pPr marL="285750" indent="-285750">
              <a:spcAft>
                <a:spcPts val="600"/>
              </a:spcAft>
              <a:buFont typeface="Arial" panose="020B0604020202020204" pitchFamily="34" charset="0"/>
              <a:buChar char="•"/>
            </a:pPr>
            <a:r>
              <a:rPr lang="en-US" sz="2000" dirty="0"/>
              <a:t>All services are confidential and pro bono</a:t>
            </a:r>
          </a:p>
          <a:p>
            <a:pPr marL="285750" indent="-285750">
              <a:spcAft>
                <a:spcPts val="600"/>
              </a:spcAft>
              <a:buFont typeface="Arial" panose="020B0604020202020204" pitchFamily="34" charset="0"/>
              <a:buChar char="•"/>
            </a:pPr>
            <a:r>
              <a:rPr lang="en-US" sz="2000" dirty="0"/>
              <a:t>RVP tracks pro bono services by the hour as donations in kind based </a:t>
            </a:r>
          </a:p>
          <a:p>
            <a:pPr>
              <a:spcAft>
                <a:spcPts val="600"/>
              </a:spcAft>
            </a:pPr>
            <a:r>
              <a:rPr lang="en-US" sz="2000" dirty="0"/>
              <a:t>	on provider self-reporting</a:t>
            </a:r>
          </a:p>
        </p:txBody>
      </p:sp>
      <p:pic>
        <p:nvPicPr>
          <p:cNvPr id="4" name="Picture 3">
            <a:extLst>
              <a:ext uri="{FF2B5EF4-FFF2-40B4-BE49-F238E27FC236}">
                <a16:creationId xmlns:a16="http://schemas.microsoft.com/office/drawing/2014/main" id="{0AE3ED41-E09F-14E7-644F-0DD1245101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5" name="Picture 4" descr="A logo of a house with a star&#10;&#10;Description automatically generated">
            <a:extLst>
              <a:ext uri="{FF2B5EF4-FFF2-40B4-BE49-F238E27FC236}">
                <a16:creationId xmlns:a16="http://schemas.microsoft.com/office/drawing/2014/main" id="{AC8E34D1-5496-D3E4-E00D-72E1736AF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spTree>
    <p:extLst>
      <p:ext uri="{BB962C8B-B14F-4D97-AF65-F5344CB8AC3E}">
        <p14:creationId xmlns:p14="http://schemas.microsoft.com/office/powerpoint/2010/main" val="10758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540DD9-7CEB-74B3-2EDD-41367C9B7DF2}"/>
              </a:ext>
            </a:extLst>
          </p:cNvPr>
          <p:cNvSpPr txBox="1">
            <a:spLocks/>
          </p:cNvSpPr>
          <p:nvPr/>
        </p:nvSpPr>
        <p:spPr>
          <a:xfrm>
            <a:off x="6409388" y="1735769"/>
            <a:ext cx="5173009" cy="3524042"/>
          </a:xfrm>
          <a:prstGeom prst="rect">
            <a:avLst/>
          </a:prstGeom>
          <a:ln w="38100">
            <a:solidFill>
              <a:srgbClr val="7030A0"/>
            </a:solidFill>
          </a:ln>
        </p:spPr>
        <p:txBody>
          <a:bodyPr vert="horz" wrap="square" lIns="91440" tIns="45720" rIns="91440" bIns="45720" rtlCol="0">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800" b="1" dirty="0"/>
              <a:t>Keys to continuing this impact:</a:t>
            </a:r>
          </a:p>
          <a:p>
            <a:pPr>
              <a:spcBef>
                <a:spcPts val="0"/>
              </a:spcBef>
              <a:spcAft>
                <a:spcPts val="600"/>
              </a:spcAft>
            </a:pPr>
            <a:r>
              <a:rPr lang="en-US" sz="1800" dirty="0"/>
              <a:t>Volunteer providers and cultivating our provider network is critical to our success</a:t>
            </a:r>
          </a:p>
          <a:p>
            <a:pPr lvl="1">
              <a:spcBef>
                <a:spcPts val="0"/>
              </a:spcBef>
              <a:spcAft>
                <a:spcPts val="600"/>
              </a:spcAft>
            </a:pPr>
            <a:r>
              <a:rPr lang="en-US" sz="1800" dirty="0"/>
              <a:t>Training providers in military cultural competency</a:t>
            </a:r>
          </a:p>
          <a:p>
            <a:pPr lvl="1">
              <a:spcBef>
                <a:spcPts val="0"/>
              </a:spcBef>
              <a:spcAft>
                <a:spcPts val="600"/>
              </a:spcAft>
            </a:pPr>
            <a:r>
              <a:rPr lang="en-US" sz="1800" dirty="0"/>
              <a:t>Refreshing and growing our provider network</a:t>
            </a:r>
          </a:p>
          <a:p>
            <a:pPr lvl="1">
              <a:spcBef>
                <a:spcPts val="0"/>
              </a:spcBef>
              <a:spcAft>
                <a:spcPts val="600"/>
              </a:spcAft>
            </a:pPr>
            <a:r>
              <a:rPr lang="en-US" sz="1800" dirty="0"/>
              <a:t>Providing on-going relevant Continuing Education and other support to our providers</a:t>
            </a:r>
          </a:p>
          <a:p>
            <a:pPr>
              <a:spcBef>
                <a:spcPts val="0"/>
              </a:spcBef>
              <a:spcAft>
                <a:spcPts val="600"/>
              </a:spcAft>
            </a:pPr>
            <a:r>
              <a:rPr lang="en-US" sz="1800" dirty="0"/>
              <a:t>Outreach to our post 9/11 veterans, service members, and families is also critical and getting harder</a:t>
            </a:r>
          </a:p>
        </p:txBody>
      </p:sp>
      <p:sp>
        <p:nvSpPr>
          <p:cNvPr id="3" name="Title 1"/>
          <p:cNvSpPr txBox="1">
            <a:spLocks/>
          </p:cNvSpPr>
          <p:nvPr/>
        </p:nvSpPr>
        <p:spPr>
          <a:xfrm>
            <a:off x="609600" y="274638"/>
            <a:ext cx="10972800" cy="1143000"/>
          </a:xfrm>
          <a:prstGeom prst="rect">
            <a:avLst/>
          </a:prstGeom>
          <a:solidFill>
            <a:srgbClr val="33006F"/>
          </a:solidFill>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SOLUTION DEVELOPMENT - IMPACT</a:t>
            </a:r>
            <a:endParaRPr lang="en-US" b="1" dirty="0">
              <a:solidFill>
                <a:schemeClr val="bg1"/>
              </a:solidFill>
            </a:endParaRPr>
          </a:p>
        </p:txBody>
      </p:sp>
      <p:sp>
        <p:nvSpPr>
          <p:cNvPr id="4" name="Content Placeholder 2"/>
          <p:cNvSpPr txBox="1">
            <a:spLocks/>
          </p:cNvSpPr>
          <p:nvPr/>
        </p:nvSpPr>
        <p:spPr>
          <a:xfrm>
            <a:off x="609600" y="1735770"/>
            <a:ext cx="5173009" cy="3524042"/>
          </a:xfrm>
          <a:prstGeom prst="rect">
            <a:avLst/>
          </a:prstGeom>
          <a:ln w="38100">
            <a:solidFill>
              <a:srgbClr val="7030A0"/>
            </a:solidFill>
          </a:ln>
        </p:spPr>
        <p:txBody>
          <a:bodyPr wrap="square">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800" b="1"/>
              <a:t>We have had profound impact:</a:t>
            </a:r>
          </a:p>
          <a:p>
            <a:pPr>
              <a:spcBef>
                <a:spcPts val="0"/>
              </a:spcBef>
              <a:spcAft>
                <a:spcPts val="600"/>
              </a:spcAft>
            </a:pPr>
            <a:r>
              <a:rPr lang="en-US" sz="1800"/>
              <a:t>Since 2005, we’ve served over 3,700 post-9/11 Veterans, Service Members, and Families</a:t>
            </a:r>
          </a:p>
          <a:p>
            <a:pPr>
              <a:spcBef>
                <a:spcPts val="0"/>
              </a:spcBef>
              <a:spcAft>
                <a:spcPts val="600"/>
              </a:spcAft>
            </a:pPr>
            <a:r>
              <a:rPr lang="en-US" sz="1800"/>
              <a:t>In 2022:</a:t>
            </a:r>
          </a:p>
          <a:p>
            <a:pPr lvl="1">
              <a:spcBef>
                <a:spcPts val="0"/>
              </a:spcBef>
              <a:spcAft>
                <a:spcPts val="600"/>
              </a:spcAft>
            </a:pPr>
            <a:r>
              <a:rPr lang="en-US" sz="1800"/>
              <a:t>2,470 hours of donated health services by volunteers </a:t>
            </a:r>
          </a:p>
          <a:p>
            <a:pPr lvl="1">
              <a:spcBef>
                <a:spcPts val="0"/>
              </a:spcBef>
              <a:spcAft>
                <a:spcPts val="600"/>
              </a:spcAft>
            </a:pPr>
            <a:r>
              <a:rPr lang="en-US" sz="1800"/>
              <a:t>Post-9/11 Veterans: 269</a:t>
            </a:r>
          </a:p>
          <a:p>
            <a:pPr lvl="1">
              <a:spcBef>
                <a:spcPts val="0"/>
              </a:spcBef>
              <a:spcAft>
                <a:spcPts val="600"/>
              </a:spcAft>
            </a:pPr>
            <a:r>
              <a:rPr lang="en-US" sz="1800"/>
              <a:t>Active-Duty Service Members: 3</a:t>
            </a:r>
          </a:p>
          <a:p>
            <a:pPr lvl="1">
              <a:spcBef>
                <a:spcPts val="0"/>
              </a:spcBef>
              <a:spcAft>
                <a:spcPts val="600"/>
              </a:spcAft>
            </a:pPr>
            <a:r>
              <a:rPr lang="en-US" sz="1800"/>
              <a:t>Family Members: 35</a:t>
            </a:r>
            <a:endParaRPr lang="en-US" sz="1800" dirty="0"/>
          </a:p>
        </p:txBody>
      </p:sp>
      <p:pic>
        <p:nvPicPr>
          <p:cNvPr id="5" name="Picture 4">
            <a:extLst>
              <a:ext uri="{FF2B5EF4-FFF2-40B4-BE49-F238E27FC236}">
                <a16:creationId xmlns:a16="http://schemas.microsoft.com/office/drawing/2014/main" id="{D348A230-DAC9-8BF4-6DE3-2FC571C547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6" name="Picture 5" descr="A logo of a house with a star&#10;&#10;Description automatically generated">
            <a:extLst>
              <a:ext uri="{FF2B5EF4-FFF2-40B4-BE49-F238E27FC236}">
                <a16:creationId xmlns:a16="http://schemas.microsoft.com/office/drawing/2014/main" id="{A15AC357-63B6-136C-336A-3DCE19BA2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spTree>
    <p:extLst>
      <p:ext uri="{BB962C8B-B14F-4D97-AF65-F5344CB8AC3E}">
        <p14:creationId xmlns:p14="http://schemas.microsoft.com/office/powerpoint/2010/main" val="27694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VISION and VALUES</a:t>
            </a:r>
            <a:endParaRPr lang="en-US" b="1" dirty="0">
              <a:solidFill>
                <a:schemeClr val="bg1"/>
              </a:solidFill>
            </a:endParaRPr>
          </a:p>
        </p:txBody>
      </p:sp>
      <p:sp>
        <p:nvSpPr>
          <p:cNvPr id="3" name="TextBox 2">
            <a:extLst>
              <a:ext uri="{FF2B5EF4-FFF2-40B4-BE49-F238E27FC236}">
                <a16:creationId xmlns:a16="http://schemas.microsoft.com/office/drawing/2014/main" id="{88AAFBF5-862D-ECFF-3F85-5475A6C5B416}"/>
              </a:ext>
            </a:extLst>
          </p:cNvPr>
          <p:cNvSpPr txBox="1"/>
          <p:nvPr/>
        </p:nvSpPr>
        <p:spPr>
          <a:xfrm>
            <a:off x="609598" y="1618449"/>
            <a:ext cx="10972800" cy="4524315"/>
          </a:xfrm>
          <a:prstGeom prst="rect">
            <a:avLst/>
          </a:prstGeom>
          <a:noFill/>
        </p:spPr>
        <p:txBody>
          <a:bodyPr wrap="square">
            <a:spAutoFit/>
          </a:bodyPr>
          <a:lstStyle/>
          <a:p>
            <a:r>
              <a:rPr lang="en-US" sz="2400" dirty="0"/>
              <a:t>RVP Vision:</a:t>
            </a:r>
          </a:p>
          <a:p>
            <a:r>
              <a:rPr lang="en-US" sz="2400" dirty="0"/>
              <a:t>An improved quality of life for post-9/11 Veterans, Service Members, and their Military Families.</a:t>
            </a:r>
          </a:p>
          <a:p>
            <a:endParaRPr lang="en-US" sz="2400" dirty="0"/>
          </a:p>
          <a:p>
            <a:r>
              <a:rPr lang="en-US" sz="2400" dirty="0"/>
              <a:t>Values:</a:t>
            </a:r>
          </a:p>
          <a:p>
            <a:r>
              <a:rPr lang="en-US" sz="2400" dirty="0"/>
              <a:t>We believe it is our collective responsibility to offer support, healing, and access to mental and physical health services for our Veterans and military communities. We believe Veterans, Service Members, and their Families have the right to:</a:t>
            </a:r>
          </a:p>
          <a:p>
            <a:endParaRPr lang="en-US" sz="2400" dirty="0"/>
          </a:p>
          <a:p>
            <a:pPr marL="342900" indent="-342900">
              <a:buFont typeface="Arial" panose="020B0604020202020204" pitchFamily="34" charset="0"/>
              <a:buChar char="•"/>
            </a:pPr>
            <a:r>
              <a:rPr lang="en-US" sz="2400" dirty="0"/>
              <a:t>Mental and physical health services without stigma or judgment</a:t>
            </a:r>
          </a:p>
          <a:p>
            <a:pPr marL="342900" indent="-342900">
              <a:buFont typeface="Arial" panose="020B0604020202020204" pitchFamily="34" charset="0"/>
              <a:buChar char="•"/>
            </a:pPr>
            <a:r>
              <a:rPr lang="en-US" sz="2400" dirty="0"/>
              <a:t>Confidential services from their Provider of choice</a:t>
            </a:r>
          </a:p>
          <a:p>
            <a:pPr marL="342900" indent="-342900">
              <a:buFont typeface="Arial" panose="020B0604020202020204" pitchFamily="34" charset="0"/>
              <a:buChar char="•"/>
            </a:pPr>
            <a:r>
              <a:rPr lang="en-US" sz="2400" dirty="0"/>
              <a:t>Easy and timely access to the health services they need</a:t>
            </a:r>
          </a:p>
        </p:txBody>
      </p:sp>
      <p:pic>
        <p:nvPicPr>
          <p:cNvPr id="4" name="Picture 3">
            <a:extLst>
              <a:ext uri="{FF2B5EF4-FFF2-40B4-BE49-F238E27FC236}">
                <a16:creationId xmlns:a16="http://schemas.microsoft.com/office/drawing/2014/main" id="{FB9DBD5A-9E60-EEEF-46AC-7302A03215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5" name="Picture 4" descr="A logo of a house with a star&#10;&#10;Description automatically generated">
            <a:extLst>
              <a:ext uri="{FF2B5EF4-FFF2-40B4-BE49-F238E27FC236}">
                <a16:creationId xmlns:a16="http://schemas.microsoft.com/office/drawing/2014/main" id="{5DAF1C14-9276-4C4F-3726-5BA8E37DD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spTree>
    <p:extLst>
      <p:ext uri="{BB962C8B-B14F-4D97-AF65-F5344CB8AC3E}">
        <p14:creationId xmlns:p14="http://schemas.microsoft.com/office/powerpoint/2010/main" val="33182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a:solidFill>
            <a:srgbClr val="33006F"/>
          </a:solidFill>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b="1">
                <a:solidFill>
                  <a:schemeClr val="bg1"/>
                </a:solidFill>
              </a:rPr>
              <a:t>HOW YOU CAN GET INVOLVED</a:t>
            </a:r>
            <a:endParaRPr lang="en-US" b="1" dirty="0">
              <a:solidFill>
                <a:schemeClr val="bg1"/>
              </a:solidFill>
            </a:endParaRPr>
          </a:p>
        </p:txBody>
      </p:sp>
      <p:sp>
        <p:nvSpPr>
          <p:cNvPr id="3" name="Content Placeholder 2"/>
          <p:cNvSpPr txBox="1">
            <a:spLocks/>
          </p:cNvSpPr>
          <p:nvPr/>
        </p:nvSpPr>
        <p:spPr>
          <a:xfrm>
            <a:off x="609600" y="1594884"/>
            <a:ext cx="10972800" cy="4201150"/>
          </a:xfrm>
          <a:prstGeom prst="rect">
            <a:avLst/>
          </a:prstGeom>
        </p:spPr>
        <p:txBody>
          <a:bodyPr>
            <a:sp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US">
                <a:latin typeface="+mj-lt"/>
              </a:rPr>
              <a:t>Tell your friends, helps us raise awareness, recruit and train Providers</a:t>
            </a:r>
          </a:p>
          <a:p>
            <a:pPr lvl="1">
              <a:spcBef>
                <a:spcPts val="0"/>
              </a:spcBef>
            </a:pPr>
            <a:r>
              <a:rPr lang="en-US">
                <a:latin typeface="+mj-lt"/>
              </a:rPr>
              <a:t>Are you a subject matter expert? Let's educate our Providers!</a:t>
            </a:r>
          </a:p>
          <a:p>
            <a:pPr lvl="1">
              <a:spcBef>
                <a:spcPts val="0"/>
              </a:spcBef>
            </a:pPr>
            <a:endParaRPr lang="en-US">
              <a:latin typeface="+mj-lt"/>
            </a:endParaRPr>
          </a:p>
          <a:p>
            <a:pPr>
              <a:spcBef>
                <a:spcPts val="0"/>
              </a:spcBef>
            </a:pPr>
            <a:r>
              <a:rPr lang="en-US">
                <a:latin typeface="+mj-lt"/>
              </a:rPr>
              <a:t>Providers, Universities and Clinics are encouraged to </a:t>
            </a:r>
            <a:r>
              <a:rPr lang="en-US">
                <a:latin typeface="+mj-lt"/>
                <a:hlinkClick r:id="rId3"/>
              </a:rPr>
              <a:t>Join our Mission</a:t>
            </a:r>
            <a:endParaRPr lang="en-US">
              <a:latin typeface="+mj-lt"/>
            </a:endParaRPr>
          </a:p>
          <a:p>
            <a:pPr lvl="1">
              <a:spcBef>
                <a:spcPts val="0"/>
              </a:spcBef>
            </a:pPr>
            <a:r>
              <a:rPr lang="en-US">
                <a:latin typeface="+mj-lt"/>
              </a:rPr>
              <a:t>Register, get trained and added to our Directory  </a:t>
            </a:r>
          </a:p>
          <a:p>
            <a:pPr lvl="1">
              <a:spcBef>
                <a:spcPts val="0"/>
              </a:spcBef>
            </a:pPr>
            <a:endParaRPr lang="en-US">
              <a:latin typeface="+mj-lt"/>
            </a:endParaRPr>
          </a:p>
          <a:p>
            <a:pPr>
              <a:spcBef>
                <a:spcPts val="0"/>
              </a:spcBef>
            </a:pPr>
            <a:r>
              <a:rPr lang="en-US">
                <a:latin typeface="+mj-lt"/>
              </a:rPr>
              <a:t>Become a Charitable </a:t>
            </a:r>
            <a:r>
              <a:rPr lang="en-US">
                <a:latin typeface="+mj-lt"/>
                <a:hlinkClick r:id="rId4"/>
              </a:rPr>
              <a:t>Partner, Donor, Contributor</a:t>
            </a:r>
            <a:endParaRPr lang="en-US">
              <a:latin typeface="+mj-lt"/>
            </a:endParaRPr>
          </a:p>
          <a:p>
            <a:pPr lvl="1">
              <a:spcBef>
                <a:spcPts val="0"/>
              </a:spcBef>
            </a:pPr>
            <a:r>
              <a:rPr lang="en-US">
                <a:latin typeface="+mj-lt"/>
              </a:rPr>
              <a:t>Fund our SW WA efforts</a:t>
            </a:r>
          </a:p>
          <a:p>
            <a:pPr lvl="1">
              <a:spcBef>
                <a:spcPts val="0"/>
              </a:spcBef>
            </a:pPr>
            <a:endParaRPr lang="en-US">
              <a:latin typeface="+mj-lt"/>
            </a:endParaRPr>
          </a:p>
          <a:p>
            <a:pPr>
              <a:spcBef>
                <a:spcPts val="0"/>
              </a:spcBef>
            </a:pPr>
            <a:r>
              <a:rPr lang="en-US">
                <a:latin typeface="+mj-lt"/>
              </a:rPr>
              <a:t>Peruse our </a:t>
            </a:r>
            <a:r>
              <a:rPr lang="en-US">
                <a:latin typeface="+mj-lt"/>
                <a:hlinkClick r:id="rId5"/>
              </a:rPr>
              <a:t>webpage</a:t>
            </a:r>
            <a:r>
              <a:rPr lang="en-US" b="1">
                <a:latin typeface="+mj-lt"/>
              </a:rPr>
              <a:t>, </a:t>
            </a:r>
            <a:r>
              <a:rPr lang="en-US">
                <a:latin typeface="+mj-lt"/>
              </a:rPr>
              <a:t>engage us on </a:t>
            </a:r>
            <a:r>
              <a:rPr lang="en-US">
                <a:latin typeface="+mj-lt"/>
                <a:hlinkClick r:id="rId6"/>
              </a:rPr>
              <a:t>FB</a:t>
            </a:r>
            <a:r>
              <a:rPr lang="en-US">
                <a:latin typeface="+mj-lt"/>
              </a:rPr>
              <a:t>, </a:t>
            </a:r>
            <a:r>
              <a:rPr lang="en-US">
                <a:latin typeface="+mj-lt"/>
                <a:hlinkClick r:id="rId7"/>
              </a:rPr>
              <a:t>Instagram</a:t>
            </a:r>
            <a:r>
              <a:rPr lang="en-US">
                <a:latin typeface="+mj-lt"/>
              </a:rPr>
              <a:t> and </a:t>
            </a:r>
            <a:r>
              <a:rPr lang="en-US">
                <a:latin typeface="+mj-lt"/>
                <a:hlinkClick r:id="rId8"/>
              </a:rPr>
              <a:t>LinkedIn</a:t>
            </a:r>
            <a:endParaRPr lang="en-US">
              <a:latin typeface="+mj-lt"/>
            </a:endParaRPr>
          </a:p>
          <a:p>
            <a:pPr marL="342900" lvl="1" indent="0">
              <a:spcBef>
                <a:spcPts val="0"/>
              </a:spcBef>
              <a:buFont typeface="Arial" panose="020B0604020202020204" pitchFamily="34" charset="0"/>
              <a:buNone/>
            </a:pPr>
            <a:endParaRPr lang="en-US">
              <a:latin typeface="+mj-lt"/>
            </a:endParaRPr>
          </a:p>
          <a:p>
            <a:pPr>
              <a:spcBef>
                <a:spcPts val="0"/>
              </a:spcBef>
            </a:pPr>
            <a:r>
              <a:rPr lang="en-US"/>
              <a:t>Encourage usage of RVP services</a:t>
            </a:r>
            <a:endParaRPr lang="en-US" dirty="0"/>
          </a:p>
        </p:txBody>
      </p:sp>
      <p:pic>
        <p:nvPicPr>
          <p:cNvPr id="4" name="Picture 3">
            <a:extLst>
              <a:ext uri="{FF2B5EF4-FFF2-40B4-BE49-F238E27FC236}">
                <a16:creationId xmlns:a16="http://schemas.microsoft.com/office/drawing/2014/main" id="{42FBB408-80B5-086A-6165-E96E025C4F4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326682" y="5484523"/>
            <a:ext cx="2255716" cy="980912"/>
          </a:xfrm>
          <a:prstGeom prst="rect">
            <a:avLst/>
          </a:prstGeom>
        </p:spPr>
      </p:pic>
      <p:pic>
        <p:nvPicPr>
          <p:cNvPr id="5" name="Picture 4" descr="A logo of a house with a star&#10;&#10;Description automatically generated">
            <a:extLst>
              <a:ext uri="{FF2B5EF4-FFF2-40B4-BE49-F238E27FC236}">
                <a16:creationId xmlns:a16="http://schemas.microsoft.com/office/drawing/2014/main" id="{60C7DD2B-54AF-F53C-E717-187BE7AB09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684" y="5974979"/>
            <a:ext cx="580616" cy="725770"/>
          </a:xfrm>
          <a:prstGeom prst="rect">
            <a:avLst/>
          </a:prstGeom>
        </p:spPr>
      </p:pic>
    </p:spTree>
    <p:extLst>
      <p:ext uri="{BB962C8B-B14F-4D97-AF65-F5344CB8AC3E}">
        <p14:creationId xmlns:p14="http://schemas.microsoft.com/office/powerpoint/2010/main" val="19989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9531</TotalTime>
  <Words>2519</Words>
  <Application>Microsoft Office PowerPoint</Application>
  <PresentationFormat>Widescreen</PresentationFormat>
  <Paragraphs>335</Paragraphs>
  <Slides>40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Calibri-Bold</vt:lpstr>
      <vt:lpstr>Garamond</vt:lpstr>
      <vt:lpstr>Open Sans</vt:lpstr>
      <vt:lpstr>Raleway</vt:lpstr>
      <vt:lpstr>Söhne</vt:lpstr>
      <vt:lpstr>Symbol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Kelcey Schmitz</dc:creator>
  <cp:lastModifiedBy>ctowle</cp:lastModifiedBy>
  <cp:revision>87</cp:revision>
  <cp:lastPrinted>2018-04-17T07:08:20Z</cp:lastPrinted>
  <dcterms:created xsi:type="dcterms:W3CDTF">2017-09-27T02:51:04Z</dcterms:created>
  <dcterms:modified xsi:type="dcterms:W3CDTF">2024-03-20T20:28:49Z</dcterms:modified>
</cp:coreProperties>
</file>