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63" r:id="rId2"/>
    <p:sldId id="298" r:id="rId3"/>
    <p:sldId id="299" r:id="rId4"/>
    <p:sldId id="300" r:id="rId5"/>
    <p:sldId id="301" r:id="rId6"/>
    <p:sldId id="302" r:id="rId7"/>
    <p:sldId id="303" r:id="rId8"/>
    <p:sldId id="304" r:id="rId9"/>
    <p:sldId id="381" r:id="rId10"/>
    <p:sldId id="305" r:id="rId11"/>
    <p:sldId id="306" r:id="rId12"/>
    <p:sldId id="307" r:id="rId13"/>
    <p:sldId id="308" r:id="rId14"/>
    <p:sldId id="309" r:id="rId15"/>
    <p:sldId id="310" r:id="rId16"/>
    <p:sldId id="311" r:id="rId17"/>
    <p:sldId id="312" r:id="rId18"/>
    <p:sldId id="313" r:id="rId19"/>
    <p:sldId id="314" r:id="rId20"/>
    <p:sldId id="315" r:id="rId21"/>
    <p:sldId id="317" r:id="rId22"/>
    <p:sldId id="318" r:id="rId23"/>
    <p:sldId id="319" r:id="rId24"/>
    <p:sldId id="320" r:id="rId25"/>
    <p:sldId id="321" r:id="rId26"/>
    <p:sldId id="382" r:id="rId27"/>
    <p:sldId id="383" r:id="rId28"/>
    <p:sldId id="384" r:id="rId29"/>
    <p:sldId id="385" r:id="rId30"/>
    <p:sldId id="386" r:id="rId31"/>
    <p:sldId id="387" r:id="rId32"/>
    <p:sldId id="388" r:id="rId33"/>
    <p:sldId id="322"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60"/>
    <a:srgbClr val="008080"/>
    <a:srgbClr val="D3858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87502-1D45-1C40-84B3-CE8826D1A31A}" v="4" dt="2023-10-31T20:22:37.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343" autoAdjust="0"/>
  </p:normalViewPr>
  <p:slideViewPr>
    <p:cSldViewPr snapToGrid="0">
      <p:cViewPr varScale="1">
        <p:scale>
          <a:sx n="69" d="100"/>
          <a:sy n="69" d="100"/>
        </p:scale>
        <p:origin x="78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12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pher Jerome" userId="406dabcc-6b19-4c72-a909-a0976d3c106a" providerId="ADAL" clId="{67E87502-1D45-1C40-84B3-CE8826D1A31A}"/>
    <pc:docChg chg="custSel addSld delSld modSld">
      <pc:chgData name="Topher Jerome" userId="406dabcc-6b19-4c72-a909-a0976d3c106a" providerId="ADAL" clId="{67E87502-1D45-1C40-84B3-CE8826D1A31A}" dt="2023-10-31T20:22:37.077" v="7"/>
      <pc:docMkLst>
        <pc:docMk/>
      </pc:docMkLst>
      <pc:sldChg chg="modSp mod">
        <pc:chgData name="Topher Jerome" userId="406dabcc-6b19-4c72-a909-a0976d3c106a" providerId="ADAL" clId="{67E87502-1D45-1C40-84B3-CE8826D1A31A}" dt="2023-10-31T20:18:47.731" v="1" actId="27636"/>
        <pc:sldMkLst>
          <pc:docMk/>
          <pc:sldMk cId="1156856026" sldId="295"/>
        </pc:sldMkLst>
        <pc:spChg chg="mod">
          <ac:chgData name="Topher Jerome" userId="406dabcc-6b19-4c72-a909-a0976d3c106a" providerId="ADAL" clId="{67E87502-1D45-1C40-84B3-CE8826D1A31A}" dt="2023-10-31T20:18:47.731" v="1" actId="27636"/>
          <ac:spMkLst>
            <pc:docMk/>
            <pc:sldMk cId="1156856026" sldId="295"/>
            <ac:spMk id="11" creationId="{9DDF7AC5-8D1F-A27C-EE69-CEDD6BAA3C92}"/>
          </ac:spMkLst>
        </pc:spChg>
      </pc:sldChg>
      <pc:sldChg chg="modSp mod">
        <pc:chgData name="Topher Jerome" userId="406dabcc-6b19-4c72-a909-a0976d3c106a" providerId="ADAL" clId="{67E87502-1D45-1C40-84B3-CE8826D1A31A}" dt="2023-10-31T20:18:47.760" v="2" actId="27636"/>
        <pc:sldMkLst>
          <pc:docMk/>
          <pc:sldMk cId="3095405575" sldId="315"/>
        </pc:sldMkLst>
        <pc:spChg chg="mod">
          <ac:chgData name="Topher Jerome" userId="406dabcc-6b19-4c72-a909-a0976d3c106a" providerId="ADAL" clId="{67E87502-1D45-1C40-84B3-CE8826D1A31A}" dt="2023-10-31T20:18:47.760" v="2" actId="27636"/>
          <ac:spMkLst>
            <pc:docMk/>
            <pc:sldMk cId="3095405575" sldId="315"/>
            <ac:spMk id="3" creationId="{78BFAE39-E0D5-BF6B-D4D8-77CA96A261B3}"/>
          </ac:spMkLst>
        </pc:spChg>
      </pc:sldChg>
      <pc:sldChg chg="del">
        <pc:chgData name="Topher Jerome" userId="406dabcc-6b19-4c72-a909-a0976d3c106a" providerId="ADAL" clId="{67E87502-1D45-1C40-84B3-CE8826D1A31A}" dt="2023-10-31T20:18:49.590" v="3" actId="2696"/>
        <pc:sldMkLst>
          <pc:docMk/>
          <pc:sldMk cId="533969183" sldId="368"/>
        </pc:sldMkLst>
      </pc:sldChg>
      <pc:sldChg chg="add del">
        <pc:chgData name="Topher Jerome" userId="406dabcc-6b19-4c72-a909-a0976d3c106a" providerId="ADAL" clId="{67E87502-1D45-1C40-84B3-CE8826D1A31A}" dt="2023-10-31T20:20:26.342" v="5"/>
        <pc:sldMkLst>
          <pc:docMk/>
          <pc:sldMk cId="2031931664" sldId="376"/>
        </pc:sldMkLst>
      </pc:sldChg>
      <pc:sldChg chg="addSp modSp new modAnim">
        <pc:chgData name="Topher Jerome" userId="406dabcc-6b19-4c72-a909-a0976d3c106a" providerId="ADAL" clId="{67E87502-1D45-1C40-84B3-CE8826D1A31A}" dt="2023-10-31T20:22:37.077" v="7"/>
        <pc:sldMkLst>
          <pc:docMk/>
          <pc:sldMk cId="1188053683" sldId="377"/>
        </pc:sldMkLst>
        <pc:picChg chg="add mod">
          <ac:chgData name="Topher Jerome" userId="406dabcc-6b19-4c72-a909-a0976d3c106a" providerId="ADAL" clId="{67E87502-1D45-1C40-84B3-CE8826D1A31A}" dt="2023-10-31T20:22:37.077" v="7"/>
          <ac:picMkLst>
            <pc:docMk/>
            <pc:sldMk cId="1188053683" sldId="377"/>
            <ac:picMk id="3" creationId="{8C7E593B-56F8-F983-F5F7-21A79E4E934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8D3BF7-00F2-4FE1-B848-EC945EEC1E7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CDC8BF1-B02F-4791-9707-3A81A28BADBA}">
      <dgm:prSet phldrT="[Text]" custT="1"/>
      <dgm:spPr>
        <a:noFill/>
        <a:ln w="28575">
          <a:solidFill>
            <a:srgbClr val="007659"/>
          </a:solidFill>
        </a:ln>
      </dgm:spPr>
      <dgm:t>
        <a:bodyPr/>
        <a:lstStyle/>
        <a:p>
          <a:r>
            <a:rPr lang="en-US" sz="2400" dirty="0"/>
            <a:t>Curriculum</a:t>
          </a:r>
        </a:p>
      </dgm:t>
    </dgm:pt>
    <dgm:pt modelId="{7D19C663-C9A3-4A2F-8652-B582C128282D}" type="parTrans" cxnId="{96CEEE45-BC16-48DF-8D90-E6E30865F088}">
      <dgm:prSet/>
      <dgm:spPr/>
      <dgm:t>
        <a:bodyPr/>
        <a:lstStyle/>
        <a:p>
          <a:endParaRPr lang="en-US"/>
        </a:p>
      </dgm:t>
    </dgm:pt>
    <dgm:pt modelId="{E7F495B2-534A-4792-A620-5EB754767EEA}" type="sibTrans" cxnId="{96CEEE45-BC16-48DF-8D90-E6E30865F088}">
      <dgm:prSet/>
      <dgm:spPr/>
      <dgm:t>
        <a:bodyPr/>
        <a:lstStyle/>
        <a:p>
          <a:endParaRPr lang="en-US"/>
        </a:p>
      </dgm:t>
    </dgm:pt>
    <dgm:pt modelId="{38DC5AAD-67D6-430D-8290-284F6EDE3117}">
      <dgm:prSet phldrT="[Text]" custT="1"/>
      <dgm:spPr>
        <a:noFill/>
        <a:ln>
          <a:solidFill>
            <a:srgbClr val="33006F"/>
          </a:solidFill>
        </a:ln>
      </dgm:spPr>
      <dgm:t>
        <a:bodyPr/>
        <a:lstStyle/>
        <a:p>
          <a:r>
            <a:rPr lang="en-US" sz="1800" b="1" dirty="0">
              <a:solidFill>
                <a:schemeClr val="tx1"/>
              </a:solidFill>
            </a:rPr>
            <a:t>Educational Partners: </a:t>
          </a:r>
          <a:r>
            <a:rPr lang="en-US" sz="1400" dirty="0">
              <a:solidFill>
                <a:schemeClr val="tx1"/>
              </a:solidFill>
            </a:rPr>
            <a:t>Continue to develop new partners</a:t>
          </a:r>
        </a:p>
      </dgm:t>
    </dgm:pt>
    <dgm:pt modelId="{54B6B51C-0D9E-4791-946F-C5B748046E24}" type="parTrans" cxnId="{C4BEF8B3-FB0A-4BE4-A39D-03AC58F123B5}">
      <dgm:prSet/>
      <dgm:spPr/>
      <dgm:t>
        <a:bodyPr/>
        <a:lstStyle/>
        <a:p>
          <a:endParaRPr lang="en-US"/>
        </a:p>
      </dgm:t>
    </dgm:pt>
    <dgm:pt modelId="{9C08198C-BB80-4E32-9891-D9C354769D5C}" type="sibTrans" cxnId="{C4BEF8B3-FB0A-4BE4-A39D-03AC58F123B5}">
      <dgm:prSet/>
      <dgm:spPr/>
      <dgm:t>
        <a:bodyPr/>
        <a:lstStyle/>
        <a:p>
          <a:endParaRPr lang="en-US"/>
        </a:p>
      </dgm:t>
    </dgm:pt>
    <dgm:pt modelId="{4847A97C-6C30-48A2-96F1-83305485540A}">
      <dgm:prSet phldrT="[Text]" custT="1"/>
      <dgm:spPr>
        <a:noFill/>
        <a:ln w="28575">
          <a:solidFill>
            <a:srgbClr val="007659"/>
          </a:solidFill>
        </a:ln>
      </dgm:spPr>
      <dgm:t>
        <a:bodyPr/>
        <a:lstStyle/>
        <a:p>
          <a:r>
            <a:rPr lang="en-US" sz="2400" dirty="0"/>
            <a:t>Practice</a:t>
          </a:r>
        </a:p>
      </dgm:t>
    </dgm:pt>
    <dgm:pt modelId="{7613247D-3E37-4D3D-9500-BCC2D9A6B599}" type="parTrans" cxnId="{79FD8765-15AE-43C2-B2B1-0AE4C2C2A8F7}">
      <dgm:prSet/>
      <dgm:spPr/>
      <dgm:t>
        <a:bodyPr/>
        <a:lstStyle/>
        <a:p>
          <a:endParaRPr lang="en-US"/>
        </a:p>
      </dgm:t>
    </dgm:pt>
    <dgm:pt modelId="{89F463B7-DDF3-42D1-AD6F-4FC75DAAFB4B}" type="sibTrans" cxnId="{79FD8765-15AE-43C2-B2B1-0AE4C2C2A8F7}">
      <dgm:prSet/>
      <dgm:spPr/>
      <dgm:t>
        <a:bodyPr/>
        <a:lstStyle/>
        <a:p>
          <a:endParaRPr lang="en-US"/>
        </a:p>
      </dgm:t>
    </dgm:pt>
    <dgm:pt modelId="{5D3905AD-B282-4CD2-B635-CE4CA2390726}">
      <dgm:prSet phldrT="[Text]" custT="1"/>
      <dgm:spPr>
        <a:noFill/>
        <a:ln>
          <a:solidFill>
            <a:srgbClr val="33006F"/>
          </a:solidFill>
        </a:ln>
      </dgm:spPr>
      <dgm:t>
        <a:bodyPr/>
        <a:lstStyle/>
        <a:p>
          <a:r>
            <a:rPr lang="en-US" sz="1800" b="1" dirty="0">
              <a:solidFill>
                <a:schemeClr val="tx1"/>
              </a:solidFill>
            </a:rPr>
            <a:t>Job Description:     </a:t>
          </a:r>
          <a:r>
            <a:rPr lang="en-US" sz="1400" dirty="0">
              <a:solidFill>
                <a:schemeClr val="tx1"/>
              </a:solidFill>
            </a:rPr>
            <a:t>Develop job role details with partners</a:t>
          </a:r>
        </a:p>
      </dgm:t>
    </dgm:pt>
    <dgm:pt modelId="{73B0D72E-A397-4F60-A8A5-762F0DE9820F}" type="parTrans" cxnId="{07A5CC2F-5109-4E21-863F-D35D8DA4343D}">
      <dgm:prSet/>
      <dgm:spPr/>
      <dgm:t>
        <a:bodyPr/>
        <a:lstStyle/>
        <a:p>
          <a:endParaRPr lang="en-US"/>
        </a:p>
      </dgm:t>
    </dgm:pt>
    <dgm:pt modelId="{C18DAA73-549D-444F-BD0E-6E3FB0D2548C}" type="sibTrans" cxnId="{07A5CC2F-5109-4E21-863F-D35D8DA4343D}">
      <dgm:prSet/>
      <dgm:spPr/>
      <dgm:t>
        <a:bodyPr/>
        <a:lstStyle/>
        <a:p>
          <a:endParaRPr lang="en-US"/>
        </a:p>
      </dgm:t>
    </dgm:pt>
    <dgm:pt modelId="{B2E64E50-C21F-4E7E-96A0-784704A785F0}">
      <dgm:prSet phldrT="[Text]" custT="1"/>
      <dgm:spPr>
        <a:noFill/>
        <a:ln w="28575">
          <a:solidFill>
            <a:srgbClr val="007659"/>
          </a:solidFill>
        </a:ln>
      </dgm:spPr>
      <dgm:t>
        <a:bodyPr/>
        <a:lstStyle/>
        <a:p>
          <a:r>
            <a:rPr lang="en-US" sz="2400" dirty="0"/>
            <a:t>Policy</a:t>
          </a:r>
        </a:p>
      </dgm:t>
    </dgm:pt>
    <dgm:pt modelId="{6A611D9B-8351-4C53-911B-71B33803B69D}" type="parTrans" cxnId="{5CE0F6AB-08D6-440A-BCE5-64645A2B5AA6}">
      <dgm:prSet/>
      <dgm:spPr/>
      <dgm:t>
        <a:bodyPr/>
        <a:lstStyle/>
        <a:p>
          <a:endParaRPr lang="en-US"/>
        </a:p>
      </dgm:t>
    </dgm:pt>
    <dgm:pt modelId="{FC501B60-4471-49E9-9C0D-07DA2C31BA72}" type="sibTrans" cxnId="{5CE0F6AB-08D6-440A-BCE5-64645A2B5AA6}">
      <dgm:prSet/>
      <dgm:spPr/>
      <dgm:t>
        <a:bodyPr/>
        <a:lstStyle/>
        <a:p>
          <a:endParaRPr lang="en-US"/>
        </a:p>
      </dgm:t>
    </dgm:pt>
    <dgm:pt modelId="{985BB5E7-B1A8-4960-98D5-C6D962FFEF8C}">
      <dgm:prSet phldrT="[Text]" custT="1"/>
      <dgm:spPr>
        <a:noFill/>
        <a:ln>
          <a:solidFill>
            <a:srgbClr val="33006F"/>
          </a:solidFill>
        </a:ln>
      </dgm:spPr>
      <dgm:t>
        <a:bodyPr/>
        <a:lstStyle/>
        <a:p>
          <a:r>
            <a:rPr lang="en-US" sz="1800" b="1" dirty="0">
              <a:solidFill>
                <a:schemeClr val="tx1"/>
              </a:solidFill>
            </a:rPr>
            <a:t>Licensure Requirements:     </a:t>
          </a:r>
          <a:r>
            <a:rPr lang="en-US" sz="1400" dirty="0">
              <a:solidFill>
                <a:schemeClr val="tx1"/>
              </a:solidFill>
            </a:rPr>
            <a:t>Complete  development of licensure; Develop legislation as needed</a:t>
          </a:r>
        </a:p>
      </dgm:t>
    </dgm:pt>
    <dgm:pt modelId="{0EF88AC1-D4DB-41DE-9204-78F520CFD27F}" type="parTrans" cxnId="{05E8E661-FB04-48BA-9790-955F7141E0D3}">
      <dgm:prSet/>
      <dgm:spPr/>
      <dgm:t>
        <a:bodyPr/>
        <a:lstStyle/>
        <a:p>
          <a:endParaRPr lang="en-US"/>
        </a:p>
      </dgm:t>
    </dgm:pt>
    <dgm:pt modelId="{47023F59-9BA0-48CE-A6BB-A0F7A627E5DE}" type="sibTrans" cxnId="{05E8E661-FB04-48BA-9790-955F7141E0D3}">
      <dgm:prSet/>
      <dgm:spPr/>
      <dgm:t>
        <a:bodyPr/>
        <a:lstStyle/>
        <a:p>
          <a:endParaRPr lang="en-US"/>
        </a:p>
      </dgm:t>
    </dgm:pt>
    <dgm:pt modelId="{F7E1C6F6-FBCA-459A-A5DE-87DAE1CB42BB}">
      <dgm:prSet phldrT="[Text]" custT="1"/>
      <dgm:spPr>
        <a:noFill/>
        <a:ln>
          <a:solidFill>
            <a:srgbClr val="33006F"/>
          </a:solidFill>
        </a:ln>
      </dgm:spPr>
      <dgm:t>
        <a:bodyPr/>
        <a:lstStyle/>
        <a:p>
          <a:r>
            <a:rPr lang="en-US" sz="1800" b="1" dirty="0">
              <a:solidFill>
                <a:schemeClr val="tx1"/>
              </a:solidFill>
            </a:rPr>
            <a:t>Payment and Billing: </a:t>
          </a:r>
          <a:r>
            <a:rPr lang="en-US" sz="1400" dirty="0">
              <a:solidFill>
                <a:schemeClr val="tx1"/>
              </a:solidFill>
            </a:rPr>
            <a:t>Explore new sources of revenue; Advocate for reimbursement in WA State</a:t>
          </a:r>
        </a:p>
      </dgm:t>
    </dgm:pt>
    <dgm:pt modelId="{96E61270-4A02-49FF-8A8E-67060109695E}" type="parTrans" cxnId="{24BEBFDA-C577-40FC-BE9B-B1B443D41188}">
      <dgm:prSet/>
      <dgm:spPr/>
      <dgm:t>
        <a:bodyPr/>
        <a:lstStyle/>
        <a:p>
          <a:endParaRPr lang="en-US"/>
        </a:p>
      </dgm:t>
    </dgm:pt>
    <dgm:pt modelId="{9645066B-BBAE-4FD3-B291-50CA60AF502E}" type="sibTrans" cxnId="{24BEBFDA-C577-40FC-BE9B-B1B443D41188}">
      <dgm:prSet/>
      <dgm:spPr/>
      <dgm:t>
        <a:bodyPr/>
        <a:lstStyle/>
        <a:p>
          <a:endParaRPr lang="en-US"/>
        </a:p>
      </dgm:t>
    </dgm:pt>
    <dgm:pt modelId="{ECFEFB7A-3422-4B8F-9C5D-798DA9C5E9EB}">
      <dgm:prSet phldrT="[Text]" custT="1"/>
      <dgm:spPr>
        <a:noFill/>
        <a:ln>
          <a:solidFill>
            <a:srgbClr val="33006F"/>
          </a:solidFill>
        </a:ln>
      </dgm:spPr>
      <dgm:t>
        <a:bodyPr/>
        <a:lstStyle/>
        <a:p>
          <a:r>
            <a:rPr lang="en-US" sz="1800" b="1" dirty="0">
              <a:solidFill>
                <a:schemeClr val="tx1"/>
              </a:solidFill>
            </a:rPr>
            <a:t>Clinics/Employers</a:t>
          </a:r>
          <a:r>
            <a:rPr lang="en-US" sz="1400" dirty="0">
              <a:solidFill>
                <a:schemeClr val="tx1"/>
              </a:solidFill>
            </a:rPr>
            <a:t>: Develop role and hiring support for early adopter clinics; Consider pediatrics and perinatal</a:t>
          </a:r>
        </a:p>
      </dgm:t>
    </dgm:pt>
    <dgm:pt modelId="{5357A9DA-2CAF-436B-A49D-419CBD526791}" type="parTrans" cxnId="{A75799ED-DAC0-4B68-B6FD-3E6D26BC58BD}">
      <dgm:prSet/>
      <dgm:spPr/>
      <dgm:t>
        <a:bodyPr/>
        <a:lstStyle/>
        <a:p>
          <a:endParaRPr lang="en-US"/>
        </a:p>
      </dgm:t>
    </dgm:pt>
    <dgm:pt modelId="{57096C62-DE29-4F1F-986D-938D3BE66F7F}" type="sibTrans" cxnId="{A75799ED-DAC0-4B68-B6FD-3E6D26BC58BD}">
      <dgm:prSet/>
      <dgm:spPr/>
      <dgm:t>
        <a:bodyPr/>
        <a:lstStyle/>
        <a:p>
          <a:endParaRPr lang="en-US"/>
        </a:p>
      </dgm:t>
    </dgm:pt>
    <dgm:pt modelId="{FA8BE386-C164-4FA3-AF6E-2A97C5F9E4A3}">
      <dgm:prSet phldrT="[Text]" custT="1"/>
      <dgm:spPr>
        <a:noFill/>
        <a:ln>
          <a:solidFill>
            <a:srgbClr val="33006F"/>
          </a:solidFill>
        </a:ln>
      </dgm:spPr>
      <dgm:t>
        <a:bodyPr/>
        <a:lstStyle/>
        <a:p>
          <a:r>
            <a:rPr lang="en-US" sz="1800" b="1" dirty="0">
              <a:solidFill>
                <a:schemeClr val="tx1"/>
              </a:solidFill>
            </a:rPr>
            <a:t>Didactic curriculum: </a:t>
          </a:r>
          <a:r>
            <a:rPr lang="en-US" sz="1400" dirty="0">
              <a:solidFill>
                <a:schemeClr val="tx1"/>
              </a:solidFill>
            </a:rPr>
            <a:t>Provide content for courses to any educational partner</a:t>
          </a:r>
        </a:p>
      </dgm:t>
    </dgm:pt>
    <dgm:pt modelId="{2BF8A594-E0CE-4694-BE47-B0C69DD2EAC9}" type="parTrans" cxnId="{BEA836CA-1255-44AB-8BE6-DA0CE66F3C66}">
      <dgm:prSet/>
      <dgm:spPr/>
      <dgm:t>
        <a:bodyPr/>
        <a:lstStyle/>
        <a:p>
          <a:endParaRPr lang="en-US"/>
        </a:p>
      </dgm:t>
    </dgm:pt>
    <dgm:pt modelId="{18993F89-1C0D-4333-AF36-2B63F3439103}" type="sibTrans" cxnId="{BEA836CA-1255-44AB-8BE6-DA0CE66F3C66}">
      <dgm:prSet/>
      <dgm:spPr/>
      <dgm:t>
        <a:bodyPr/>
        <a:lstStyle/>
        <a:p>
          <a:endParaRPr lang="en-US"/>
        </a:p>
      </dgm:t>
    </dgm:pt>
    <dgm:pt modelId="{D8C39D41-4574-4E4A-9C62-D83C8C2A9659}">
      <dgm:prSet custT="1"/>
      <dgm:spPr>
        <a:noFill/>
        <a:ln w="28575">
          <a:solidFill>
            <a:schemeClr val="accent4">
              <a:lumMod val="50000"/>
            </a:schemeClr>
          </a:solidFill>
        </a:ln>
      </dgm:spPr>
      <dgm:t>
        <a:bodyPr/>
        <a:lstStyle/>
        <a:p>
          <a:r>
            <a:rPr lang="en-US" sz="1800" b="1" dirty="0">
              <a:solidFill>
                <a:schemeClr val="tx1"/>
              </a:solidFill>
            </a:rPr>
            <a:t>Practicum Experiences</a:t>
          </a:r>
          <a:r>
            <a:rPr lang="en-US" sz="1400" b="1" dirty="0">
              <a:solidFill>
                <a:schemeClr val="tx1"/>
              </a:solidFill>
            </a:rPr>
            <a:t>: </a:t>
          </a:r>
          <a:r>
            <a:rPr lang="en-US" sz="1400" dirty="0">
              <a:solidFill>
                <a:schemeClr val="tx1"/>
              </a:solidFill>
            </a:rPr>
            <a:t>Partner with new sites; Provide implementation support</a:t>
          </a:r>
          <a:endParaRPr lang="en-US" sz="1400" dirty="0"/>
        </a:p>
      </dgm:t>
    </dgm:pt>
    <dgm:pt modelId="{7D2568CE-BAF0-46E2-9B63-7B99095C7BDC}" type="parTrans" cxnId="{CC9274EF-1E8F-4811-B226-BB7CE3F9FE15}">
      <dgm:prSet/>
      <dgm:spPr/>
      <dgm:t>
        <a:bodyPr/>
        <a:lstStyle/>
        <a:p>
          <a:endParaRPr lang="en-US"/>
        </a:p>
      </dgm:t>
    </dgm:pt>
    <dgm:pt modelId="{C230A75D-2C9A-46E4-91EE-D891A674EF12}" type="sibTrans" cxnId="{CC9274EF-1E8F-4811-B226-BB7CE3F9FE15}">
      <dgm:prSet/>
      <dgm:spPr/>
      <dgm:t>
        <a:bodyPr/>
        <a:lstStyle/>
        <a:p>
          <a:endParaRPr lang="en-US"/>
        </a:p>
      </dgm:t>
    </dgm:pt>
    <dgm:pt modelId="{9E9E0E33-E41C-4B27-ACF9-C8F861C65707}">
      <dgm:prSet phldrT="[Text]" custT="1"/>
      <dgm:spPr>
        <a:noFill/>
        <a:ln>
          <a:solidFill>
            <a:srgbClr val="33006F"/>
          </a:solidFill>
        </a:ln>
      </dgm:spPr>
      <dgm:t>
        <a:bodyPr/>
        <a:lstStyle/>
        <a:p>
          <a:r>
            <a:rPr lang="en-US" sz="1800" b="1" dirty="0">
              <a:solidFill>
                <a:schemeClr val="tx1"/>
              </a:solidFill>
            </a:rPr>
            <a:t>Skills Training:      </a:t>
          </a:r>
          <a:r>
            <a:rPr lang="en-US" sz="1400" b="0" dirty="0">
              <a:solidFill>
                <a:schemeClr val="tx1"/>
              </a:solidFill>
            </a:rPr>
            <a:t>Continue to develop the ITS; Develop modified Anxiety Treatment Protocol</a:t>
          </a:r>
        </a:p>
      </dgm:t>
    </dgm:pt>
    <dgm:pt modelId="{20044CBE-A60E-4EA5-B096-03ABA37A07C6}" type="sibTrans" cxnId="{12F8F60E-E6C6-49B3-9CDC-C675E1F1967B}">
      <dgm:prSet/>
      <dgm:spPr/>
      <dgm:t>
        <a:bodyPr/>
        <a:lstStyle/>
        <a:p>
          <a:endParaRPr lang="en-US"/>
        </a:p>
      </dgm:t>
    </dgm:pt>
    <dgm:pt modelId="{71707521-78D0-461B-B543-AC08763EFE1E}" type="parTrans" cxnId="{12F8F60E-E6C6-49B3-9CDC-C675E1F1967B}">
      <dgm:prSet/>
      <dgm:spPr/>
      <dgm:t>
        <a:bodyPr/>
        <a:lstStyle/>
        <a:p>
          <a:endParaRPr lang="en-US"/>
        </a:p>
      </dgm:t>
    </dgm:pt>
    <dgm:pt modelId="{56AF5DC3-D421-4F6B-91DE-49E3B1E02528}" type="pres">
      <dgm:prSet presAssocID="{FF8D3BF7-00F2-4FE1-B848-EC945EEC1E78}" presName="theList" presStyleCnt="0">
        <dgm:presLayoutVars>
          <dgm:dir/>
          <dgm:animLvl val="lvl"/>
          <dgm:resizeHandles val="exact"/>
        </dgm:presLayoutVars>
      </dgm:prSet>
      <dgm:spPr/>
      <dgm:t>
        <a:bodyPr/>
        <a:lstStyle/>
        <a:p>
          <a:endParaRPr lang="en-US"/>
        </a:p>
      </dgm:t>
    </dgm:pt>
    <dgm:pt modelId="{5B53F5C0-4408-45D8-A435-F593C3E37AB8}" type="pres">
      <dgm:prSet presAssocID="{CCDC8BF1-B02F-4791-9707-3A81A28BADBA}" presName="compNode" presStyleCnt="0"/>
      <dgm:spPr/>
    </dgm:pt>
    <dgm:pt modelId="{7AC10027-B424-4E9E-B3D3-5AE48F44B75A}" type="pres">
      <dgm:prSet presAssocID="{CCDC8BF1-B02F-4791-9707-3A81A28BADBA}" presName="aNode" presStyleLbl="bgShp" presStyleIdx="0" presStyleCnt="3"/>
      <dgm:spPr/>
      <dgm:t>
        <a:bodyPr/>
        <a:lstStyle/>
        <a:p>
          <a:endParaRPr lang="en-US"/>
        </a:p>
      </dgm:t>
    </dgm:pt>
    <dgm:pt modelId="{F9D87276-CCCD-4934-9222-1F1A0799A84E}" type="pres">
      <dgm:prSet presAssocID="{CCDC8BF1-B02F-4791-9707-3A81A28BADBA}" presName="textNode" presStyleLbl="bgShp" presStyleIdx="0" presStyleCnt="3"/>
      <dgm:spPr/>
      <dgm:t>
        <a:bodyPr/>
        <a:lstStyle/>
        <a:p>
          <a:endParaRPr lang="en-US"/>
        </a:p>
      </dgm:t>
    </dgm:pt>
    <dgm:pt modelId="{7B0F7F0E-FA50-4B4A-A7F1-ED1CCEE75724}" type="pres">
      <dgm:prSet presAssocID="{CCDC8BF1-B02F-4791-9707-3A81A28BADBA}" presName="compChildNode" presStyleCnt="0"/>
      <dgm:spPr/>
    </dgm:pt>
    <dgm:pt modelId="{BAECEFAA-3E7E-4294-9BB4-C209F924997E}" type="pres">
      <dgm:prSet presAssocID="{CCDC8BF1-B02F-4791-9707-3A81A28BADBA}" presName="theInnerList" presStyleCnt="0"/>
      <dgm:spPr/>
    </dgm:pt>
    <dgm:pt modelId="{2CC4A97A-D4E3-4FF8-872D-083E9CBAACB7}" type="pres">
      <dgm:prSet presAssocID="{38DC5AAD-67D6-430D-8290-284F6EDE3117}" presName="childNode" presStyleLbl="node1" presStyleIdx="0" presStyleCnt="8" custLinFactY="100000" custLinFactNeighborX="618" custLinFactNeighborY="100345">
        <dgm:presLayoutVars>
          <dgm:bulletEnabled val="1"/>
        </dgm:presLayoutVars>
      </dgm:prSet>
      <dgm:spPr/>
      <dgm:t>
        <a:bodyPr/>
        <a:lstStyle/>
        <a:p>
          <a:endParaRPr lang="en-US"/>
        </a:p>
      </dgm:t>
    </dgm:pt>
    <dgm:pt modelId="{8F312280-1939-4CC2-9668-F146E4D3AE8A}" type="pres">
      <dgm:prSet presAssocID="{38DC5AAD-67D6-430D-8290-284F6EDE3117}" presName="aSpace2" presStyleCnt="0"/>
      <dgm:spPr/>
    </dgm:pt>
    <dgm:pt modelId="{DFBB2AB1-A843-4202-94F1-51B62F8B4CF8}" type="pres">
      <dgm:prSet presAssocID="{FA8BE386-C164-4FA3-AF6E-2A97C5F9E4A3}" presName="childNode" presStyleLbl="node1" presStyleIdx="1" presStyleCnt="8" custLinFactY="-96501" custLinFactNeighborX="-446" custLinFactNeighborY="-100000">
        <dgm:presLayoutVars>
          <dgm:bulletEnabled val="1"/>
        </dgm:presLayoutVars>
      </dgm:prSet>
      <dgm:spPr/>
      <dgm:t>
        <a:bodyPr/>
        <a:lstStyle/>
        <a:p>
          <a:endParaRPr lang="en-US"/>
        </a:p>
      </dgm:t>
    </dgm:pt>
    <dgm:pt modelId="{DF47648B-91DB-4C71-89C5-783A18942D66}" type="pres">
      <dgm:prSet presAssocID="{FA8BE386-C164-4FA3-AF6E-2A97C5F9E4A3}" presName="aSpace2" presStyleCnt="0"/>
      <dgm:spPr/>
    </dgm:pt>
    <dgm:pt modelId="{80AE40BE-AAD1-4D92-A842-C3746CFD9C8B}" type="pres">
      <dgm:prSet presAssocID="{9E9E0E33-E41C-4B27-ACF9-C8F861C65707}" presName="childNode" presStyleLbl="node1" presStyleIdx="2" presStyleCnt="8" custScaleY="124031">
        <dgm:presLayoutVars>
          <dgm:bulletEnabled val="1"/>
        </dgm:presLayoutVars>
      </dgm:prSet>
      <dgm:spPr/>
      <dgm:t>
        <a:bodyPr/>
        <a:lstStyle/>
        <a:p>
          <a:endParaRPr lang="en-US"/>
        </a:p>
      </dgm:t>
    </dgm:pt>
    <dgm:pt modelId="{8AC80A07-23F9-4C06-B062-75520C410C9A}" type="pres">
      <dgm:prSet presAssocID="{CCDC8BF1-B02F-4791-9707-3A81A28BADBA}" presName="aSpace" presStyleCnt="0"/>
      <dgm:spPr/>
    </dgm:pt>
    <dgm:pt modelId="{9BABBA2F-8960-45B0-83DE-EC0A59F1903C}" type="pres">
      <dgm:prSet presAssocID="{4847A97C-6C30-48A2-96F1-83305485540A}" presName="compNode" presStyleCnt="0"/>
      <dgm:spPr/>
    </dgm:pt>
    <dgm:pt modelId="{DD67712D-4B29-4A05-ACA0-7D016612F267}" type="pres">
      <dgm:prSet presAssocID="{4847A97C-6C30-48A2-96F1-83305485540A}" presName="aNode" presStyleLbl="bgShp" presStyleIdx="1" presStyleCnt="3"/>
      <dgm:spPr/>
      <dgm:t>
        <a:bodyPr/>
        <a:lstStyle/>
        <a:p>
          <a:endParaRPr lang="en-US"/>
        </a:p>
      </dgm:t>
    </dgm:pt>
    <dgm:pt modelId="{DC641ACF-532B-4FB9-B6F5-7A7ED9AC1D85}" type="pres">
      <dgm:prSet presAssocID="{4847A97C-6C30-48A2-96F1-83305485540A}" presName="textNode" presStyleLbl="bgShp" presStyleIdx="1" presStyleCnt="3"/>
      <dgm:spPr/>
      <dgm:t>
        <a:bodyPr/>
        <a:lstStyle/>
        <a:p>
          <a:endParaRPr lang="en-US"/>
        </a:p>
      </dgm:t>
    </dgm:pt>
    <dgm:pt modelId="{2F4F9E21-3813-45B0-87B6-A267B8193FBA}" type="pres">
      <dgm:prSet presAssocID="{4847A97C-6C30-48A2-96F1-83305485540A}" presName="compChildNode" presStyleCnt="0"/>
      <dgm:spPr/>
    </dgm:pt>
    <dgm:pt modelId="{6E90E4D6-D7BE-4639-89C9-6C9D4FCF711B}" type="pres">
      <dgm:prSet presAssocID="{4847A97C-6C30-48A2-96F1-83305485540A}" presName="theInnerList" presStyleCnt="0"/>
      <dgm:spPr/>
    </dgm:pt>
    <dgm:pt modelId="{187937E8-0DDB-470E-BA30-170CCE932603}" type="pres">
      <dgm:prSet presAssocID="{5D3905AD-B282-4CD2-B635-CE4CA2390726}" presName="childNode" presStyleLbl="node1" presStyleIdx="3" presStyleCnt="8" custScaleY="128828" custLinFactNeighborY="-59660">
        <dgm:presLayoutVars>
          <dgm:bulletEnabled val="1"/>
        </dgm:presLayoutVars>
      </dgm:prSet>
      <dgm:spPr/>
      <dgm:t>
        <a:bodyPr/>
        <a:lstStyle/>
        <a:p>
          <a:endParaRPr lang="en-US"/>
        </a:p>
      </dgm:t>
    </dgm:pt>
    <dgm:pt modelId="{4BA9A851-666A-44F9-B396-CB0E19DDF6F5}" type="pres">
      <dgm:prSet presAssocID="{5D3905AD-B282-4CD2-B635-CE4CA2390726}" presName="aSpace2" presStyleCnt="0"/>
      <dgm:spPr/>
    </dgm:pt>
    <dgm:pt modelId="{EBCE94DE-C2D4-4AA1-9361-5BEEDA986E48}" type="pres">
      <dgm:prSet presAssocID="{ECFEFB7A-3422-4B8F-9C5D-798DA9C5E9EB}" presName="childNode" presStyleLbl="node1" presStyleIdx="4" presStyleCnt="8" custScaleX="99725" custScaleY="167901" custLinFactNeighborX="386" custLinFactNeighborY="-30522">
        <dgm:presLayoutVars>
          <dgm:bulletEnabled val="1"/>
        </dgm:presLayoutVars>
      </dgm:prSet>
      <dgm:spPr/>
      <dgm:t>
        <a:bodyPr/>
        <a:lstStyle/>
        <a:p>
          <a:endParaRPr lang="en-US"/>
        </a:p>
      </dgm:t>
    </dgm:pt>
    <dgm:pt modelId="{A888F32B-59F3-4621-B50A-6D0F050238ED}" type="pres">
      <dgm:prSet presAssocID="{ECFEFB7A-3422-4B8F-9C5D-798DA9C5E9EB}" presName="aSpace2" presStyleCnt="0"/>
      <dgm:spPr/>
    </dgm:pt>
    <dgm:pt modelId="{806B43A3-C881-4128-8C58-0F6B3A352000}" type="pres">
      <dgm:prSet presAssocID="{D8C39D41-4574-4E4A-9C62-D83C8C2A9659}" presName="childNode" presStyleLbl="node1" presStyleIdx="5" presStyleCnt="8" custScaleY="155788" custLinFactNeighborX="1158" custLinFactNeighborY="4005">
        <dgm:presLayoutVars>
          <dgm:bulletEnabled val="1"/>
        </dgm:presLayoutVars>
      </dgm:prSet>
      <dgm:spPr/>
      <dgm:t>
        <a:bodyPr/>
        <a:lstStyle/>
        <a:p>
          <a:endParaRPr lang="en-US"/>
        </a:p>
      </dgm:t>
    </dgm:pt>
    <dgm:pt modelId="{AAE4DDC7-9810-4DA9-88EA-64B7737F47FB}" type="pres">
      <dgm:prSet presAssocID="{4847A97C-6C30-48A2-96F1-83305485540A}" presName="aSpace" presStyleCnt="0"/>
      <dgm:spPr/>
    </dgm:pt>
    <dgm:pt modelId="{33A8C1F5-7057-497A-8248-2ED4783853F5}" type="pres">
      <dgm:prSet presAssocID="{B2E64E50-C21F-4E7E-96A0-784704A785F0}" presName="compNode" presStyleCnt="0"/>
      <dgm:spPr/>
    </dgm:pt>
    <dgm:pt modelId="{0FE30606-A8E4-4FCF-9403-89AD8CCD34EA}" type="pres">
      <dgm:prSet presAssocID="{B2E64E50-C21F-4E7E-96A0-784704A785F0}" presName="aNode" presStyleLbl="bgShp" presStyleIdx="2" presStyleCnt="3"/>
      <dgm:spPr/>
      <dgm:t>
        <a:bodyPr/>
        <a:lstStyle/>
        <a:p>
          <a:endParaRPr lang="en-US"/>
        </a:p>
      </dgm:t>
    </dgm:pt>
    <dgm:pt modelId="{886039D8-A692-4D6E-990F-FDFA2892971A}" type="pres">
      <dgm:prSet presAssocID="{B2E64E50-C21F-4E7E-96A0-784704A785F0}" presName="textNode" presStyleLbl="bgShp" presStyleIdx="2" presStyleCnt="3"/>
      <dgm:spPr/>
      <dgm:t>
        <a:bodyPr/>
        <a:lstStyle/>
        <a:p>
          <a:endParaRPr lang="en-US"/>
        </a:p>
      </dgm:t>
    </dgm:pt>
    <dgm:pt modelId="{95642E49-9555-42F6-8515-F79DB50905CB}" type="pres">
      <dgm:prSet presAssocID="{B2E64E50-C21F-4E7E-96A0-784704A785F0}" presName="compChildNode" presStyleCnt="0"/>
      <dgm:spPr/>
    </dgm:pt>
    <dgm:pt modelId="{3050DEFB-2B2C-4F6E-8DD7-257B11631FCF}" type="pres">
      <dgm:prSet presAssocID="{B2E64E50-C21F-4E7E-96A0-784704A785F0}" presName="theInnerList" presStyleCnt="0"/>
      <dgm:spPr/>
    </dgm:pt>
    <dgm:pt modelId="{9CBD95B9-C2B5-4DBE-8B77-3314DBA71CF1}" type="pres">
      <dgm:prSet presAssocID="{985BB5E7-B1A8-4960-98D5-C6D962FFEF8C}" presName="childNode" presStyleLbl="node1" presStyleIdx="6" presStyleCnt="8" custLinFactNeighborY="40695">
        <dgm:presLayoutVars>
          <dgm:bulletEnabled val="1"/>
        </dgm:presLayoutVars>
      </dgm:prSet>
      <dgm:spPr/>
      <dgm:t>
        <a:bodyPr/>
        <a:lstStyle/>
        <a:p>
          <a:endParaRPr lang="en-US"/>
        </a:p>
      </dgm:t>
    </dgm:pt>
    <dgm:pt modelId="{5732AA33-F8B1-465D-83B6-DCDEF1EB5646}" type="pres">
      <dgm:prSet presAssocID="{985BB5E7-B1A8-4960-98D5-C6D962FFEF8C}" presName="aSpace2" presStyleCnt="0"/>
      <dgm:spPr/>
    </dgm:pt>
    <dgm:pt modelId="{6A19019C-0331-4D9C-B1DB-33B3E374B00B}" type="pres">
      <dgm:prSet presAssocID="{F7E1C6F6-FBCA-459A-A5DE-87DAE1CB42BB}" presName="childNode" presStyleLbl="node1" presStyleIdx="7" presStyleCnt="8" custScaleY="71408">
        <dgm:presLayoutVars>
          <dgm:bulletEnabled val="1"/>
        </dgm:presLayoutVars>
      </dgm:prSet>
      <dgm:spPr/>
      <dgm:t>
        <a:bodyPr/>
        <a:lstStyle/>
        <a:p>
          <a:endParaRPr lang="en-US"/>
        </a:p>
      </dgm:t>
    </dgm:pt>
  </dgm:ptLst>
  <dgm:cxnLst>
    <dgm:cxn modelId="{205A380A-59D3-48C6-8B81-7C98E9CFE739}" type="presOf" srcId="{B2E64E50-C21F-4E7E-96A0-784704A785F0}" destId="{886039D8-A692-4D6E-990F-FDFA2892971A}" srcOrd="1" destOrd="0" presId="urn:microsoft.com/office/officeart/2005/8/layout/lProcess2"/>
    <dgm:cxn modelId="{C3BA2948-FD78-4885-A094-67727BA29246}" type="presOf" srcId="{CCDC8BF1-B02F-4791-9707-3A81A28BADBA}" destId="{7AC10027-B424-4E9E-B3D3-5AE48F44B75A}" srcOrd="0" destOrd="0" presId="urn:microsoft.com/office/officeart/2005/8/layout/lProcess2"/>
    <dgm:cxn modelId="{5CE0F6AB-08D6-440A-BCE5-64645A2B5AA6}" srcId="{FF8D3BF7-00F2-4FE1-B848-EC945EEC1E78}" destId="{B2E64E50-C21F-4E7E-96A0-784704A785F0}" srcOrd="2" destOrd="0" parTransId="{6A611D9B-8351-4C53-911B-71B33803B69D}" sibTransId="{FC501B60-4471-49E9-9C0D-07DA2C31BA72}"/>
    <dgm:cxn modelId="{C6C0B451-5A8D-4871-B60B-F4D3C0778FFF}" type="presOf" srcId="{FF8D3BF7-00F2-4FE1-B848-EC945EEC1E78}" destId="{56AF5DC3-D421-4F6B-91DE-49E3B1E02528}" srcOrd="0" destOrd="0" presId="urn:microsoft.com/office/officeart/2005/8/layout/lProcess2"/>
    <dgm:cxn modelId="{204F6ED1-3FC7-47F4-86BA-411D83DC33D4}" type="presOf" srcId="{B2E64E50-C21F-4E7E-96A0-784704A785F0}" destId="{0FE30606-A8E4-4FCF-9403-89AD8CCD34EA}" srcOrd="0" destOrd="0" presId="urn:microsoft.com/office/officeart/2005/8/layout/lProcess2"/>
    <dgm:cxn modelId="{C7724394-4C6D-4A7F-89A1-C7B78DA22142}" type="presOf" srcId="{D8C39D41-4574-4E4A-9C62-D83C8C2A9659}" destId="{806B43A3-C881-4128-8C58-0F6B3A352000}" srcOrd="0" destOrd="0" presId="urn:microsoft.com/office/officeart/2005/8/layout/lProcess2"/>
    <dgm:cxn modelId="{C63B8A59-F75D-4F60-B2A2-C4D4D32718E2}" type="presOf" srcId="{FA8BE386-C164-4FA3-AF6E-2A97C5F9E4A3}" destId="{DFBB2AB1-A843-4202-94F1-51B62F8B4CF8}" srcOrd="0" destOrd="0" presId="urn:microsoft.com/office/officeart/2005/8/layout/lProcess2"/>
    <dgm:cxn modelId="{A75799ED-DAC0-4B68-B6FD-3E6D26BC58BD}" srcId="{4847A97C-6C30-48A2-96F1-83305485540A}" destId="{ECFEFB7A-3422-4B8F-9C5D-798DA9C5E9EB}" srcOrd="1" destOrd="0" parTransId="{5357A9DA-2CAF-436B-A49D-419CBD526791}" sibTransId="{57096C62-DE29-4F1F-986D-938D3BE66F7F}"/>
    <dgm:cxn modelId="{7F402D65-F955-4FE3-9AFD-A1797CF102A9}" type="presOf" srcId="{F7E1C6F6-FBCA-459A-A5DE-87DAE1CB42BB}" destId="{6A19019C-0331-4D9C-B1DB-33B3E374B00B}" srcOrd="0" destOrd="0" presId="urn:microsoft.com/office/officeart/2005/8/layout/lProcess2"/>
    <dgm:cxn modelId="{90859882-7D6E-4AFB-AC49-F88A0B6DEE31}" type="presOf" srcId="{5D3905AD-B282-4CD2-B635-CE4CA2390726}" destId="{187937E8-0DDB-470E-BA30-170CCE932603}" srcOrd="0" destOrd="0" presId="urn:microsoft.com/office/officeart/2005/8/layout/lProcess2"/>
    <dgm:cxn modelId="{6D26CBB8-93BC-48CF-AA7E-E691D8891822}" type="presOf" srcId="{9E9E0E33-E41C-4B27-ACF9-C8F861C65707}" destId="{80AE40BE-AAD1-4D92-A842-C3746CFD9C8B}" srcOrd="0" destOrd="0" presId="urn:microsoft.com/office/officeart/2005/8/layout/lProcess2"/>
    <dgm:cxn modelId="{24BEBFDA-C577-40FC-BE9B-B1B443D41188}" srcId="{B2E64E50-C21F-4E7E-96A0-784704A785F0}" destId="{F7E1C6F6-FBCA-459A-A5DE-87DAE1CB42BB}" srcOrd="1" destOrd="0" parTransId="{96E61270-4A02-49FF-8A8E-67060109695E}" sibTransId="{9645066B-BBAE-4FD3-B291-50CA60AF502E}"/>
    <dgm:cxn modelId="{123B9C2D-C1BF-4652-A71C-4D494E7A9418}" type="presOf" srcId="{CCDC8BF1-B02F-4791-9707-3A81A28BADBA}" destId="{F9D87276-CCCD-4934-9222-1F1A0799A84E}" srcOrd="1" destOrd="0" presId="urn:microsoft.com/office/officeart/2005/8/layout/lProcess2"/>
    <dgm:cxn modelId="{9045022A-9EF0-4268-8BC5-5724C957ADB6}" type="presOf" srcId="{4847A97C-6C30-48A2-96F1-83305485540A}" destId="{DD67712D-4B29-4A05-ACA0-7D016612F267}" srcOrd="0" destOrd="0" presId="urn:microsoft.com/office/officeart/2005/8/layout/lProcess2"/>
    <dgm:cxn modelId="{96CEEE45-BC16-48DF-8D90-E6E30865F088}" srcId="{FF8D3BF7-00F2-4FE1-B848-EC945EEC1E78}" destId="{CCDC8BF1-B02F-4791-9707-3A81A28BADBA}" srcOrd="0" destOrd="0" parTransId="{7D19C663-C9A3-4A2F-8652-B582C128282D}" sibTransId="{E7F495B2-534A-4792-A620-5EB754767EEA}"/>
    <dgm:cxn modelId="{12F8F60E-E6C6-49B3-9CDC-C675E1F1967B}" srcId="{CCDC8BF1-B02F-4791-9707-3A81A28BADBA}" destId="{9E9E0E33-E41C-4B27-ACF9-C8F861C65707}" srcOrd="2" destOrd="0" parTransId="{71707521-78D0-461B-B543-AC08763EFE1E}" sibTransId="{20044CBE-A60E-4EA5-B096-03ABA37A07C6}"/>
    <dgm:cxn modelId="{CC9274EF-1E8F-4811-B226-BB7CE3F9FE15}" srcId="{4847A97C-6C30-48A2-96F1-83305485540A}" destId="{D8C39D41-4574-4E4A-9C62-D83C8C2A9659}" srcOrd="2" destOrd="0" parTransId="{7D2568CE-BAF0-46E2-9B63-7B99095C7BDC}" sibTransId="{C230A75D-2C9A-46E4-91EE-D891A674EF12}"/>
    <dgm:cxn modelId="{BC88097E-FF98-4366-833B-245E9A9FE372}" type="presOf" srcId="{38DC5AAD-67D6-430D-8290-284F6EDE3117}" destId="{2CC4A97A-D4E3-4FF8-872D-083E9CBAACB7}" srcOrd="0" destOrd="0" presId="urn:microsoft.com/office/officeart/2005/8/layout/lProcess2"/>
    <dgm:cxn modelId="{05E8E661-FB04-48BA-9790-955F7141E0D3}" srcId="{B2E64E50-C21F-4E7E-96A0-784704A785F0}" destId="{985BB5E7-B1A8-4960-98D5-C6D962FFEF8C}" srcOrd="0" destOrd="0" parTransId="{0EF88AC1-D4DB-41DE-9204-78F520CFD27F}" sibTransId="{47023F59-9BA0-48CE-A6BB-A0F7A627E5DE}"/>
    <dgm:cxn modelId="{79FD8765-15AE-43C2-B2B1-0AE4C2C2A8F7}" srcId="{FF8D3BF7-00F2-4FE1-B848-EC945EEC1E78}" destId="{4847A97C-6C30-48A2-96F1-83305485540A}" srcOrd="1" destOrd="0" parTransId="{7613247D-3E37-4D3D-9500-BCC2D9A6B599}" sibTransId="{89F463B7-DDF3-42D1-AD6F-4FC75DAAFB4B}"/>
    <dgm:cxn modelId="{3EEFB063-8318-4D5C-B305-34B0BC26C10A}" type="presOf" srcId="{ECFEFB7A-3422-4B8F-9C5D-798DA9C5E9EB}" destId="{EBCE94DE-C2D4-4AA1-9361-5BEEDA986E48}" srcOrd="0" destOrd="0" presId="urn:microsoft.com/office/officeart/2005/8/layout/lProcess2"/>
    <dgm:cxn modelId="{010E4881-D349-4031-B129-6609FED183F4}" type="presOf" srcId="{985BB5E7-B1A8-4960-98D5-C6D962FFEF8C}" destId="{9CBD95B9-C2B5-4DBE-8B77-3314DBA71CF1}" srcOrd="0" destOrd="0" presId="urn:microsoft.com/office/officeart/2005/8/layout/lProcess2"/>
    <dgm:cxn modelId="{BEA836CA-1255-44AB-8BE6-DA0CE66F3C66}" srcId="{CCDC8BF1-B02F-4791-9707-3A81A28BADBA}" destId="{FA8BE386-C164-4FA3-AF6E-2A97C5F9E4A3}" srcOrd="1" destOrd="0" parTransId="{2BF8A594-E0CE-4694-BE47-B0C69DD2EAC9}" sibTransId="{18993F89-1C0D-4333-AF36-2B63F3439103}"/>
    <dgm:cxn modelId="{C4BEF8B3-FB0A-4BE4-A39D-03AC58F123B5}" srcId="{CCDC8BF1-B02F-4791-9707-3A81A28BADBA}" destId="{38DC5AAD-67D6-430D-8290-284F6EDE3117}" srcOrd="0" destOrd="0" parTransId="{54B6B51C-0D9E-4791-946F-C5B748046E24}" sibTransId="{9C08198C-BB80-4E32-9891-D9C354769D5C}"/>
    <dgm:cxn modelId="{7C12949B-1EFD-476E-B663-C79DC601D7CD}" type="presOf" srcId="{4847A97C-6C30-48A2-96F1-83305485540A}" destId="{DC641ACF-532B-4FB9-B6F5-7A7ED9AC1D85}" srcOrd="1" destOrd="0" presId="urn:microsoft.com/office/officeart/2005/8/layout/lProcess2"/>
    <dgm:cxn modelId="{07A5CC2F-5109-4E21-863F-D35D8DA4343D}" srcId="{4847A97C-6C30-48A2-96F1-83305485540A}" destId="{5D3905AD-B282-4CD2-B635-CE4CA2390726}" srcOrd="0" destOrd="0" parTransId="{73B0D72E-A397-4F60-A8A5-762F0DE9820F}" sibTransId="{C18DAA73-549D-444F-BD0E-6E3FB0D2548C}"/>
    <dgm:cxn modelId="{AC4B5E49-8E8F-48BB-AE1D-FA11079CB3C2}" type="presParOf" srcId="{56AF5DC3-D421-4F6B-91DE-49E3B1E02528}" destId="{5B53F5C0-4408-45D8-A435-F593C3E37AB8}" srcOrd="0" destOrd="0" presId="urn:microsoft.com/office/officeart/2005/8/layout/lProcess2"/>
    <dgm:cxn modelId="{BA4416C5-0409-4999-A604-729EA2EFC8C4}" type="presParOf" srcId="{5B53F5C0-4408-45D8-A435-F593C3E37AB8}" destId="{7AC10027-B424-4E9E-B3D3-5AE48F44B75A}" srcOrd="0" destOrd="0" presId="urn:microsoft.com/office/officeart/2005/8/layout/lProcess2"/>
    <dgm:cxn modelId="{CF2B48B5-E17B-401A-973E-9C37CBFCEDBE}" type="presParOf" srcId="{5B53F5C0-4408-45D8-A435-F593C3E37AB8}" destId="{F9D87276-CCCD-4934-9222-1F1A0799A84E}" srcOrd="1" destOrd="0" presId="urn:microsoft.com/office/officeart/2005/8/layout/lProcess2"/>
    <dgm:cxn modelId="{D3180902-C280-452C-9C60-7FE2E344007A}" type="presParOf" srcId="{5B53F5C0-4408-45D8-A435-F593C3E37AB8}" destId="{7B0F7F0E-FA50-4B4A-A7F1-ED1CCEE75724}" srcOrd="2" destOrd="0" presId="urn:microsoft.com/office/officeart/2005/8/layout/lProcess2"/>
    <dgm:cxn modelId="{9A4FDB6A-81A9-4581-BC64-7FB9249C76C6}" type="presParOf" srcId="{7B0F7F0E-FA50-4B4A-A7F1-ED1CCEE75724}" destId="{BAECEFAA-3E7E-4294-9BB4-C209F924997E}" srcOrd="0" destOrd="0" presId="urn:microsoft.com/office/officeart/2005/8/layout/lProcess2"/>
    <dgm:cxn modelId="{DB91BEF0-8F8E-48DA-A7A0-6AEAA42E8E35}" type="presParOf" srcId="{BAECEFAA-3E7E-4294-9BB4-C209F924997E}" destId="{2CC4A97A-D4E3-4FF8-872D-083E9CBAACB7}" srcOrd="0" destOrd="0" presId="urn:microsoft.com/office/officeart/2005/8/layout/lProcess2"/>
    <dgm:cxn modelId="{240B0AF9-1F31-41E1-92B2-BD74614110D5}" type="presParOf" srcId="{BAECEFAA-3E7E-4294-9BB4-C209F924997E}" destId="{8F312280-1939-4CC2-9668-F146E4D3AE8A}" srcOrd="1" destOrd="0" presId="urn:microsoft.com/office/officeart/2005/8/layout/lProcess2"/>
    <dgm:cxn modelId="{B737DD15-259F-4926-A342-C7372F396DD4}" type="presParOf" srcId="{BAECEFAA-3E7E-4294-9BB4-C209F924997E}" destId="{DFBB2AB1-A843-4202-94F1-51B62F8B4CF8}" srcOrd="2" destOrd="0" presId="urn:microsoft.com/office/officeart/2005/8/layout/lProcess2"/>
    <dgm:cxn modelId="{77AD2C71-4602-475E-A3B4-A529A73B9AB9}" type="presParOf" srcId="{BAECEFAA-3E7E-4294-9BB4-C209F924997E}" destId="{DF47648B-91DB-4C71-89C5-783A18942D66}" srcOrd="3" destOrd="0" presId="urn:microsoft.com/office/officeart/2005/8/layout/lProcess2"/>
    <dgm:cxn modelId="{1A85EA50-57FD-4FD1-88FB-866BD9677BF0}" type="presParOf" srcId="{BAECEFAA-3E7E-4294-9BB4-C209F924997E}" destId="{80AE40BE-AAD1-4D92-A842-C3746CFD9C8B}" srcOrd="4" destOrd="0" presId="urn:microsoft.com/office/officeart/2005/8/layout/lProcess2"/>
    <dgm:cxn modelId="{DF149CB6-7E54-4E28-8318-F174449622AC}" type="presParOf" srcId="{56AF5DC3-D421-4F6B-91DE-49E3B1E02528}" destId="{8AC80A07-23F9-4C06-B062-75520C410C9A}" srcOrd="1" destOrd="0" presId="urn:microsoft.com/office/officeart/2005/8/layout/lProcess2"/>
    <dgm:cxn modelId="{EBB505E8-3A47-4E8C-A8AC-3B310B75E093}" type="presParOf" srcId="{56AF5DC3-D421-4F6B-91DE-49E3B1E02528}" destId="{9BABBA2F-8960-45B0-83DE-EC0A59F1903C}" srcOrd="2" destOrd="0" presId="urn:microsoft.com/office/officeart/2005/8/layout/lProcess2"/>
    <dgm:cxn modelId="{AC3CCC75-BB1F-414F-A1D9-34E1DCE84EB9}" type="presParOf" srcId="{9BABBA2F-8960-45B0-83DE-EC0A59F1903C}" destId="{DD67712D-4B29-4A05-ACA0-7D016612F267}" srcOrd="0" destOrd="0" presId="urn:microsoft.com/office/officeart/2005/8/layout/lProcess2"/>
    <dgm:cxn modelId="{1E64F7D3-E1DA-4DC0-A230-AD47FD31DF9E}" type="presParOf" srcId="{9BABBA2F-8960-45B0-83DE-EC0A59F1903C}" destId="{DC641ACF-532B-4FB9-B6F5-7A7ED9AC1D85}" srcOrd="1" destOrd="0" presId="urn:microsoft.com/office/officeart/2005/8/layout/lProcess2"/>
    <dgm:cxn modelId="{CE6AA816-AADB-42E0-BD00-BE7FD6661ADE}" type="presParOf" srcId="{9BABBA2F-8960-45B0-83DE-EC0A59F1903C}" destId="{2F4F9E21-3813-45B0-87B6-A267B8193FBA}" srcOrd="2" destOrd="0" presId="urn:microsoft.com/office/officeart/2005/8/layout/lProcess2"/>
    <dgm:cxn modelId="{D1FDA8D6-7FA4-4D3C-8638-FC848C43D470}" type="presParOf" srcId="{2F4F9E21-3813-45B0-87B6-A267B8193FBA}" destId="{6E90E4D6-D7BE-4639-89C9-6C9D4FCF711B}" srcOrd="0" destOrd="0" presId="urn:microsoft.com/office/officeart/2005/8/layout/lProcess2"/>
    <dgm:cxn modelId="{3D28F8C5-1427-499C-A330-CEDF35ECAE68}" type="presParOf" srcId="{6E90E4D6-D7BE-4639-89C9-6C9D4FCF711B}" destId="{187937E8-0DDB-470E-BA30-170CCE932603}" srcOrd="0" destOrd="0" presId="urn:microsoft.com/office/officeart/2005/8/layout/lProcess2"/>
    <dgm:cxn modelId="{2EA864DB-4628-4772-BDF1-D7E7CC079448}" type="presParOf" srcId="{6E90E4D6-D7BE-4639-89C9-6C9D4FCF711B}" destId="{4BA9A851-666A-44F9-B396-CB0E19DDF6F5}" srcOrd="1" destOrd="0" presId="urn:microsoft.com/office/officeart/2005/8/layout/lProcess2"/>
    <dgm:cxn modelId="{194115E7-D2FC-4391-8956-ACDA156A7784}" type="presParOf" srcId="{6E90E4D6-D7BE-4639-89C9-6C9D4FCF711B}" destId="{EBCE94DE-C2D4-4AA1-9361-5BEEDA986E48}" srcOrd="2" destOrd="0" presId="urn:microsoft.com/office/officeart/2005/8/layout/lProcess2"/>
    <dgm:cxn modelId="{B3CD796E-8ECC-4E2B-BEBE-A4196F9C81D8}" type="presParOf" srcId="{6E90E4D6-D7BE-4639-89C9-6C9D4FCF711B}" destId="{A888F32B-59F3-4621-B50A-6D0F050238ED}" srcOrd="3" destOrd="0" presId="urn:microsoft.com/office/officeart/2005/8/layout/lProcess2"/>
    <dgm:cxn modelId="{8591A897-46D6-4525-B530-48BBACEF6801}" type="presParOf" srcId="{6E90E4D6-D7BE-4639-89C9-6C9D4FCF711B}" destId="{806B43A3-C881-4128-8C58-0F6B3A352000}" srcOrd="4" destOrd="0" presId="urn:microsoft.com/office/officeart/2005/8/layout/lProcess2"/>
    <dgm:cxn modelId="{7C26DB94-EE01-4FF2-850B-3F4D43931277}" type="presParOf" srcId="{56AF5DC3-D421-4F6B-91DE-49E3B1E02528}" destId="{AAE4DDC7-9810-4DA9-88EA-64B7737F47FB}" srcOrd="3" destOrd="0" presId="urn:microsoft.com/office/officeart/2005/8/layout/lProcess2"/>
    <dgm:cxn modelId="{E7AC1249-1CEF-4320-A7C2-5A2A82F5DB39}" type="presParOf" srcId="{56AF5DC3-D421-4F6B-91DE-49E3B1E02528}" destId="{33A8C1F5-7057-497A-8248-2ED4783853F5}" srcOrd="4" destOrd="0" presId="urn:microsoft.com/office/officeart/2005/8/layout/lProcess2"/>
    <dgm:cxn modelId="{B1257A2D-A029-494D-97CF-64381337BE61}" type="presParOf" srcId="{33A8C1F5-7057-497A-8248-2ED4783853F5}" destId="{0FE30606-A8E4-4FCF-9403-89AD8CCD34EA}" srcOrd="0" destOrd="0" presId="urn:microsoft.com/office/officeart/2005/8/layout/lProcess2"/>
    <dgm:cxn modelId="{DC28FF09-5647-4A6D-B5B0-913DE3C36AFB}" type="presParOf" srcId="{33A8C1F5-7057-497A-8248-2ED4783853F5}" destId="{886039D8-A692-4D6E-990F-FDFA2892971A}" srcOrd="1" destOrd="0" presId="urn:microsoft.com/office/officeart/2005/8/layout/lProcess2"/>
    <dgm:cxn modelId="{27F3BD4F-078F-41A8-9034-D17B32177774}" type="presParOf" srcId="{33A8C1F5-7057-497A-8248-2ED4783853F5}" destId="{95642E49-9555-42F6-8515-F79DB50905CB}" srcOrd="2" destOrd="0" presId="urn:microsoft.com/office/officeart/2005/8/layout/lProcess2"/>
    <dgm:cxn modelId="{A496FCFC-6D5D-4080-BFA1-213D0170E612}" type="presParOf" srcId="{95642E49-9555-42F6-8515-F79DB50905CB}" destId="{3050DEFB-2B2C-4F6E-8DD7-257B11631FCF}" srcOrd="0" destOrd="0" presId="urn:microsoft.com/office/officeart/2005/8/layout/lProcess2"/>
    <dgm:cxn modelId="{66955073-A80E-4049-AF36-DFEF9B1ADAFD}" type="presParOf" srcId="{3050DEFB-2B2C-4F6E-8DD7-257B11631FCF}" destId="{9CBD95B9-C2B5-4DBE-8B77-3314DBA71CF1}" srcOrd="0" destOrd="0" presId="urn:microsoft.com/office/officeart/2005/8/layout/lProcess2"/>
    <dgm:cxn modelId="{1C315507-AE67-49FA-8886-DB59C5ED172A}" type="presParOf" srcId="{3050DEFB-2B2C-4F6E-8DD7-257B11631FCF}" destId="{5732AA33-F8B1-465D-83B6-DCDEF1EB5646}" srcOrd="1" destOrd="0" presId="urn:microsoft.com/office/officeart/2005/8/layout/lProcess2"/>
    <dgm:cxn modelId="{906D0B92-804D-4D93-9497-0A705921001D}" type="presParOf" srcId="{3050DEFB-2B2C-4F6E-8DD7-257B11631FCF}" destId="{6A19019C-0331-4D9C-B1DB-33B3E374B00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10027-B424-4E9E-B3D3-5AE48F44B75A}">
      <dsp:nvSpPr>
        <dsp:cNvPr id="0" name=""/>
        <dsp:cNvSpPr/>
      </dsp:nvSpPr>
      <dsp:spPr>
        <a:xfrm>
          <a:off x="1339" y="0"/>
          <a:ext cx="3482578" cy="3704595"/>
        </a:xfrm>
        <a:prstGeom prst="roundRect">
          <a:avLst>
            <a:gd name="adj" fmla="val 10000"/>
          </a:avLst>
        </a:prstGeom>
        <a:noFill/>
        <a:ln w="28575">
          <a:solidFill>
            <a:srgbClr val="007659"/>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Curriculum</a:t>
          </a:r>
        </a:p>
      </dsp:txBody>
      <dsp:txXfrm>
        <a:off x="1339" y="0"/>
        <a:ext cx="3482578" cy="1111378"/>
      </dsp:txXfrm>
    </dsp:sp>
    <dsp:sp modelId="{2CC4A97A-D4E3-4FF8-872D-083E9CBAACB7}">
      <dsp:nvSpPr>
        <dsp:cNvPr id="0" name=""/>
        <dsp:cNvSpPr/>
      </dsp:nvSpPr>
      <dsp:spPr>
        <a:xfrm>
          <a:off x="366815" y="1895005"/>
          <a:ext cx="2786062" cy="678422"/>
        </a:xfrm>
        <a:prstGeom prst="roundRect">
          <a:avLst>
            <a:gd name="adj" fmla="val 10000"/>
          </a:avLst>
        </a:prstGeom>
        <a:noFill/>
        <a:ln w="25400" cap="flat" cmpd="sng" algn="ctr">
          <a:solidFill>
            <a:srgbClr val="33006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Educational Partners: </a:t>
          </a:r>
          <a:r>
            <a:rPr lang="en-US" sz="1400" kern="1200" dirty="0">
              <a:solidFill>
                <a:schemeClr val="tx1"/>
              </a:solidFill>
            </a:rPr>
            <a:t>Continue to develop new partners</a:t>
          </a:r>
        </a:p>
      </dsp:txBody>
      <dsp:txXfrm>
        <a:off x="386685" y="1914875"/>
        <a:ext cx="2746322" cy="638682"/>
      </dsp:txXfrm>
    </dsp:sp>
    <dsp:sp modelId="{DFBB2AB1-A843-4202-94F1-51B62F8B4CF8}">
      <dsp:nvSpPr>
        <dsp:cNvPr id="0" name=""/>
        <dsp:cNvSpPr/>
      </dsp:nvSpPr>
      <dsp:spPr>
        <a:xfrm>
          <a:off x="337171" y="1135588"/>
          <a:ext cx="2786062" cy="678422"/>
        </a:xfrm>
        <a:prstGeom prst="roundRect">
          <a:avLst>
            <a:gd name="adj" fmla="val 10000"/>
          </a:avLst>
        </a:prstGeom>
        <a:noFill/>
        <a:ln w="25400" cap="flat" cmpd="sng" algn="ctr">
          <a:solidFill>
            <a:srgbClr val="33006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Didactic curriculum: </a:t>
          </a:r>
          <a:r>
            <a:rPr lang="en-US" sz="1400" kern="1200" dirty="0">
              <a:solidFill>
                <a:schemeClr val="tx1"/>
              </a:solidFill>
            </a:rPr>
            <a:t>Provide content for courses to any educational partner</a:t>
          </a:r>
        </a:p>
      </dsp:txBody>
      <dsp:txXfrm>
        <a:off x="357041" y="1155458"/>
        <a:ext cx="2746322" cy="638682"/>
      </dsp:txXfrm>
    </dsp:sp>
    <dsp:sp modelId="{80AE40BE-AAD1-4D92-A842-C3746CFD9C8B}">
      <dsp:nvSpPr>
        <dsp:cNvPr id="0" name=""/>
        <dsp:cNvSpPr/>
      </dsp:nvSpPr>
      <dsp:spPr>
        <a:xfrm>
          <a:off x="349597" y="2677439"/>
          <a:ext cx="2786062" cy="841453"/>
        </a:xfrm>
        <a:prstGeom prst="roundRect">
          <a:avLst>
            <a:gd name="adj" fmla="val 10000"/>
          </a:avLst>
        </a:prstGeom>
        <a:noFill/>
        <a:ln w="25400" cap="flat" cmpd="sng" algn="ctr">
          <a:solidFill>
            <a:srgbClr val="33006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Skills Training:      </a:t>
          </a:r>
          <a:r>
            <a:rPr lang="en-US" sz="1400" b="0" kern="1200" dirty="0">
              <a:solidFill>
                <a:schemeClr val="tx1"/>
              </a:solidFill>
            </a:rPr>
            <a:t>Continue to develop the ITS; Develop modified Anxiety Treatment Protocol</a:t>
          </a:r>
        </a:p>
      </dsp:txBody>
      <dsp:txXfrm>
        <a:off x="374242" y="2702084"/>
        <a:ext cx="2736772" cy="792163"/>
      </dsp:txXfrm>
    </dsp:sp>
    <dsp:sp modelId="{DD67712D-4B29-4A05-ACA0-7D016612F267}">
      <dsp:nvSpPr>
        <dsp:cNvPr id="0" name=""/>
        <dsp:cNvSpPr/>
      </dsp:nvSpPr>
      <dsp:spPr>
        <a:xfrm>
          <a:off x="3745110" y="0"/>
          <a:ext cx="3482578" cy="3704595"/>
        </a:xfrm>
        <a:prstGeom prst="roundRect">
          <a:avLst>
            <a:gd name="adj" fmla="val 10000"/>
          </a:avLst>
        </a:prstGeom>
        <a:noFill/>
        <a:ln w="28575">
          <a:solidFill>
            <a:srgbClr val="007659"/>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Practice</a:t>
          </a:r>
        </a:p>
      </dsp:txBody>
      <dsp:txXfrm>
        <a:off x="3745110" y="0"/>
        <a:ext cx="3482578" cy="1111378"/>
      </dsp:txXfrm>
    </dsp:sp>
    <dsp:sp modelId="{187937E8-0DDB-470E-BA30-170CCE932603}">
      <dsp:nvSpPr>
        <dsp:cNvPr id="0" name=""/>
        <dsp:cNvSpPr/>
      </dsp:nvSpPr>
      <dsp:spPr>
        <a:xfrm>
          <a:off x="4093368" y="1066429"/>
          <a:ext cx="2786062" cy="641486"/>
        </a:xfrm>
        <a:prstGeom prst="roundRect">
          <a:avLst>
            <a:gd name="adj" fmla="val 10000"/>
          </a:avLst>
        </a:prstGeom>
        <a:noFill/>
        <a:ln w="25400" cap="flat" cmpd="sng" algn="ctr">
          <a:solidFill>
            <a:srgbClr val="33006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Job Description:     </a:t>
          </a:r>
          <a:r>
            <a:rPr lang="en-US" sz="1400" kern="1200" dirty="0">
              <a:solidFill>
                <a:schemeClr val="tx1"/>
              </a:solidFill>
            </a:rPr>
            <a:t>Develop job role details with partners</a:t>
          </a:r>
        </a:p>
      </dsp:txBody>
      <dsp:txXfrm>
        <a:off x="4112156" y="1085217"/>
        <a:ext cx="2748486" cy="603910"/>
      </dsp:txXfrm>
    </dsp:sp>
    <dsp:sp modelId="{EBCE94DE-C2D4-4AA1-9361-5BEEDA986E48}">
      <dsp:nvSpPr>
        <dsp:cNvPr id="0" name=""/>
        <dsp:cNvSpPr/>
      </dsp:nvSpPr>
      <dsp:spPr>
        <a:xfrm>
          <a:off x="4107953" y="1806844"/>
          <a:ext cx="2778400" cy="836047"/>
        </a:xfrm>
        <a:prstGeom prst="roundRect">
          <a:avLst>
            <a:gd name="adj" fmla="val 10000"/>
          </a:avLst>
        </a:prstGeom>
        <a:noFill/>
        <a:ln w="25400" cap="flat" cmpd="sng" algn="ctr">
          <a:solidFill>
            <a:srgbClr val="33006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Clinics/Employers</a:t>
          </a:r>
          <a:r>
            <a:rPr lang="en-US" sz="1400" kern="1200" dirty="0">
              <a:solidFill>
                <a:schemeClr val="tx1"/>
              </a:solidFill>
            </a:rPr>
            <a:t>: Develop role and hiring support for early adopter clinics; Consider pediatrics and perinatal</a:t>
          </a:r>
        </a:p>
      </dsp:txBody>
      <dsp:txXfrm>
        <a:off x="4132440" y="1831331"/>
        <a:ext cx="2729426" cy="787073"/>
      </dsp:txXfrm>
    </dsp:sp>
    <dsp:sp modelId="{806B43A3-C881-4128-8C58-0F6B3A352000}">
      <dsp:nvSpPr>
        <dsp:cNvPr id="0" name=""/>
        <dsp:cNvSpPr/>
      </dsp:nvSpPr>
      <dsp:spPr>
        <a:xfrm>
          <a:off x="4125631" y="2745947"/>
          <a:ext cx="2786062" cy="775731"/>
        </a:xfrm>
        <a:prstGeom prst="roundRect">
          <a:avLst>
            <a:gd name="adj" fmla="val 10000"/>
          </a:avLst>
        </a:prstGeom>
        <a:noFill/>
        <a:ln w="28575"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Practicum Experiences</a:t>
          </a:r>
          <a:r>
            <a:rPr lang="en-US" sz="1400" b="1" kern="1200" dirty="0">
              <a:solidFill>
                <a:schemeClr val="tx1"/>
              </a:solidFill>
            </a:rPr>
            <a:t>: </a:t>
          </a:r>
          <a:r>
            <a:rPr lang="en-US" sz="1400" kern="1200" dirty="0">
              <a:solidFill>
                <a:schemeClr val="tx1"/>
              </a:solidFill>
            </a:rPr>
            <a:t>Partner with new sites; Provide implementation support</a:t>
          </a:r>
          <a:endParaRPr lang="en-US" sz="1400" kern="1200" dirty="0"/>
        </a:p>
      </dsp:txBody>
      <dsp:txXfrm>
        <a:off x="4148351" y="2768667"/>
        <a:ext cx="2740622" cy="730291"/>
      </dsp:txXfrm>
    </dsp:sp>
    <dsp:sp modelId="{0FE30606-A8E4-4FCF-9403-89AD8CCD34EA}">
      <dsp:nvSpPr>
        <dsp:cNvPr id="0" name=""/>
        <dsp:cNvSpPr/>
      </dsp:nvSpPr>
      <dsp:spPr>
        <a:xfrm>
          <a:off x="7488882" y="0"/>
          <a:ext cx="3482578" cy="3704595"/>
        </a:xfrm>
        <a:prstGeom prst="roundRect">
          <a:avLst>
            <a:gd name="adj" fmla="val 10000"/>
          </a:avLst>
        </a:prstGeom>
        <a:noFill/>
        <a:ln w="28575">
          <a:solidFill>
            <a:srgbClr val="007659"/>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Policy</a:t>
          </a:r>
        </a:p>
      </dsp:txBody>
      <dsp:txXfrm>
        <a:off x="7488882" y="0"/>
        <a:ext cx="3482578" cy="1111378"/>
      </dsp:txXfrm>
    </dsp:sp>
    <dsp:sp modelId="{9CBD95B9-C2B5-4DBE-8B77-3314DBA71CF1}">
      <dsp:nvSpPr>
        <dsp:cNvPr id="0" name=""/>
        <dsp:cNvSpPr/>
      </dsp:nvSpPr>
      <dsp:spPr>
        <a:xfrm>
          <a:off x="7837140" y="1192500"/>
          <a:ext cx="2786062" cy="1288649"/>
        </a:xfrm>
        <a:prstGeom prst="roundRect">
          <a:avLst>
            <a:gd name="adj" fmla="val 10000"/>
          </a:avLst>
        </a:prstGeom>
        <a:noFill/>
        <a:ln w="25400" cap="flat" cmpd="sng" algn="ctr">
          <a:solidFill>
            <a:srgbClr val="33006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Licensure Requirements:     </a:t>
          </a:r>
          <a:r>
            <a:rPr lang="en-US" sz="1400" kern="1200" dirty="0">
              <a:solidFill>
                <a:schemeClr val="tx1"/>
              </a:solidFill>
            </a:rPr>
            <a:t>Complete  development of licensure; Develop legislation as needed</a:t>
          </a:r>
        </a:p>
      </dsp:txBody>
      <dsp:txXfrm>
        <a:off x="7874883" y="1230243"/>
        <a:ext cx="2710576" cy="1213163"/>
      </dsp:txXfrm>
    </dsp:sp>
    <dsp:sp modelId="{6A19019C-0331-4D9C-B1DB-33B3E374B00B}">
      <dsp:nvSpPr>
        <dsp:cNvPr id="0" name=""/>
        <dsp:cNvSpPr/>
      </dsp:nvSpPr>
      <dsp:spPr>
        <a:xfrm>
          <a:off x="7837140" y="2598724"/>
          <a:ext cx="2786062" cy="920198"/>
        </a:xfrm>
        <a:prstGeom prst="roundRect">
          <a:avLst>
            <a:gd name="adj" fmla="val 10000"/>
          </a:avLst>
        </a:prstGeom>
        <a:noFill/>
        <a:ln w="25400" cap="flat" cmpd="sng" algn="ctr">
          <a:solidFill>
            <a:srgbClr val="33006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Payment and Billing: </a:t>
          </a:r>
          <a:r>
            <a:rPr lang="en-US" sz="1400" kern="1200" dirty="0">
              <a:solidFill>
                <a:schemeClr val="tx1"/>
              </a:solidFill>
            </a:rPr>
            <a:t>Explore new sources of revenue; Advocate for reimbursement in WA State</a:t>
          </a:r>
        </a:p>
      </dsp:txBody>
      <dsp:txXfrm>
        <a:off x="7864092" y="2625676"/>
        <a:ext cx="2732158" cy="86629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8701CF-47A6-49DE-82FD-01FE4CA07CE0}" type="datetimeFigureOut">
              <a:rPr lang="en-US" smtClean="0"/>
              <a:t>3/20/2024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F6A4A05-199F-4825-BBBE-7D0BB1743304}" type="slidenum">
              <a:rPr lang="en-US" smtClean="0"/>
              <a:t>‹#›</a:t>
            </a:fld>
            <a:endParaRPr lang="en-US"/>
          </a:p>
        </p:txBody>
      </p:sp>
    </p:spTree>
    <p:extLst>
      <p:ext uri="{BB962C8B-B14F-4D97-AF65-F5344CB8AC3E}">
        <p14:creationId xmlns:p14="http://schemas.microsoft.com/office/powerpoint/2010/main" val="1150233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A4A05-199F-4825-BBBE-7D0BB1743304}" type="slidenum">
              <a:rPr lang="en-US" smtClean="0"/>
              <a:t>16</a:t>
            </a:fld>
            <a:endParaRPr lang="en-US"/>
          </a:p>
        </p:txBody>
      </p:sp>
    </p:spTree>
    <p:extLst>
      <p:ext uri="{BB962C8B-B14F-4D97-AF65-F5344CB8AC3E}">
        <p14:creationId xmlns:p14="http://schemas.microsoft.com/office/powerpoint/2010/main" val="2117227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570DA-0E7D-4B84-98BB-52F9E9F66C7A}"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215094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570DA-0E7D-4B84-98BB-52F9E9F66C7A}"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99683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570DA-0E7D-4B84-98BB-52F9E9F66C7A}"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112375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570DA-0E7D-4B84-98BB-52F9E9F66C7A}"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407344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570DA-0E7D-4B84-98BB-52F9E9F66C7A}"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7971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570DA-0E7D-4B84-98BB-52F9E9F66C7A}"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270835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570DA-0E7D-4B84-98BB-52F9E9F66C7A}" type="datetimeFigureOut">
              <a:rPr lang="en-US" smtClean="0"/>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18095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570DA-0E7D-4B84-98BB-52F9E9F66C7A}" type="datetimeFigureOut">
              <a:rPr lang="en-US" smtClean="0"/>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172627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570DA-0E7D-4B84-98BB-52F9E9F66C7A}" type="datetimeFigureOut">
              <a:rPr lang="en-US" smtClean="0"/>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6144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BA570DA-0E7D-4B84-98BB-52F9E9F66C7A}"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15466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BA570DA-0E7D-4B84-98BB-52F9E9F66C7A}"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3BE6A-37D9-4E37-93EF-A7469DE5BC85}" type="slidenum">
              <a:rPr lang="en-US" smtClean="0"/>
              <a:t>‹#›</a:t>
            </a:fld>
            <a:endParaRPr lang="en-US"/>
          </a:p>
        </p:txBody>
      </p:sp>
    </p:spTree>
    <p:extLst>
      <p:ext uri="{BB962C8B-B14F-4D97-AF65-F5344CB8AC3E}">
        <p14:creationId xmlns:p14="http://schemas.microsoft.com/office/powerpoint/2010/main" val="109671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A570DA-0E7D-4B84-98BB-52F9E9F66C7A}" type="datetimeFigureOut">
              <a:rPr lang="en-US" smtClean="0"/>
              <a:t>3/20/2024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63BE6A-37D9-4E37-93EF-A7469DE5BC85}" type="slidenum">
              <a:rPr lang="en-US" smtClean="0"/>
              <a:t>‹#›</a:t>
            </a:fld>
            <a:endParaRPr lang="en-US"/>
          </a:p>
        </p:txBody>
      </p:sp>
    </p:spTree>
    <p:extLst>
      <p:ext uri="{BB962C8B-B14F-4D97-AF65-F5344CB8AC3E}">
        <p14:creationId xmlns:p14="http://schemas.microsoft.com/office/powerpoint/2010/main" val="1837364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8.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74.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48.png"/><Relationship Id="rId3" Type="http://schemas.openxmlformats.org/officeDocument/2006/relationships/image" Target="../media/image33.jpeg"/><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jpeg"/><Relationship Id="rId25" Type="http://schemas.openxmlformats.org/officeDocument/2006/relationships/image" Target="../media/image55.jpe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png"/><Relationship Id="rId24" Type="http://schemas.openxmlformats.org/officeDocument/2006/relationships/image" Target="../media/image54.jpeg"/><Relationship Id="rId5" Type="http://schemas.openxmlformats.org/officeDocument/2006/relationships/image" Target="../media/image35.jpeg"/><Relationship Id="rId15" Type="http://schemas.openxmlformats.org/officeDocument/2006/relationships/image" Target="../media/image45.png"/><Relationship Id="rId23" Type="http://schemas.openxmlformats.org/officeDocument/2006/relationships/image" Target="../media/image53.jpeg"/><Relationship Id="rId10" Type="http://schemas.openxmlformats.org/officeDocument/2006/relationships/image" Target="../media/image40.png"/><Relationship Id="rId19" Type="http://schemas.openxmlformats.org/officeDocument/2006/relationships/image" Target="../media/image49.jpe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eg"/><Relationship Id="rId22"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https://jamanetwork.com/journals/jamapediatrics/fullarticle/2724377" TargetMode="External"/><Relationship Id="rId3" Type="http://schemas.openxmlformats.org/officeDocument/2006/relationships/hyperlink" Target="https://www.cdc.gov/childrensmentalhealth/stateprofiles-providers/washington/index.html" TargetMode="External"/><Relationship Id="rId7" Type="http://schemas.openxmlformats.org/officeDocument/2006/relationships/hyperlink" Target="https://www.seattletimes.com/seattle-news/mental-health/kids-are-waiting-months-for-psychiatric-beds-why-its-such-a-struggle-to-expand-care-in-wa/" TargetMode="External"/><Relationship Id="rId2" Type="http://schemas.openxmlformats.org/officeDocument/2006/relationships/hyperlink" Target="https://www.washington.edu/president/2021/05/14/ballmer-group-behavior-health/" TargetMode="External"/><Relationship Id="rId1" Type="http://schemas.openxmlformats.org/officeDocument/2006/relationships/slideLayout" Target="../slideLayouts/slideLayout7.xml"/><Relationship Id="rId6" Type="http://schemas.openxmlformats.org/officeDocument/2006/relationships/hyperlink" Target="https://www.seattletimes.com/seattle-news/mental-health/how-to-fix-washingtons-mental-and-behavioral-health-care-system-4-experts-weigh-in/" TargetMode="External"/><Relationship Id="rId5" Type="http://schemas.openxmlformats.org/officeDocument/2006/relationships/hyperlink" Target="https://www.seattletimes.com/seattle-news/mental-health/mapping-mental-health-in-washington-a-look-at-how-the-system-works-and-its-gaps/" TargetMode="External"/><Relationship Id="rId4" Type="http://schemas.openxmlformats.org/officeDocument/2006/relationships/hyperlink" Target="https://pubmed.ncbi.nlm.nih.gov/27965378/" TargetMode="External"/><Relationship Id="rId9" Type="http://schemas.openxmlformats.org/officeDocument/2006/relationships/hyperlink" Target="https://wellbeingtrust.org/wp-content/uploads/2021/11/988-Crisis-Response-Report-November-FINAL.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mailto:toddcrooks@comcast.net"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BHSSWA@uw.edu"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3BCD0CA-DDC4-40C5-A9B3-58E00857E6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996" cy="6858000"/>
            <a:chOff x="1" y="0"/>
            <a:chExt cx="12191996" cy="6858000"/>
          </a:xfrm>
        </p:grpSpPr>
        <p:sp>
          <p:nvSpPr>
            <p:cNvPr id="4" name="Rectangle 3">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5" name="Rectangle 4">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6" name="Title 1"/>
          <p:cNvSpPr txBox="1">
            <a:spLocks/>
          </p:cNvSpPr>
          <p:nvPr/>
        </p:nvSpPr>
        <p:spPr>
          <a:xfrm>
            <a:off x="494270" y="273933"/>
            <a:ext cx="4976127" cy="4388073"/>
          </a:xfrm>
          <a:prstGeom prst="rect">
            <a:avLst/>
          </a:prstGeom>
        </p:spPr>
        <p:txBody>
          <a:bodyPr anchor="b">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US" sz="6400" b="1" dirty="0"/>
              <a:t>Past Initiative Updates </a:t>
            </a:r>
          </a:p>
        </p:txBody>
      </p:sp>
      <p:grpSp>
        <p:nvGrpSpPr>
          <p:cNvPr id="7" name="Group 6">
            <a:extLst>
              <a:ext uri="{FF2B5EF4-FFF2-40B4-BE49-F238E27FC236}">
                <a16:creationId xmlns:a16="http://schemas.microsoft.com/office/drawing/2014/main" id="{34EF1CC3-0F88-49B3-AA5F-8843EA588E8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67974" y="273933"/>
            <a:ext cx="2173946" cy="2171302"/>
            <a:chOff x="5567974" y="273933"/>
            <a:chExt cx="2173946" cy="2171302"/>
          </a:xfrm>
        </p:grpSpPr>
        <p:sp>
          <p:nvSpPr>
            <p:cNvPr id="8" name="Freeform: Shape 21">
              <a:extLst>
                <a:ext uri="{FF2B5EF4-FFF2-40B4-BE49-F238E27FC236}">
                  <a16:creationId xmlns:a16="http://schemas.microsoft.com/office/drawing/2014/main" id="{E970B1F6-C566-4173-971B-6716502F1A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9" name="Freeform: Shape 22">
              <a:extLst>
                <a:ext uri="{FF2B5EF4-FFF2-40B4-BE49-F238E27FC236}">
                  <a16:creationId xmlns:a16="http://schemas.microsoft.com/office/drawing/2014/main" id="{4CE60C6C-1DA0-4A24-86CF-B7B6C80F0C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64999" y="370840"/>
              <a:ext cx="1979894" cy="1977488"/>
            </a:xfrm>
            <a:custGeom>
              <a:avLst/>
              <a:gdLst>
                <a:gd name="connsiteX0" fmla="*/ 989948 w 1979894"/>
                <a:gd name="connsiteY0" fmla="*/ 0 h 1977488"/>
                <a:gd name="connsiteX1" fmla="*/ 1009158 w 1979894"/>
                <a:gd name="connsiteY1" fmla="*/ 1800 h 1977488"/>
                <a:gd name="connsiteX2" fmla="*/ 1027768 w 1979894"/>
                <a:gd name="connsiteY2" fmla="*/ 6603 h 1977488"/>
                <a:gd name="connsiteX3" fmla="*/ 1045778 w 1979894"/>
                <a:gd name="connsiteY3" fmla="*/ 13807 h 1977488"/>
                <a:gd name="connsiteX4" fmla="*/ 1064388 w 1979894"/>
                <a:gd name="connsiteY4" fmla="*/ 22813 h 1977488"/>
                <a:gd name="connsiteX5" fmla="*/ 1081798 w 1979894"/>
                <a:gd name="connsiteY5" fmla="*/ 33018 h 1977488"/>
                <a:gd name="connsiteX6" fmla="*/ 1099809 w 1979894"/>
                <a:gd name="connsiteY6" fmla="*/ 43824 h 1977488"/>
                <a:gd name="connsiteX7" fmla="*/ 1117819 w 1979894"/>
                <a:gd name="connsiteY7" fmla="*/ 53430 h 1977488"/>
                <a:gd name="connsiteX8" fmla="*/ 1135827 w 1979894"/>
                <a:gd name="connsiteY8" fmla="*/ 63035 h 1977488"/>
                <a:gd name="connsiteX9" fmla="*/ 1153237 w 1979894"/>
                <a:gd name="connsiteY9" fmla="*/ 70238 h 1977488"/>
                <a:gd name="connsiteX10" fmla="*/ 1172448 w 1979894"/>
                <a:gd name="connsiteY10" fmla="*/ 75041 h 1977488"/>
                <a:gd name="connsiteX11" fmla="*/ 1191058 w 1979894"/>
                <a:gd name="connsiteY11" fmla="*/ 77442 h 1977488"/>
                <a:gd name="connsiteX12" fmla="*/ 1210869 w 1979894"/>
                <a:gd name="connsiteY12" fmla="*/ 77442 h 1977488"/>
                <a:gd name="connsiteX13" fmla="*/ 1231281 w 1979894"/>
                <a:gd name="connsiteY13" fmla="*/ 76242 h 1977488"/>
                <a:gd name="connsiteX14" fmla="*/ 1251692 w 1979894"/>
                <a:gd name="connsiteY14" fmla="*/ 73841 h 1977488"/>
                <a:gd name="connsiteX15" fmla="*/ 1272103 w 1979894"/>
                <a:gd name="connsiteY15" fmla="*/ 70839 h 1977488"/>
                <a:gd name="connsiteX16" fmla="*/ 1292514 w 1979894"/>
                <a:gd name="connsiteY16" fmla="*/ 68438 h 1977488"/>
                <a:gd name="connsiteX17" fmla="*/ 1312926 w 1979894"/>
                <a:gd name="connsiteY17" fmla="*/ 66637 h 1977488"/>
                <a:gd name="connsiteX18" fmla="*/ 1332136 w 1979894"/>
                <a:gd name="connsiteY18" fmla="*/ 67237 h 1977488"/>
                <a:gd name="connsiteX19" fmla="*/ 1350747 w 1979894"/>
                <a:gd name="connsiteY19" fmla="*/ 69638 h 1977488"/>
                <a:gd name="connsiteX20" fmla="*/ 1368757 w 1979894"/>
                <a:gd name="connsiteY20" fmla="*/ 75041 h 1977488"/>
                <a:gd name="connsiteX21" fmla="*/ 1383765 w 1979894"/>
                <a:gd name="connsiteY21" fmla="*/ 82845 h 1977488"/>
                <a:gd name="connsiteX22" fmla="*/ 1398172 w 1979894"/>
                <a:gd name="connsiteY22" fmla="*/ 93052 h 1977488"/>
                <a:gd name="connsiteX23" fmla="*/ 1410779 w 1979894"/>
                <a:gd name="connsiteY23" fmla="*/ 105058 h 1977488"/>
                <a:gd name="connsiteX24" fmla="*/ 1423387 w 1979894"/>
                <a:gd name="connsiteY24" fmla="*/ 118865 h 1977488"/>
                <a:gd name="connsiteX25" fmla="*/ 1434793 w 1979894"/>
                <a:gd name="connsiteY25" fmla="*/ 133273 h 1977488"/>
                <a:gd name="connsiteX26" fmla="*/ 1446199 w 1979894"/>
                <a:gd name="connsiteY26" fmla="*/ 148282 h 1977488"/>
                <a:gd name="connsiteX27" fmla="*/ 1457606 w 1979894"/>
                <a:gd name="connsiteY27" fmla="*/ 163290 h 1977488"/>
                <a:gd name="connsiteX28" fmla="*/ 1469012 w 1979894"/>
                <a:gd name="connsiteY28" fmla="*/ 177697 h 1977488"/>
                <a:gd name="connsiteX29" fmla="*/ 1481019 w 1979894"/>
                <a:gd name="connsiteY29" fmla="*/ 191505 h 1977488"/>
                <a:gd name="connsiteX30" fmla="*/ 1494827 w 1979894"/>
                <a:gd name="connsiteY30" fmla="*/ 203513 h 1977488"/>
                <a:gd name="connsiteX31" fmla="*/ 1508034 w 1979894"/>
                <a:gd name="connsiteY31" fmla="*/ 214318 h 1977488"/>
                <a:gd name="connsiteX32" fmla="*/ 1523042 w 1979894"/>
                <a:gd name="connsiteY32" fmla="*/ 222723 h 1977488"/>
                <a:gd name="connsiteX33" fmla="*/ 1539251 w 1979894"/>
                <a:gd name="connsiteY33" fmla="*/ 229927 h 1977488"/>
                <a:gd name="connsiteX34" fmla="*/ 1556661 w 1979894"/>
                <a:gd name="connsiteY34" fmla="*/ 235930 h 1977488"/>
                <a:gd name="connsiteX35" fmla="*/ 1574669 w 1979894"/>
                <a:gd name="connsiteY35" fmla="*/ 241333 h 1977488"/>
                <a:gd name="connsiteX36" fmla="*/ 1592680 w 1979894"/>
                <a:gd name="connsiteY36" fmla="*/ 246135 h 1977488"/>
                <a:gd name="connsiteX37" fmla="*/ 1611290 w 1979894"/>
                <a:gd name="connsiteY37" fmla="*/ 250938 h 1977488"/>
                <a:gd name="connsiteX38" fmla="*/ 1628700 w 1979894"/>
                <a:gd name="connsiteY38" fmla="*/ 256341 h 1977488"/>
                <a:gd name="connsiteX39" fmla="*/ 1646110 w 1979894"/>
                <a:gd name="connsiteY39" fmla="*/ 262344 h 1977488"/>
                <a:gd name="connsiteX40" fmla="*/ 1662318 w 1979894"/>
                <a:gd name="connsiteY40" fmla="*/ 269549 h 1977488"/>
                <a:gd name="connsiteX41" fmla="*/ 1676727 w 1979894"/>
                <a:gd name="connsiteY41" fmla="*/ 278554 h 1977488"/>
                <a:gd name="connsiteX42" fmla="*/ 1689935 w 1979894"/>
                <a:gd name="connsiteY42" fmla="*/ 289359 h 1977488"/>
                <a:gd name="connsiteX43" fmla="*/ 1700740 w 1979894"/>
                <a:gd name="connsiteY43" fmla="*/ 302566 h 1977488"/>
                <a:gd name="connsiteX44" fmla="*/ 1709745 w 1979894"/>
                <a:gd name="connsiteY44" fmla="*/ 316975 h 1977488"/>
                <a:gd name="connsiteX45" fmla="*/ 1716949 w 1979894"/>
                <a:gd name="connsiteY45" fmla="*/ 333183 h 1977488"/>
                <a:gd name="connsiteX46" fmla="*/ 1722952 w 1979894"/>
                <a:gd name="connsiteY46" fmla="*/ 350593 h 1977488"/>
                <a:gd name="connsiteX47" fmla="*/ 1728355 w 1979894"/>
                <a:gd name="connsiteY47" fmla="*/ 368003 h 1977488"/>
                <a:gd name="connsiteX48" fmla="*/ 1733158 w 1979894"/>
                <a:gd name="connsiteY48" fmla="*/ 386613 h 1977488"/>
                <a:gd name="connsiteX49" fmla="*/ 1737961 w 1979894"/>
                <a:gd name="connsiteY49" fmla="*/ 404623 h 1977488"/>
                <a:gd name="connsiteX50" fmla="*/ 1743363 w 1979894"/>
                <a:gd name="connsiteY50" fmla="*/ 422633 h 1977488"/>
                <a:gd name="connsiteX51" fmla="*/ 1749366 w 1979894"/>
                <a:gd name="connsiteY51" fmla="*/ 440042 h 1977488"/>
                <a:gd name="connsiteX52" fmla="*/ 1756571 w 1979894"/>
                <a:gd name="connsiteY52" fmla="*/ 456252 h 1977488"/>
                <a:gd name="connsiteX53" fmla="*/ 1764976 w 1979894"/>
                <a:gd name="connsiteY53" fmla="*/ 471259 h 1977488"/>
                <a:gd name="connsiteX54" fmla="*/ 1775782 w 1979894"/>
                <a:gd name="connsiteY54" fmla="*/ 484468 h 1977488"/>
                <a:gd name="connsiteX55" fmla="*/ 1787789 w 1979894"/>
                <a:gd name="connsiteY55" fmla="*/ 498275 h 1977488"/>
                <a:gd name="connsiteX56" fmla="*/ 1801596 w 1979894"/>
                <a:gd name="connsiteY56" fmla="*/ 510281 h 1977488"/>
                <a:gd name="connsiteX57" fmla="*/ 1816004 w 1979894"/>
                <a:gd name="connsiteY57" fmla="*/ 521687 h 1977488"/>
                <a:gd name="connsiteX58" fmla="*/ 1831613 w 1979894"/>
                <a:gd name="connsiteY58" fmla="*/ 533093 h 1977488"/>
                <a:gd name="connsiteX59" fmla="*/ 1846621 w 1979894"/>
                <a:gd name="connsiteY59" fmla="*/ 544499 h 1977488"/>
                <a:gd name="connsiteX60" fmla="*/ 1861029 w 1979894"/>
                <a:gd name="connsiteY60" fmla="*/ 555907 h 1977488"/>
                <a:gd name="connsiteX61" fmla="*/ 1874835 w 1979894"/>
                <a:gd name="connsiteY61" fmla="*/ 568513 h 1977488"/>
                <a:gd name="connsiteX62" fmla="*/ 1886843 w 1979894"/>
                <a:gd name="connsiteY62" fmla="*/ 581120 h 1977488"/>
                <a:gd name="connsiteX63" fmla="*/ 1897049 w 1979894"/>
                <a:gd name="connsiteY63" fmla="*/ 595528 h 1977488"/>
                <a:gd name="connsiteX64" fmla="*/ 1904853 w 1979894"/>
                <a:gd name="connsiteY64" fmla="*/ 610536 h 1977488"/>
                <a:gd name="connsiteX65" fmla="*/ 1910256 w 1979894"/>
                <a:gd name="connsiteY65" fmla="*/ 628547 h 1977488"/>
                <a:gd name="connsiteX66" fmla="*/ 1912657 w 1979894"/>
                <a:gd name="connsiteY66" fmla="*/ 647157 h 1977488"/>
                <a:gd name="connsiteX67" fmla="*/ 1913258 w 1979894"/>
                <a:gd name="connsiteY67" fmla="*/ 666367 h 1977488"/>
                <a:gd name="connsiteX68" fmla="*/ 1911456 w 1979894"/>
                <a:gd name="connsiteY68" fmla="*/ 686778 h 1977488"/>
                <a:gd name="connsiteX69" fmla="*/ 1909055 w 1979894"/>
                <a:gd name="connsiteY69" fmla="*/ 707189 h 1977488"/>
                <a:gd name="connsiteX70" fmla="*/ 1906053 w 1979894"/>
                <a:gd name="connsiteY70" fmla="*/ 727600 h 1977488"/>
                <a:gd name="connsiteX71" fmla="*/ 1903652 w 1979894"/>
                <a:gd name="connsiteY71" fmla="*/ 748012 h 1977488"/>
                <a:gd name="connsiteX72" fmla="*/ 1902452 w 1979894"/>
                <a:gd name="connsiteY72" fmla="*/ 768423 h 1977488"/>
                <a:gd name="connsiteX73" fmla="*/ 1902452 w 1979894"/>
                <a:gd name="connsiteY73" fmla="*/ 788234 h 1977488"/>
                <a:gd name="connsiteX74" fmla="*/ 1904853 w 1979894"/>
                <a:gd name="connsiteY74" fmla="*/ 806844 h 1977488"/>
                <a:gd name="connsiteX75" fmla="*/ 1909655 w 1979894"/>
                <a:gd name="connsiteY75" fmla="*/ 825454 h 1977488"/>
                <a:gd name="connsiteX76" fmla="*/ 1916859 w 1979894"/>
                <a:gd name="connsiteY76" fmla="*/ 842864 h 1977488"/>
                <a:gd name="connsiteX77" fmla="*/ 1926466 w 1979894"/>
                <a:gd name="connsiteY77" fmla="*/ 860874 h 1977488"/>
                <a:gd name="connsiteX78" fmla="*/ 1936070 w 1979894"/>
                <a:gd name="connsiteY78" fmla="*/ 878885 h 1977488"/>
                <a:gd name="connsiteX79" fmla="*/ 1946876 w 1979894"/>
                <a:gd name="connsiteY79" fmla="*/ 896893 h 1977488"/>
                <a:gd name="connsiteX80" fmla="*/ 1957082 w 1979894"/>
                <a:gd name="connsiteY80" fmla="*/ 914303 h 1977488"/>
                <a:gd name="connsiteX81" fmla="*/ 1966087 w 1979894"/>
                <a:gd name="connsiteY81" fmla="*/ 932913 h 1977488"/>
                <a:gd name="connsiteX82" fmla="*/ 1973290 w 1979894"/>
                <a:gd name="connsiteY82" fmla="*/ 950924 h 1977488"/>
                <a:gd name="connsiteX83" fmla="*/ 1978093 w 1979894"/>
                <a:gd name="connsiteY83" fmla="*/ 969534 h 1977488"/>
                <a:gd name="connsiteX84" fmla="*/ 1979894 w 1979894"/>
                <a:gd name="connsiteY84" fmla="*/ 988744 h 1977488"/>
                <a:gd name="connsiteX85" fmla="*/ 1978093 w 1979894"/>
                <a:gd name="connsiteY85" fmla="*/ 1007954 h 1977488"/>
                <a:gd name="connsiteX86" fmla="*/ 1973290 w 1979894"/>
                <a:gd name="connsiteY86" fmla="*/ 1026565 h 1977488"/>
                <a:gd name="connsiteX87" fmla="*/ 1966087 w 1979894"/>
                <a:gd name="connsiteY87" fmla="*/ 1044575 h 1977488"/>
                <a:gd name="connsiteX88" fmla="*/ 1957082 w 1979894"/>
                <a:gd name="connsiteY88" fmla="*/ 1063185 h 1977488"/>
                <a:gd name="connsiteX89" fmla="*/ 1946876 w 1979894"/>
                <a:gd name="connsiteY89" fmla="*/ 1080595 h 1977488"/>
                <a:gd name="connsiteX90" fmla="*/ 1936070 w 1979894"/>
                <a:gd name="connsiteY90" fmla="*/ 1098606 h 1977488"/>
                <a:gd name="connsiteX91" fmla="*/ 1926466 w 1979894"/>
                <a:gd name="connsiteY91" fmla="*/ 1116614 h 1977488"/>
                <a:gd name="connsiteX92" fmla="*/ 1916859 w 1979894"/>
                <a:gd name="connsiteY92" fmla="*/ 1134624 h 1977488"/>
                <a:gd name="connsiteX93" fmla="*/ 1909655 w 1979894"/>
                <a:gd name="connsiteY93" fmla="*/ 1152034 h 1977488"/>
                <a:gd name="connsiteX94" fmla="*/ 1904853 w 1979894"/>
                <a:gd name="connsiteY94" fmla="*/ 1170645 h 1977488"/>
                <a:gd name="connsiteX95" fmla="*/ 1902452 w 1979894"/>
                <a:gd name="connsiteY95" fmla="*/ 1189254 h 1977488"/>
                <a:gd name="connsiteX96" fmla="*/ 1902452 w 1979894"/>
                <a:gd name="connsiteY96" fmla="*/ 1209065 h 1977488"/>
                <a:gd name="connsiteX97" fmla="*/ 1903652 w 1979894"/>
                <a:gd name="connsiteY97" fmla="*/ 1229477 h 1977488"/>
                <a:gd name="connsiteX98" fmla="*/ 1906053 w 1979894"/>
                <a:gd name="connsiteY98" fmla="*/ 1249888 h 1977488"/>
                <a:gd name="connsiteX99" fmla="*/ 1909055 w 1979894"/>
                <a:gd name="connsiteY99" fmla="*/ 1270299 h 1977488"/>
                <a:gd name="connsiteX100" fmla="*/ 1911456 w 1979894"/>
                <a:gd name="connsiteY100" fmla="*/ 1290710 h 1977488"/>
                <a:gd name="connsiteX101" fmla="*/ 1913258 w 1979894"/>
                <a:gd name="connsiteY101" fmla="*/ 1311122 h 1977488"/>
                <a:gd name="connsiteX102" fmla="*/ 1912657 w 1979894"/>
                <a:gd name="connsiteY102" fmla="*/ 1330333 h 1977488"/>
                <a:gd name="connsiteX103" fmla="*/ 1910256 w 1979894"/>
                <a:gd name="connsiteY103" fmla="*/ 1348943 h 1977488"/>
                <a:gd name="connsiteX104" fmla="*/ 1904853 w 1979894"/>
                <a:gd name="connsiteY104" fmla="*/ 1366953 h 1977488"/>
                <a:gd name="connsiteX105" fmla="*/ 1897049 w 1979894"/>
                <a:gd name="connsiteY105" fmla="*/ 1381961 h 1977488"/>
                <a:gd name="connsiteX106" fmla="*/ 1886843 w 1979894"/>
                <a:gd name="connsiteY106" fmla="*/ 1396369 h 1977488"/>
                <a:gd name="connsiteX107" fmla="*/ 1874835 w 1979894"/>
                <a:gd name="connsiteY107" fmla="*/ 1408975 h 1977488"/>
                <a:gd name="connsiteX108" fmla="*/ 1861029 w 1979894"/>
                <a:gd name="connsiteY108" fmla="*/ 1421582 h 1977488"/>
                <a:gd name="connsiteX109" fmla="*/ 1846621 w 1979894"/>
                <a:gd name="connsiteY109" fmla="*/ 1432989 h 1977488"/>
                <a:gd name="connsiteX110" fmla="*/ 1831613 w 1979894"/>
                <a:gd name="connsiteY110" fmla="*/ 1444395 h 1977488"/>
                <a:gd name="connsiteX111" fmla="*/ 1816004 w 1979894"/>
                <a:gd name="connsiteY111" fmla="*/ 1455802 h 1977488"/>
                <a:gd name="connsiteX112" fmla="*/ 1801596 w 1979894"/>
                <a:gd name="connsiteY112" fmla="*/ 1467208 h 1977488"/>
                <a:gd name="connsiteX113" fmla="*/ 1787789 w 1979894"/>
                <a:gd name="connsiteY113" fmla="*/ 1479213 h 1977488"/>
                <a:gd name="connsiteX114" fmla="*/ 1775782 w 1979894"/>
                <a:gd name="connsiteY114" fmla="*/ 1493022 h 1977488"/>
                <a:gd name="connsiteX115" fmla="*/ 1764976 w 1979894"/>
                <a:gd name="connsiteY115" fmla="*/ 1506229 h 1977488"/>
                <a:gd name="connsiteX116" fmla="*/ 1756571 w 1979894"/>
                <a:gd name="connsiteY116" fmla="*/ 1521237 h 1977488"/>
                <a:gd name="connsiteX117" fmla="*/ 1749366 w 1979894"/>
                <a:gd name="connsiteY117" fmla="*/ 1537446 h 1977488"/>
                <a:gd name="connsiteX118" fmla="*/ 1743363 w 1979894"/>
                <a:gd name="connsiteY118" fmla="*/ 1554856 h 1977488"/>
                <a:gd name="connsiteX119" fmla="*/ 1737961 w 1979894"/>
                <a:gd name="connsiteY119" fmla="*/ 1572866 h 1977488"/>
                <a:gd name="connsiteX120" fmla="*/ 1733158 w 1979894"/>
                <a:gd name="connsiteY120" fmla="*/ 1590875 h 1977488"/>
                <a:gd name="connsiteX121" fmla="*/ 1728355 w 1979894"/>
                <a:gd name="connsiteY121" fmla="*/ 1609486 h 1977488"/>
                <a:gd name="connsiteX122" fmla="*/ 1722952 w 1979894"/>
                <a:gd name="connsiteY122" fmla="*/ 1626895 h 1977488"/>
                <a:gd name="connsiteX123" fmla="*/ 1716949 w 1979894"/>
                <a:gd name="connsiteY123" fmla="*/ 1644305 h 1977488"/>
                <a:gd name="connsiteX124" fmla="*/ 1709745 w 1979894"/>
                <a:gd name="connsiteY124" fmla="*/ 1660513 h 1977488"/>
                <a:gd name="connsiteX125" fmla="*/ 1700740 w 1979894"/>
                <a:gd name="connsiteY125" fmla="*/ 1674922 h 1977488"/>
                <a:gd name="connsiteX126" fmla="*/ 1689935 w 1979894"/>
                <a:gd name="connsiteY126" fmla="*/ 1688129 h 1977488"/>
                <a:gd name="connsiteX127" fmla="*/ 1676727 w 1979894"/>
                <a:gd name="connsiteY127" fmla="*/ 1698935 h 1977488"/>
                <a:gd name="connsiteX128" fmla="*/ 1662318 w 1979894"/>
                <a:gd name="connsiteY128" fmla="*/ 1707940 h 1977488"/>
                <a:gd name="connsiteX129" fmla="*/ 1646110 w 1979894"/>
                <a:gd name="connsiteY129" fmla="*/ 1715144 h 1977488"/>
                <a:gd name="connsiteX130" fmla="*/ 1628700 w 1979894"/>
                <a:gd name="connsiteY130" fmla="*/ 1721147 h 1977488"/>
                <a:gd name="connsiteX131" fmla="*/ 1611290 w 1979894"/>
                <a:gd name="connsiteY131" fmla="*/ 1726550 h 1977488"/>
                <a:gd name="connsiteX132" fmla="*/ 1592680 w 1979894"/>
                <a:gd name="connsiteY132" fmla="*/ 1731353 h 1977488"/>
                <a:gd name="connsiteX133" fmla="*/ 1574669 w 1979894"/>
                <a:gd name="connsiteY133" fmla="*/ 1736156 h 1977488"/>
                <a:gd name="connsiteX134" fmla="*/ 1556661 w 1979894"/>
                <a:gd name="connsiteY134" fmla="*/ 1741560 h 1977488"/>
                <a:gd name="connsiteX135" fmla="*/ 1539251 w 1979894"/>
                <a:gd name="connsiteY135" fmla="*/ 1747562 h 1977488"/>
                <a:gd name="connsiteX136" fmla="*/ 1523042 w 1979894"/>
                <a:gd name="connsiteY136" fmla="*/ 1754767 h 1977488"/>
                <a:gd name="connsiteX137" fmla="*/ 1508034 w 1979894"/>
                <a:gd name="connsiteY137" fmla="*/ 1763171 h 1977488"/>
                <a:gd name="connsiteX138" fmla="*/ 1494827 w 1979894"/>
                <a:gd name="connsiteY138" fmla="*/ 1773977 h 1977488"/>
                <a:gd name="connsiteX139" fmla="*/ 1481019 w 1979894"/>
                <a:gd name="connsiteY139" fmla="*/ 1785984 h 1977488"/>
                <a:gd name="connsiteX140" fmla="*/ 1469012 w 1979894"/>
                <a:gd name="connsiteY140" fmla="*/ 1799791 h 1977488"/>
                <a:gd name="connsiteX141" fmla="*/ 1457606 w 1979894"/>
                <a:gd name="connsiteY141" fmla="*/ 1814199 h 1977488"/>
                <a:gd name="connsiteX142" fmla="*/ 1446199 w 1979894"/>
                <a:gd name="connsiteY142" fmla="*/ 1829206 h 1977488"/>
                <a:gd name="connsiteX143" fmla="*/ 1434793 w 1979894"/>
                <a:gd name="connsiteY143" fmla="*/ 1844215 h 1977488"/>
                <a:gd name="connsiteX144" fmla="*/ 1423387 w 1979894"/>
                <a:gd name="connsiteY144" fmla="*/ 1858623 h 1977488"/>
                <a:gd name="connsiteX145" fmla="*/ 1410779 w 1979894"/>
                <a:gd name="connsiteY145" fmla="*/ 1872430 h 1977488"/>
                <a:gd name="connsiteX146" fmla="*/ 1398172 w 1979894"/>
                <a:gd name="connsiteY146" fmla="*/ 1884437 h 1977488"/>
                <a:gd name="connsiteX147" fmla="*/ 1383765 w 1979894"/>
                <a:gd name="connsiteY147" fmla="*/ 1894643 h 1977488"/>
                <a:gd name="connsiteX148" fmla="*/ 1368757 w 1979894"/>
                <a:gd name="connsiteY148" fmla="*/ 1902447 h 1977488"/>
                <a:gd name="connsiteX149" fmla="*/ 1350747 w 1979894"/>
                <a:gd name="connsiteY149" fmla="*/ 1907850 h 1977488"/>
                <a:gd name="connsiteX150" fmla="*/ 1332136 w 1979894"/>
                <a:gd name="connsiteY150" fmla="*/ 1910251 h 1977488"/>
                <a:gd name="connsiteX151" fmla="*/ 1312926 w 1979894"/>
                <a:gd name="connsiteY151" fmla="*/ 1910852 h 1977488"/>
                <a:gd name="connsiteX152" fmla="*/ 1292514 w 1979894"/>
                <a:gd name="connsiteY152" fmla="*/ 1909051 h 1977488"/>
                <a:gd name="connsiteX153" fmla="*/ 1272103 w 1979894"/>
                <a:gd name="connsiteY153" fmla="*/ 1906650 h 1977488"/>
                <a:gd name="connsiteX154" fmla="*/ 1251692 w 1979894"/>
                <a:gd name="connsiteY154" fmla="*/ 1903647 h 1977488"/>
                <a:gd name="connsiteX155" fmla="*/ 1231281 w 1979894"/>
                <a:gd name="connsiteY155" fmla="*/ 1901247 h 1977488"/>
                <a:gd name="connsiteX156" fmla="*/ 1210869 w 1979894"/>
                <a:gd name="connsiteY156" fmla="*/ 1900046 h 1977488"/>
                <a:gd name="connsiteX157" fmla="*/ 1191058 w 1979894"/>
                <a:gd name="connsiteY157" fmla="*/ 1900046 h 1977488"/>
                <a:gd name="connsiteX158" fmla="*/ 1172448 w 1979894"/>
                <a:gd name="connsiteY158" fmla="*/ 1902447 h 1977488"/>
                <a:gd name="connsiteX159" fmla="*/ 1153237 w 1979894"/>
                <a:gd name="connsiteY159" fmla="*/ 1907250 h 1977488"/>
                <a:gd name="connsiteX160" fmla="*/ 1135827 w 1979894"/>
                <a:gd name="connsiteY160" fmla="*/ 1914454 h 1977488"/>
                <a:gd name="connsiteX161" fmla="*/ 1117819 w 1979894"/>
                <a:gd name="connsiteY161" fmla="*/ 1924060 h 1977488"/>
                <a:gd name="connsiteX162" fmla="*/ 1099809 w 1979894"/>
                <a:gd name="connsiteY162" fmla="*/ 1933665 h 1977488"/>
                <a:gd name="connsiteX163" fmla="*/ 1081798 w 1979894"/>
                <a:gd name="connsiteY163" fmla="*/ 1944470 h 1977488"/>
                <a:gd name="connsiteX164" fmla="*/ 1064388 w 1979894"/>
                <a:gd name="connsiteY164" fmla="*/ 1954677 h 1977488"/>
                <a:gd name="connsiteX165" fmla="*/ 1045778 w 1979894"/>
                <a:gd name="connsiteY165" fmla="*/ 1963681 h 1977488"/>
                <a:gd name="connsiteX166" fmla="*/ 1027768 w 1979894"/>
                <a:gd name="connsiteY166" fmla="*/ 1970885 h 1977488"/>
                <a:gd name="connsiteX167" fmla="*/ 1009158 w 1979894"/>
                <a:gd name="connsiteY167" fmla="*/ 1975688 h 1977488"/>
                <a:gd name="connsiteX168" fmla="*/ 989948 w 1979894"/>
                <a:gd name="connsiteY168" fmla="*/ 1977488 h 1977488"/>
                <a:gd name="connsiteX169" fmla="*/ 970737 w 1979894"/>
                <a:gd name="connsiteY169" fmla="*/ 1975688 h 1977488"/>
                <a:gd name="connsiteX170" fmla="*/ 952126 w 1979894"/>
                <a:gd name="connsiteY170" fmla="*/ 1970885 h 1977488"/>
                <a:gd name="connsiteX171" fmla="*/ 934117 w 1979894"/>
                <a:gd name="connsiteY171" fmla="*/ 1963681 h 1977488"/>
                <a:gd name="connsiteX172" fmla="*/ 915506 w 1979894"/>
                <a:gd name="connsiteY172" fmla="*/ 1954677 h 1977488"/>
                <a:gd name="connsiteX173" fmla="*/ 898097 w 1979894"/>
                <a:gd name="connsiteY173" fmla="*/ 1944470 h 1977488"/>
                <a:gd name="connsiteX174" fmla="*/ 880087 w 1979894"/>
                <a:gd name="connsiteY174" fmla="*/ 1933665 h 1977488"/>
                <a:gd name="connsiteX175" fmla="*/ 862077 w 1979894"/>
                <a:gd name="connsiteY175" fmla="*/ 1924060 h 1977488"/>
                <a:gd name="connsiteX176" fmla="*/ 844067 w 1979894"/>
                <a:gd name="connsiteY176" fmla="*/ 1914454 h 1977488"/>
                <a:gd name="connsiteX177" fmla="*/ 826058 w 1979894"/>
                <a:gd name="connsiteY177" fmla="*/ 1907250 h 1977488"/>
                <a:gd name="connsiteX178" fmla="*/ 807447 w 1979894"/>
                <a:gd name="connsiteY178" fmla="*/ 1902447 h 1977488"/>
                <a:gd name="connsiteX179" fmla="*/ 788836 w 1979894"/>
                <a:gd name="connsiteY179" fmla="*/ 1900046 h 1977488"/>
                <a:gd name="connsiteX180" fmla="*/ 769025 w 1979894"/>
                <a:gd name="connsiteY180" fmla="*/ 1900046 h 1977488"/>
                <a:gd name="connsiteX181" fmla="*/ 748614 w 1979894"/>
                <a:gd name="connsiteY181" fmla="*/ 1901247 h 1977488"/>
                <a:gd name="connsiteX182" fmla="*/ 728203 w 1979894"/>
                <a:gd name="connsiteY182" fmla="*/ 1903647 h 1977488"/>
                <a:gd name="connsiteX183" fmla="*/ 707791 w 1979894"/>
                <a:gd name="connsiteY183" fmla="*/ 1906650 h 1977488"/>
                <a:gd name="connsiteX184" fmla="*/ 687380 w 1979894"/>
                <a:gd name="connsiteY184" fmla="*/ 1909051 h 1977488"/>
                <a:gd name="connsiteX185" fmla="*/ 666969 w 1979894"/>
                <a:gd name="connsiteY185" fmla="*/ 1910852 h 1977488"/>
                <a:gd name="connsiteX186" fmla="*/ 647759 w 1979894"/>
                <a:gd name="connsiteY186" fmla="*/ 1910251 h 1977488"/>
                <a:gd name="connsiteX187" fmla="*/ 629149 w 1979894"/>
                <a:gd name="connsiteY187" fmla="*/ 1907850 h 1977488"/>
                <a:gd name="connsiteX188" fmla="*/ 611139 w 1979894"/>
                <a:gd name="connsiteY188" fmla="*/ 1902447 h 1977488"/>
                <a:gd name="connsiteX189" fmla="*/ 596130 w 1979894"/>
                <a:gd name="connsiteY189" fmla="*/ 1894643 h 1977488"/>
                <a:gd name="connsiteX190" fmla="*/ 581722 w 1979894"/>
                <a:gd name="connsiteY190" fmla="*/ 1884437 h 1977488"/>
                <a:gd name="connsiteX191" fmla="*/ 569115 w 1979894"/>
                <a:gd name="connsiteY191" fmla="*/ 1872430 h 1977488"/>
                <a:gd name="connsiteX192" fmla="*/ 556508 w 1979894"/>
                <a:gd name="connsiteY192" fmla="*/ 1858623 h 1977488"/>
                <a:gd name="connsiteX193" fmla="*/ 545101 w 1979894"/>
                <a:gd name="connsiteY193" fmla="*/ 1844215 h 1977488"/>
                <a:gd name="connsiteX194" fmla="*/ 533695 w 1979894"/>
                <a:gd name="connsiteY194" fmla="*/ 1829206 h 1977488"/>
                <a:gd name="connsiteX195" fmla="*/ 522290 w 1979894"/>
                <a:gd name="connsiteY195" fmla="*/ 1814199 h 1977488"/>
                <a:gd name="connsiteX196" fmla="*/ 510883 w 1979894"/>
                <a:gd name="connsiteY196" fmla="*/ 1799791 h 1977488"/>
                <a:gd name="connsiteX197" fmla="*/ 498876 w 1979894"/>
                <a:gd name="connsiteY197" fmla="*/ 1785984 h 1977488"/>
                <a:gd name="connsiteX198" fmla="*/ 485069 w 1979894"/>
                <a:gd name="connsiteY198" fmla="*/ 1773977 h 1977488"/>
                <a:gd name="connsiteX199" fmla="*/ 471862 w 1979894"/>
                <a:gd name="connsiteY199" fmla="*/ 1763171 h 1977488"/>
                <a:gd name="connsiteX200" fmla="*/ 456853 w 1979894"/>
                <a:gd name="connsiteY200" fmla="*/ 1754767 h 1977488"/>
                <a:gd name="connsiteX201" fmla="*/ 440644 w 1979894"/>
                <a:gd name="connsiteY201" fmla="*/ 1747562 h 1977488"/>
                <a:gd name="connsiteX202" fmla="*/ 423235 w 1979894"/>
                <a:gd name="connsiteY202" fmla="*/ 1741560 h 1977488"/>
                <a:gd name="connsiteX203" fmla="*/ 405224 w 1979894"/>
                <a:gd name="connsiteY203" fmla="*/ 1736156 h 1977488"/>
                <a:gd name="connsiteX204" fmla="*/ 387215 w 1979894"/>
                <a:gd name="connsiteY204" fmla="*/ 1731353 h 1977488"/>
                <a:gd name="connsiteX205" fmla="*/ 368604 w 1979894"/>
                <a:gd name="connsiteY205" fmla="*/ 1726550 h 1977488"/>
                <a:gd name="connsiteX206" fmla="*/ 351195 w 1979894"/>
                <a:gd name="connsiteY206" fmla="*/ 1721147 h 1977488"/>
                <a:gd name="connsiteX207" fmla="*/ 333785 w 1979894"/>
                <a:gd name="connsiteY207" fmla="*/ 1715144 h 1977488"/>
                <a:gd name="connsiteX208" fmla="*/ 317577 w 1979894"/>
                <a:gd name="connsiteY208" fmla="*/ 1707940 h 1977488"/>
                <a:gd name="connsiteX209" fmla="*/ 303168 w 1979894"/>
                <a:gd name="connsiteY209" fmla="*/ 1698935 h 1977488"/>
                <a:gd name="connsiteX210" fmla="*/ 289961 w 1979894"/>
                <a:gd name="connsiteY210" fmla="*/ 1688129 h 1977488"/>
                <a:gd name="connsiteX211" fmla="*/ 279155 w 1979894"/>
                <a:gd name="connsiteY211" fmla="*/ 1674922 h 1977488"/>
                <a:gd name="connsiteX212" fmla="*/ 270150 w 1979894"/>
                <a:gd name="connsiteY212" fmla="*/ 1660513 h 1977488"/>
                <a:gd name="connsiteX213" fmla="*/ 262946 w 1979894"/>
                <a:gd name="connsiteY213" fmla="*/ 1644305 h 1977488"/>
                <a:gd name="connsiteX214" fmla="*/ 256943 w 1979894"/>
                <a:gd name="connsiteY214" fmla="*/ 1626895 h 1977488"/>
                <a:gd name="connsiteX215" fmla="*/ 251540 w 1979894"/>
                <a:gd name="connsiteY215" fmla="*/ 1609486 h 1977488"/>
                <a:gd name="connsiteX216" fmla="*/ 246738 w 1979894"/>
                <a:gd name="connsiteY216" fmla="*/ 1590875 h 1977488"/>
                <a:gd name="connsiteX217" fmla="*/ 241934 w 1979894"/>
                <a:gd name="connsiteY217" fmla="*/ 1572866 h 1977488"/>
                <a:gd name="connsiteX218" fmla="*/ 236531 w 1979894"/>
                <a:gd name="connsiteY218" fmla="*/ 1554856 h 1977488"/>
                <a:gd name="connsiteX219" fmla="*/ 230528 w 1979894"/>
                <a:gd name="connsiteY219" fmla="*/ 1537446 h 1977488"/>
                <a:gd name="connsiteX220" fmla="*/ 223324 w 1979894"/>
                <a:gd name="connsiteY220" fmla="*/ 1521237 h 1977488"/>
                <a:gd name="connsiteX221" fmla="*/ 214920 w 1979894"/>
                <a:gd name="connsiteY221" fmla="*/ 1506229 h 1977488"/>
                <a:gd name="connsiteX222" fmla="*/ 204114 w 1979894"/>
                <a:gd name="connsiteY222" fmla="*/ 1493022 h 1977488"/>
                <a:gd name="connsiteX223" fmla="*/ 192107 w 1979894"/>
                <a:gd name="connsiteY223" fmla="*/ 1479213 h 1977488"/>
                <a:gd name="connsiteX224" fmla="*/ 178300 w 1979894"/>
                <a:gd name="connsiteY224" fmla="*/ 1467208 h 1977488"/>
                <a:gd name="connsiteX225" fmla="*/ 163290 w 1979894"/>
                <a:gd name="connsiteY225" fmla="*/ 1455802 h 1977488"/>
                <a:gd name="connsiteX226" fmla="*/ 148283 w 1979894"/>
                <a:gd name="connsiteY226" fmla="*/ 1444395 h 1977488"/>
                <a:gd name="connsiteX227" fmla="*/ 133275 w 1979894"/>
                <a:gd name="connsiteY227" fmla="*/ 1432989 h 1977488"/>
                <a:gd name="connsiteX228" fmla="*/ 118866 w 1979894"/>
                <a:gd name="connsiteY228" fmla="*/ 1421582 h 1977488"/>
                <a:gd name="connsiteX229" fmla="*/ 105059 w 1979894"/>
                <a:gd name="connsiteY229" fmla="*/ 1408975 h 1977488"/>
                <a:gd name="connsiteX230" fmla="*/ 93052 w 1979894"/>
                <a:gd name="connsiteY230" fmla="*/ 1396369 h 1977488"/>
                <a:gd name="connsiteX231" fmla="*/ 82846 w 1979894"/>
                <a:gd name="connsiteY231" fmla="*/ 1381961 h 1977488"/>
                <a:gd name="connsiteX232" fmla="*/ 75042 w 1979894"/>
                <a:gd name="connsiteY232" fmla="*/ 1366953 h 1977488"/>
                <a:gd name="connsiteX233" fmla="*/ 69639 w 1979894"/>
                <a:gd name="connsiteY233" fmla="*/ 1348943 h 1977488"/>
                <a:gd name="connsiteX234" fmla="*/ 67238 w 1979894"/>
                <a:gd name="connsiteY234" fmla="*/ 1330333 h 1977488"/>
                <a:gd name="connsiteX235" fmla="*/ 66637 w 1979894"/>
                <a:gd name="connsiteY235" fmla="*/ 1311122 h 1977488"/>
                <a:gd name="connsiteX236" fmla="*/ 68438 w 1979894"/>
                <a:gd name="connsiteY236" fmla="*/ 1290710 h 1977488"/>
                <a:gd name="connsiteX237" fmla="*/ 70840 w 1979894"/>
                <a:gd name="connsiteY237" fmla="*/ 1270299 h 1977488"/>
                <a:gd name="connsiteX238" fmla="*/ 73841 w 1979894"/>
                <a:gd name="connsiteY238" fmla="*/ 1249888 h 1977488"/>
                <a:gd name="connsiteX239" fmla="*/ 76243 w 1979894"/>
                <a:gd name="connsiteY239" fmla="*/ 1229477 h 1977488"/>
                <a:gd name="connsiteX240" fmla="*/ 77444 w 1979894"/>
                <a:gd name="connsiteY240" fmla="*/ 1209065 h 1977488"/>
                <a:gd name="connsiteX241" fmla="*/ 77444 w 1979894"/>
                <a:gd name="connsiteY241" fmla="*/ 1189254 h 1977488"/>
                <a:gd name="connsiteX242" fmla="*/ 75042 w 1979894"/>
                <a:gd name="connsiteY242" fmla="*/ 1170645 h 1977488"/>
                <a:gd name="connsiteX243" fmla="*/ 70239 w 1979894"/>
                <a:gd name="connsiteY243" fmla="*/ 1152034 h 1977488"/>
                <a:gd name="connsiteX244" fmla="*/ 63035 w 1979894"/>
                <a:gd name="connsiteY244" fmla="*/ 1134624 h 1977488"/>
                <a:gd name="connsiteX245" fmla="*/ 54031 w 1979894"/>
                <a:gd name="connsiteY245" fmla="*/ 1116614 h 1977488"/>
                <a:gd name="connsiteX246" fmla="*/ 43824 w 1979894"/>
                <a:gd name="connsiteY246" fmla="*/ 1098606 h 1977488"/>
                <a:gd name="connsiteX247" fmla="*/ 33020 w 1979894"/>
                <a:gd name="connsiteY247" fmla="*/ 1080595 h 1977488"/>
                <a:gd name="connsiteX248" fmla="*/ 22814 w 1979894"/>
                <a:gd name="connsiteY248" fmla="*/ 1063185 h 1977488"/>
                <a:gd name="connsiteX249" fmla="*/ 13808 w 1979894"/>
                <a:gd name="connsiteY249" fmla="*/ 1044575 h 1977488"/>
                <a:gd name="connsiteX250" fmla="*/ 6604 w 1979894"/>
                <a:gd name="connsiteY250" fmla="*/ 1026565 h 1977488"/>
                <a:gd name="connsiteX251" fmla="*/ 1802 w 1979894"/>
                <a:gd name="connsiteY251" fmla="*/ 1007954 h 1977488"/>
                <a:gd name="connsiteX252" fmla="*/ 0 w 1979894"/>
                <a:gd name="connsiteY252" fmla="*/ 988744 h 1977488"/>
                <a:gd name="connsiteX253" fmla="*/ 1802 w 1979894"/>
                <a:gd name="connsiteY253" fmla="*/ 969534 h 1977488"/>
                <a:gd name="connsiteX254" fmla="*/ 6604 w 1979894"/>
                <a:gd name="connsiteY254" fmla="*/ 950924 h 1977488"/>
                <a:gd name="connsiteX255" fmla="*/ 13808 w 1979894"/>
                <a:gd name="connsiteY255" fmla="*/ 932913 h 1977488"/>
                <a:gd name="connsiteX256" fmla="*/ 22814 w 1979894"/>
                <a:gd name="connsiteY256" fmla="*/ 914303 h 1977488"/>
                <a:gd name="connsiteX257" fmla="*/ 33020 w 1979894"/>
                <a:gd name="connsiteY257" fmla="*/ 896893 h 1977488"/>
                <a:gd name="connsiteX258" fmla="*/ 43824 w 1979894"/>
                <a:gd name="connsiteY258" fmla="*/ 878885 h 1977488"/>
                <a:gd name="connsiteX259" fmla="*/ 54031 w 1979894"/>
                <a:gd name="connsiteY259" fmla="*/ 860874 h 1977488"/>
                <a:gd name="connsiteX260" fmla="*/ 63035 w 1979894"/>
                <a:gd name="connsiteY260" fmla="*/ 842864 h 1977488"/>
                <a:gd name="connsiteX261" fmla="*/ 70239 w 1979894"/>
                <a:gd name="connsiteY261" fmla="*/ 825454 h 1977488"/>
                <a:gd name="connsiteX262" fmla="*/ 75042 w 1979894"/>
                <a:gd name="connsiteY262" fmla="*/ 806844 h 1977488"/>
                <a:gd name="connsiteX263" fmla="*/ 77444 w 1979894"/>
                <a:gd name="connsiteY263" fmla="*/ 788234 h 1977488"/>
                <a:gd name="connsiteX264" fmla="*/ 77444 w 1979894"/>
                <a:gd name="connsiteY264" fmla="*/ 768423 h 1977488"/>
                <a:gd name="connsiteX265" fmla="*/ 76243 w 1979894"/>
                <a:gd name="connsiteY265" fmla="*/ 748012 h 1977488"/>
                <a:gd name="connsiteX266" fmla="*/ 73841 w 1979894"/>
                <a:gd name="connsiteY266" fmla="*/ 727600 h 1977488"/>
                <a:gd name="connsiteX267" fmla="*/ 70840 w 1979894"/>
                <a:gd name="connsiteY267" fmla="*/ 707189 h 1977488"/>
                <a:gd name="connsiteX268" fmla="*/ 68438 w 1979894"/>
                <a:gd name="connsiteY268" fmla="*/ 686778 h 1977488"/>
                <a:gd name="connsiteX269" fmla="*/ 66637 w 1979894"/>
                <a:gd name="connsiteY269" fmla="*/ 666367 h 1977488"/>
                <a:gd name="connsiteX270" fmla="*/ 67238 w 1979894"/>
                <a:gd name="connsiteY270" fmla="*/ 647157 h 1977488"/>
                <a:gd name="connsiteX271" fmla="*/ 69639 w 1979894"/>
                <a:gd name="connsiteY271" fmla="*/ 628547 h 1977488"/>
                <a:gd name="connsiteX272" fmla="*/ 75042 w 1979894"/>
                <a:gd name="connsiteY272" fmla="*/ 610536 h 1977488"/>
                <a:gd name="connsiteX273" fmla="*/ 82846 w 1979894"/>
                <a:gd name="connsiteY273" fmla="*/ 595528 h 1977488"/>
                <a:gd name="connsiteX274" fmla="*/ 93052 w 1979894"/>
                <a:gd name="connsiteY274" fmla="*/ 581120 h 1977488"/>
                <a:gd name="connsiteX275" fmla="*/ 105059 w 1979894"/>
                <a:gd name="connsiteY275" fmla="*/ 568513 h 1977488"/>
                <a:gd name="connsiteX276" fmla="*/ 118866 w 1979894"/>
                <a:gd name="connsiteY276" fmla="*/ 555907 h 1977488"/>
                <a:gd name="connsiteX277" fmla="*/ 133275 w 1979894"/>
                <a:gd name="connsiteY277" fmla="*/ 544499 h 1977488"/>
                <a:gd name="connsiteX278" fmla="*/ 148283 w 1979894"/>
                <a:gd name="connsiteY278" fmla="*/ 533093 h 1977488"/>
                <a:gd name="connsiteX279" fmla="*/ 163290 w 1979894"/>
                <a:gd name="connsiteY279" fmla="*/ 521687 h 1977488"/>
                <a:gd name="connsiteX280" fmla="*/ 178300 w 1979894"/>
                <a:gd name="connsiteY280" fmla="*/ 510281 h 1977488"/>
                <a:gd name="connsiteX281" fmla="*/ 192107 w 1979894"/>
                <a:gd name="connsiteY281" fmla="*/ 498275 h 1977488"/>
                <a:gd name="connsiteX282" fmla="*/ 204114 w 1979894"/>
                <a:gd name="connsiteY282" fmla="*/ 484468 h 1977488"/>
                <a:gd name="connsiteX283" fmla="*/ 214920 w 1979894"/>
                <a:gd name="connsiteY283" fmla="*/ 471259 h 1977488"/>
                <a:gd name="connsiteX284" fmla="*/ 223324 w 1979894"/>
                <a:gd name="connsiteY284" fmla="*/ 456252 h 1977488"/>
                <a:gd name="connsiteX285" fmla="*/ 230528 w 1979894"/>
                <a:gd name="connsiteY285" fmla="*/ 440042 h 1977488"/>
                <a:gd name="connsiteX286" fmla="*/ 236531 w 1979894"/>
                <a:gd name="connsiteY286" fmla="*/ 422633 h 1977488"/>
                <a:gd name="connsiteX287" fmla="*/ 241934 w 1979894"/>
                <a:gd name="connsiteY287" fmla="*/ 404623 h 1977488"/>
                <a:gd name="connsiteX288" fmla="*/ 246738 w 1979894"/>
                <a:gd name="connsiteY288" fmla="*/ 386613 h 1977488"/>
                <a:gd name="connsiteX289" fmla="*/ 251540 w 1979894"/>
                <a:gd name="connsiteY289" fmla="*/ 368003 h 1977488"/>
                <a:gd name="connsiteX290" fmla="*/ 256943 w 1979894"/>
                <a:gd name="connsiteY290" fmla="*/ 350593 h 1977488"/>
                <a:gd name="connsiteX291" fmla="*/ 262946 w 1979894"/>
                <a:gd name="connsiteY291" fmla="*/ 333183 h 1977488"/>
                <a:gd name="connsiteX292" fmla="*/ 270150 w 1979894"/>
                <a:gd name="connsiteY292" fmla="*/ 316975 h 1977488"/>
                <a:gd name="connsiteX293" fmla="*/ 279155 w 1979894"/>
                <a:gd name="connsiteY293" fmla="*/ 302566 h 1977488"/>
                <a:gd name="connsiteX294" fmla="*/ 289961 w 1979894"/>
                <a:gd name="connsiteY294" fmla="*/ 289359 h 1977488"/>
                <a:gd name="connsiteX295" fmla="*/ 303168 w 1979894"/>
                <a:gd name="connsiteY295" fmla="*/ 278554 h 1977488"/>
                <a:gd name="connsiteX296" fmla="*/ 317577 w 1979894"/>
                <a:gd name="connsiteY296" fmla="*/ 269549 h 1977488"/>
                <a:gd name="connsiteX297" fmla="*/ 333785 w 1979894"/>
                <a:gd name="connsiteY297" fmla="*/ 262344 h 1977488"/>
                <a:gd name="connsiteX298" fmla="*/ 351195 w 1979894"/>
                <a:gd name="connsiteY298" fmla="*/ 256341 h 1977488"/>
                <a:gd name="connsiteX299" fmla="*/ 368604 w 1979894"/>
                <a:gd name="connsiteY299" fmla="*/ 250938 h 1977488"/>
                <a:gd name="connsiteX300" fmla="*/ 387215 w 1979894"/>
                <a:gd name="connsiteY300" fmla="*/ 246135 h 1977488"/>
                <a:gd name="connsiteX301" fmla="*/ 405224 w 1979894"/>
                <a:gd name="connsiteY301" fmla="*/ 241333 h 1977488"/>
                <a:gd name="connsiteX302" fmla="*/ 423235 w 1979894"/>
                <a:gd name="connsiteY302" fmla="*/ 235930 h 1977488"/>
                <a:gd name="connsiteX303" fmla="*/ 440644 w 1979894"/>
                <a:gd name="connsiteY303" fmla="*/ 229927 h 1977488"/>
                <a:gd name="connsiteX304" fmla="*/ 456853 w 1979894"/>
                <a:gd name="connsiteY304" fmla="*/ 222723 h 1977488"/>
                <a:gd name="connsiteX305" fmla="*/ 471862 w 1979894"/>
                <a:gd name="connsiteY305" fmla="*/ 214318 h 1977488"/>
                <a:gd name="connsiteX306" fmla="*/ 485069 w 1979894"/>
                <a:gd name="connsiteY306" fmla="*/ 203513 h 1977488"/>
                <a:gd name="connsiteX307" fmla="*/ 498876 w 1979894"/>
                <a:gd name="connsiteY307" fmla="*/ 191505 h 1977488"/>
                <a:gd name="connsiteX308" fmla="*/ 510883 w 1979894"/>
                <a:gd name="connsiteY308" fmla="*/ 177697 h 1977488"/>
                <a:gd name="connsiteX309" fmla="*/ 522290 w 1979894"/>
                <a:gd name="connsiteY309" fmla="*/ 163290 h 1977488"/>
                <a:gd name="connsiteX310" fmla="*/ 533695 w 1979894"/>
                <a:gd name="connsiteY310" fmla="*/ 148282 h 1977488"/>
                <a:gd name="connsiteX311" fmla="*/ 545101 w 1979894"/>
                <a:gd name="connsiteY311" fmla="*/ 133273 h 1977488"/>
                <a:gd name="connsiteX312" fmla="*/ 556508 w 1979894"/>
                <a:gd name="connsiteY312" fmla="*/ 118865 h 1977488"/>
                <a:gd name="connsiteX313" fmla="*/ 569115 w 1979894"/>
                <a:gd name="connsiteY313" fmla="*/ 105058 h 1977488"/>
                <a:gd name="connsiteX314" fmla="*/ 581722 w 1979894"/>
                <a:gd name="connsiteY314" fmla="*/ 93052 h 1977488"/>
                <a:gd name="connsiteX315" fmla="*/ 596130 w 1979894"/>
                <a:gd name="connsiteY315" fmla="*/ 82845 h 1977488"/>
                <a:gd name="connsiteX316" fmla="*/ 611139 w 1979894"/>
                <a:gd name="connsiteY316" fmla="*/ 75041 h 1977488"/>
                <a:gd name="connsiteX317" fmla="*/ 629149 w 1979894"/>
                <a:gd name="connsiteY317" fmla="*/ 69638 h 1977488"/>
                <a:gd name="connsiteX318" fmla="*/ 647759 w 1979894"/>
                <a:gd name="connsiteY318" fmla="*/ 67237 h 1977488"/>
                <a:gd name="connsiteX319" fmla="*/ 666969 w 1979894"/>
                <a:gd name="connsiteY319" fmla="*/ 66637 h 1977488"/>
                <a:gd name="connsiteX320" fmla="*/ 687380 w 1979894"/>
                <a:gd name="connsiteY320" fmla="*/ 68438 h 1977488"/>
                <a:gd name="connsiteX321" fmla="*/ 707791 w 1979894"/>
                <a:gd name="connsiteY321" fmla="*/ 70839 h 1977488"/>
                <a:gd name="connsiteX322" fmla="*/ 728203 w 1979894"/>
                <a:gd name="connsiteY322" fmla="*/ 73841 h 1977488"/>
                <a:gd name="connsiteX323" fmla="*/ 748614 w 1979894"/>
                <a:gd name="connsiteY323" fmla="*/ 76242 h 1977488"/>
                <a:gd name="connsiteX324" fmla="*/ 769025 w 1979894"/>
                <a:gd name="connsiteY324" fmla="*/ 77442 h 1977488"/>
                <a:gd name="connsiteX325" fmla="*/ 788836 w 1979894"/>
                <a:gd name="connsiteY325" fmla="*/ 77442 h 1977488"/>
                <a:gd name="connsiteX326" fmla="*/ 807447 w 1979894"/>
                <a:gd name="connsiteY326" fmla="*/ 75041 h 1977488"/>
                <a:gd name="connsiteX327" fmla="*/ 826058 w 1979894"/>
                <a:gd name="connsiteY327" fmla="*/ 70238 h 1977488"/>
                <a:gd name="connsiteX328" fmla="*/ 844067 w 1979894"/>
                <a:gd name="connsiteY328" fmla="*/ 63035 h 1977488"/>
                <a:gd name="connsiteX329" fmla="*/ 862077 w 1979894"/>
                <a:gd name="connsiteY329" fmla="*/ 53430 h 1977488"/>
                <a:gd name="connsiteX330" fmla="*/ 880087 w 1979894"/>
                <a:gd name="connsiteY330" fmla="*/ 43824 h 1977488"/>
                <a:gd name="connsiteX331" fmla="*/ 898097 w 1979894"/>
                <a:gd name="connsiteY331" fmla="*/ 33018 h 1977488"/>
                <a:gd name="connsiteX332" fmla="*/ 915506 w 1979894"/>
                <a:gd name="connsiteY332" fmla="*/ 22813 h 1977488"/>
                <a:gd name="connsiteX333" fmla="*/ 934117 w 1979894"/>
                <a:gd name="connsiteY333" fmla="*/ 13807 h 1977488"/>
                <a:gd name="connsiteX334" fmla="*/ 952126 w 1979894"/>
                <a:gd name="connsiteY334" fmla="*/ 6603 h 1977488"/>
                <a:gd name="connsiteX335" fmla="*/ 970737 w 1979894"/>
                <a:gd name="connsiteY335" fmla="*/ 1800 h 19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979894" h="1977488">
                  <a:moveTo>
                    <a:pt x="989948" y="0"/>
                  </a:moveTo>
                  <a:lnTo>
                    <a:pt x="1009158" y="1800"/>
                  </a:lnTo>
                  <a:lnTo>
                    <a:pt x="1027768" y="6603"/>
                  </a:lnTo>
                  <a:lnTo>
                    <a:pt x="1045778" y="13807"/>
                  </a:lnTo>
                  <a:lnTo>
                    <a:pt x="1064388" y="22813"/>
                  </a:lnTo>
                  <a:lnTo>
                    <a:pt x="1081798" y="33018"/>
                  </a:lnTo>
                  <a:lnTo>
                    <a:pt x="1099809" y="43824"/>
                  </a:lnTo>
                  <a:lnTo>
                    <a:pt x="1117819" y="53430"/>
                  </a:lnTo>
                  <a:lnTo>
                    <a:pt x="1135827" y="63035"/>
                  </a:lnTo>
                  <a:lnTo>
                    <a:pt x="1153237" y="70238"/>
                  </a:lnTo>
                  <a:lnTo>
                    <a:pt x="1172448" y="75041"/>
                  </a:lnTo>
                  <a:lnTo>
                    <a:pt x="1191058" y="77442"/>
                  </a:lnTo>
                  <a:lnTo>
                    <a:pt x="1210869" y="77442"/>
                  </a:lnTo>
                  <a:lnTo>
                    <a:pt x="1231281" y="76242"/>
                  </a:lnTo>
                  <a:lnTo>
                    <a:pt x="1251692" y="73841"/>
                  </a:lnTo>
                  <a:lnTo>
                    <a:pt x="1272103" y="70839"/>
                  </a:lnTo>
                  <a:lnTo>
                    <a:pt x="1292514" y="68438"/>
                  </a:lnTo>
                  <a:lnTo>
                    <a:pt x="1312926" y="66637"/>
                  </a:lnTo>
                  <a:lnTo>
                    <a:pt x="1332136" y="67237"/>
                  </a:lnTo>
                  <a:lnTo>
                    <a:pt x="1350747" y="69638"/>
                  </a:lnTo>
                  <a:lnTo>
                    <a:pt x="1368757" y="75041"/>
                  </a:lnTo>
                  <a:lnTo>
                    <a:pt x="1383765" y="82845"/>
                  </a:lnTo>
                  <a:lnTo>
                    <a:pt x="1398172" y="93052"/>
                  </a:lnTo>
                  <a:lnTo>
                    <a:pt x="1410779" y="105058"/>
                  </a:lnTo>
                  <a:lnTo>
                    <a:pt x="1423387" y="118865"/>
                  </a:lnTo>
                  <a:lnTo>
                    <a:pt x="1434793" y="133273"/>
                  </a:lnTo>
                  <a:lnTo>
                    <a:pt x="1446199" y="148282"/>
                  </a:lnTo>
                  <a:lnTo>
                    <a:pt x="1457606" y="163290"/>
                  </a:lnTo>
                  <a:lnTo>
                    <a:pt x="1469012" y="177697"/>
                  </a:lnTo>
                  <a:lnTo>
                    <a:pt x="1481019" y="191505"/>
                  </a:lnTo>
                  <a:lnTo>
                    <a:pt x="1494827" y="203513"/>
                  </a:lnTo>
                  <a:lnTo>
                    <a:pt x="1508034" y="214318"/>
                  </a:lnTo>
                  <a:lnTo>
                    <a:pt x="1523042" y="222723"/>
                  </a:lnTo>
                  <a:lnTo>
                    <a:pt x="1539251" y="229927"/>
                  </a:lnTo>
                  <a:lnTo>
                    <a:pt x="1556661" y="235930"/>
                  </a:lnTo>
                  <a:lnTo>
                    <a:pt x="1574669" y="241333"/>
                  </a:lnTo>
                  <a:lnTo>
                    <a:pt x="1592680" y="246135"/>
                  </a:lnTo>
                  <a:lnTo>
                    <a:pt x="1611290" y="250938"/>
                  </a:lnTo>
                  <a:lnTo>
                    <a:pt x="1628700" y="256341"/>
                  </a:lnTo>
                  <a:lnTo>
                    <a:pt x="1646110" y="262344"/>
                  </a:lnTo>
                  <a:lnTo>
                    <a:pt x="1662318" y="269549"/>
                  </a:lnTo>
                  <a:lnTo>
                    <a:pt x="1676727" y="278554"/>
                  </a:lnTo>
                  <a:lnTo>
                    <a:pt x="1689935" y="289359"/>
                  </a:lnTo>
                  <a:lnTo>
                    <a:pt x="1700740" y="302566"/>
                  </a:lnTo>
                  <a:lnTo>
                    <a:pt x="1709745" y="316975"/>
                  </a:lnTo>
                  <a:lnTo>
                    <a:pt x="1716949" y="333183"/>
                  </a:lnTo>
                  <a:lnTo>
                    <a:pt x="1722952" y="350593"/>
                  </a:lnTo>
                  <a:lnTo>
                    <a:pt x="1728355" y="368003"/>
                  </a:lnTo>
                  <a:lnTo>
                    <a:pt x="1733158" y="386613"/>
                  </a:lnTo>
                  <a:lnTo>
                    <a:pt x="1737961" y="404623"/>
                  </a:lnTo>
                  <a:lnTo>
                    <a:pt x="1743363" y="422633"/>
                  </a:lnTo>
                  <a:lnTo>
                    <a:pt x="1749366" y="440042"/>
                  </a:lnTo>
                  <a:lnTo>
                    <a:pt x="1756571" y="456252"/>
                  </a:lnTo>
                  <a:lnTo>
                    <a:pt x="1764976" y="471259"/>
                  </a:lnTo>
                  <a:lnTo>
                    <a:pt x="1775782" y="484468"/>
                  </a:lnTo>
                  <a:lnTo>
                    <a:pt x="1787789" y="498275"/>
                  </a:lnTo>
                  <a:lnTo>
                    <a:pt x="1801596" y="510281"/>
                  </a:lnTo>
                  <a:lnTo>
                    <a:pt x="1816004" y="521687"/>
                  </a:lnTo>
                  <a:lnTo>
                    <a:pt x="1831613" y="533093"/>
                  </a:lnTo>
                  <a:lnTo>
                    <a:pt x="1846621" y="544499"/>
                  </a:lnTo>
                  <a:lnTo>
                    <a:pt x="1861029" y="555907"/>
                  </a:lnTo>
                  <a:lnTo>
                    <a:pt x="1874835" y="568513"/>
                  </a:lnTo>
                  <a:lnTo>
                    <a:pt x="1886843" y="581120"/>
                  </a:lnTo>
                  <a:lnTo>
                    <a:pt x="1897049" y="595528"/>
                  </a:lnTo>
                  <a:lnTo>
                    <a:pt x="1904853" y="610536"/>
                  </a:lnTo>
                  <a:lnTo>
                    <a:pt x="1910256" y="628547"/>
                  </a:lnTo>
                  <a:lnTo>
                    <a:pt x="1912657" y="647157"/>
                  </a:lnTo>
                  <a:lnTo>
                    <a:pt x="1913258" y="666367"/>
                  </a:lnTo>
                  <a:lnTo>
                    <a:pt x="1911456" y="686778"/>
                  </a:lnTo>
                  <a:lnTo>
                    <a:pt x="1909055" y="707189"/>
                  </a:lnTo>
                  <a:lnTo>
                    <a:pt x="1906053" y="727600"/>
                  </a:lnTo>
                  <a:lnTo>
                    <a:pt x="1903652" y="748012"/>
                  </a:lnTo>
                  <a:lnTo>
                    <a:pt x="1902452" y="768423"/>
                  </a:lnTo>
                  <a:lnTo>
                    <a:pt x="1902452" y="788234"/>
                  </a:lnTo>
                  <a:lnTo>
                    <a:pt x="1904853" y="806844"/>
                  </a:lnTo>
                  <a:lnTo>
                    <a:pt x="1909655" y="825454"/>
                  </a:lnTo>
                  <a:lnTo>
                    <a:pt x="1916859" y="842864"/>
                  </a:lnTo>
                  <a:lnTo>
                    <a:pt x="1926466" y="860874"/>
                  </a:lnTo>
                  <a:lnTo>
                    <a:pt x="1936070" y="878885"/>
                  </a:lnTo>
                  <a:lnTo>
                    <a:pt x="1946876" y="896893"/>
                  </a:lnTo>
                  <a:lnTo>
                    <a:pt x="1957082" y="914303"/>
                  </a:lnTo>
                  <a:lnTo>
                    <a:pt x="1966087" y="932913"/>
                  </a:lnTo>
                  <a:lnTo>
                    <a:pt x="1973290" y="950924"/>
                  </a:lnTo>
                  <a:lnTo>
                    <a:pt x="1978093" y="969534"/>
                  </a:lnTo>
                  <a:lnTo>
                    <a:pt x="1979894" y="988744"/>
                  </a:lnTo>
                  <a:lnTo>
                    <a:pt x="1978093" y="1007954"/>
                  </a:lnTo>
                  <a:lnTo>
                    <a:pt x="1973290" y="1026565"/>
                  </a:lnTo>
                  <a:lnTo>
                    <a:pt x="1966087" y="1044575"/>
                  </a:lnTo>
                  <a:lnTo>
                    <a:pt x="1957082" y="1063185"/>
                  </a:lnTo>
                  <a:lnTo>
                    <a:pt x="1946876" y="1080595"/>
                  </a:lnTo>
                  <a:lnTo>
                    <a:pt x="1936070" y="1098606"/>
                  </a:lnTo>
                  <a:lnTo>
                    <a:pt x="1926466" y="1116614"/>
                  </a:lnTo>
                  <a:lnTo>
                    <a:pt x="1916859" y="1134624"/>
                  </a:lnTo>
                  <a:lnTo>
                    <a:pt x="1909655" y="1152034"/>
                  </a:lnTo>
                  <a:lnTo>
                    <a:pt x="1904853" y="1170645"/>
                  </a:lnTo>
                  <a:lnTo>
                    <a:pt x="1902452" y="1189254"/>
                  </a:lnTo>
                  <a:lnTo>
                    <a:pt x="1902452" y="1209065"/>
                  </a:lnTo>
                  <a:lnTo>
                    <a:pt x="1903652" y="1229477"/>
                  </a:lnTo>
                  <a:lnTo>
                    <a:pt x="1906053" y="1249888"/>
                  </a:lnTo>
                  <a:lnTo>
                    <a:pt x="1909055" y="1270299"/>
                  </a:lnTo>
                  <a:lnTo>
                    <a:pt x="1911456" y="1290710"/>
                  </a:lnTo>
                  <a:lnTo>
                    <a:pt x="1913258" y="1311122"/>
                  </a:lnTo>
                  <a:lnTo>
                    <a:pt x="1912657" y="1330333"/>
                  </a:lnTo>
                  <a:lnTo>
                    <a:pt x="1910256" y="1348943"/>
                  </a:lnTo>
                  <a:lnTo>
                    <a:pt x="1904853" y="1366953"/>
                  </a:lnTo>
                  <a:lnTo>
                    <a:pt x="1897049" y="1381961"/>
                  </a:lnTo>
                  <a:lnTo>
                    <a:pt x="1886843" y="1396369"/>
                  </a:lnTo>
                  <a:lnTo>
                    <a:pt x="1874835" y="1408975"/>
                  </a:lnTo>
                  <a:lnTo>
                    <a:pt x="1861029" y="1421582"/>
                  </a:lnTo>
                  <a:lnTo>
                    <a:pt x="1846621" y="1432989"/>
                  </a:lnTo>
                  <a:lnTo>
                    <a:pt x="1831613" y="1444395"/>
                  </a:lnTo>
                  <a:lnTo>
                    <a:pt x="1816004" y="1455802"/>
                  </a:lnTo>
                  <a:lnTo>
                    <a:pt x="1801596" y="1467208"/>
                  </a:lnTo>
                  <a:lnTo>
                    <a:pt x="1787789" y="1479213"/>
                  </a:lnTo>
                  <a:lnTo>
                    <a:pt x="1775782" y="1493022"/>
                  </a:lnTo>
                  <a:lnTo>
                    <a:pt x="1764976" y="1506229"/>
                  </a:lnTo>
                  <a:lnTo>
                    <a:pt x="1756571" y="1521237"/>
                  </a:lnTo>
                  <a:lnTo>
                    <a:pt x="1749366" y="1537446"/>
                  </a:lnTo>
                  <a:lnTo>
                    <a:pt x="1743363" y="1554856"/>
                  </a:lnTo>
                  <a:lnTo>
                    <a:pt x="1737961" y="1572866"/>
                  </a:lnTo>
                  <a:lnTo>
                    <a:pt x="1733158" y="1590875"/>
                  </a:lnTo>
                  <a:lnTo>
                    <a:pt x="1728355" y="1609486"/>
                  </a:lnTo>
                  <a:lnTo>
                    <a:pt x="1722952" y="1626895"/>
                  </a:lnTo>
                  <a:lnTo>
                    <a:pt x="1716949" y="1644305"/>
                  </a:lnTo>
                  <a:lnTo>
                    <a:pt x="1709745" y="1660513"/>
                  </a:lnTo>
                  <a:lnTo>
                    <a:pt x="1700740" y="1674922"/>
                  </a:lnTo>
                  <a:lnTo>
                    <a:pt x="1689935" y="1688129"/>
                  </a:lnTo>
                  <a:lnTo>
                    <a:pt x="1676727" y="1698935"/>
                  </a:lnTo>
                  <a:lnTo>
                    <a:pt x="1662318" y="1707940"/>
                  </a:lnTo>
                  <a:lnTo>
                    <a:pt x="1646110" y="1715144"/>
                  </a:lnTo>
                  <a:lnTo>
                    <a:pt x="1628700" y="1721147"/>
                  </a:lnTo>
                  <a:lnTo>
                    <a:pt x="1611290" y="1726550"/>
                  </a:lnTo>
                  <a:lnTo>
                    <a:pt x="1592680" y="1731353"/>
                  </a:lnTo>
                  <a:lnTo>
                    <a:pt x="1574669" y="1736156"/>
                  </a:lnTo>
                  <a:lnTo>
                    <a:pt x="1556661" y="1741560"/>
                  </a:lnTo>
                  <a:lnTo>
                    <a:pt x="1539251" y="1747562"/>
                  </a:lnTo>
                  <a:lnTo>
                    <a:pt x="1523042" y="1754767"/>
                  </a:lnTo>
                  <a:lnTo>
                    <a:pt x="1508034" y="1763171"/>
                  </a:lnTo>
                  <a:lnTo>
                    <a:pt x="1494827" y="1773977"/>
                  </a:lnTo>
                  <a:lnTo>
                    <a:pt x="1481019" y="1785984"/>
                  </a:lnTo>
                  <a:lnTo>
                    <a:pt x="1469012" y="1799791"/>
                  </a:lnTo>
                  <a:lnTo>
                    <a:pt x="1457606" y="1814199"/>
                  </a:lnTo>
                  <a:lnTo>
                    <a:pt x="1446199" y="1829206"/>
                  </a:lnTo>
                  <a:lnTo>
                    <a:pt x="1434793" y="1844215"/>
                  </a:lnTo>
                  <a:lnTo>
                    <a:pt x="1423387" y="1858623"/>
                  </a:lnTo>
                  <a:lnTo>
                    <a:pt x="1410779" y="1872430"/>
                  </a:lnTo>
                  <a:lnTo>
                    <a:pt x="1398172" y="1884437"/>
                  </a:lnTo>
                  <a:lnTo>
                    <a:pt x="1383765" y="1894643"/>
                  </a:lnTo>
                  <a:lnTo>
                    <a:pt x="1368757" y="1902447"/>
                  </a:lnTo>
                  <a:lnTo>
                    <a:pt x="1350747" y="1907850"/>
                  </a:lnTo>
                  <a:lnTo>
                    <a:pt x="1332136" y="1910251"/>
                  </a:lnTo>
                  <a:lnTo>
                    <a:pt x="1312926" y="1910852"/>
                  </a:lnTo>
                  <a:lnTo>
                    <a:pt x="1292514" y="1909051"/>
                  </a:lnTo>
                  <a:lnTo>
                    <a:pt x="1272103" y="1906650"/>
                  </a:lnTo>
                  <a:lnTo>
                    <a:pt x="1251692" y="1903647"/>
                  </a:lnTo>
                  <a:lnTo>
                    <a:pt x="1231281" y="1901247"/>
                  </a:lnTo>
                  <a:lnTo>
                    <a:pt x="1210869" y="1900046"/>
                  </a:lnTo>
                  <a:lnTo>
                    <a:pt x="1191058" y="1900046"/>
                  </a:lnTo>
                  <a:lnTo>
                    <a:pt x="1172448" y="1902447"/>
                  </a:lnTo>
                  <a:lnTo>
                    <a:pt x="1153237" y="1907250"/>
                  </a:lnTo>
                  <a:lnTo>
                    <a:pt x="1135827" y="1914454"/>
                  </a:lnTo>
                  <a:lnTo>
                    <a:pt x="1117819" y="1924060"/>
                  </a:lnTo>
                  <a:lnTo>
                    <a:pt x="1099809" y="1933665"/>
                  </a:lnTo>
                  <a:lnTo>
                    <a:pt x="1081798" y="1944470"/>
                  </a:lnTo>
                  <a:lnTo>
                    <a:pt x="1064388" y="1954677"/>
                  </a:lnTo>
                  <a:lnTo>
                    <a:pt x="1045778" y="1963681"/>
                  </a:lnTo>
                  <a:lnTo>
                    <a:pt x="1027768" y="1970885"/>
                  </a:lnTo>
                  <a:lnTo>
                    <a:pt x="1009158" y="1975688"/>
                  </a:lnTo>
                  <a:lnTo>
                    <a:pt x="989948" y="1977488"/>
                  </a:lnTo>
                  <a:lnTo>
                    <a:pt x="970737" y="1975688"/>
                  </a:lnTo>
                  <a:lnTo>
                    <a:pt x="952126" y="1970885"/>
                  </a:lnTo>
                  <a:lnTo>
                    <a:pt x="934117" y="1963681"/>
                  </a:lnTo>
                  <a:lnTo>
                    <a:pt x="915506" y="1954677"/>
                  </a:lnTo>
                  <a:lnTo>
                    <a:pt x="898097" y="1944470"/>
                  </a:lnTo>
                  <a:lnTo>
                    <a:pt x="880087" y="1933665"/>
                  </a:lnTo>
                  <a:lnTo>
                    <a:pt x="862077" y="1924060"/>
                  </a:lnTo>
                  <a:lnTo>
                    <a:pt x="844067" y="1914454"/>
                  </a:lnTo>
                  <a:lnTo>
                    <a:pt x="826058" y="1907250"/>
                  </a:lnTo>
                  <a:lnTo>
                    <a:pt x="807447" y="1902447"/>
                  </a:lnTo>
                  <a:lnTo>
                    <a:pt x="788836" y="1900046"/>
                  </a:lnTo>
                  <a:lnTo>
                    <a:pt x="769025" y="1900046"/>
                  </a:lnTo>
                  <a:lnTo>
                    <a:pt x="748614" y="1901247"/>
                  </a:lnTo>
                  <a:lnTo>
                    <a:pt x="728203" y="1903647"/>
                  </a:lnTo>
                  <a:lnTo>
                    <a:pt x="707791" y="1906650"/>
                  </a:lnTo>
                  <a:lnTo>
                    <a:pt x="687380" y="1909051"/>
                  </a:lnTo>
                  <a:lnTo>
                    <a:pt x="666969" y="1910852"/>
                  </a:lnTo>
                  <a:lnTo>
                    <a:pt x="647759" y="1910251"/>
                  </a:lnTo>
                  <a:lnTo>
                    <a:pt x="629149" y="1907850"/>
                  </a:lnTo>
                  <a:lnTo>
                    <a:pt x="611139" y="1902447"/>
                  </a:lnTo>
                  <a:lnTo>
                    <a:pt x="596130" y="1894643"/>
                  </a:lnTo>
                  <a:lnTo>
                    <a:pt x="581722" y="1884437"/>
                  </a:lnTo>
                  <a:lnTo>
                    <a:pt x="569115" y="1872430"/>
                  </a:lnTo>
                  <a:lnTo>
                    <a:pt x="556508" y="1858623"/>
                  </a:lnTo>
                  <a:lnTo>
                    <a:pt x="545101" y="1844215"/>
                  </a:lnTo>
                  <a:lnTo>
                    <a:pt x="533695" y="1829206"/>
                  </a:lnTo>
                  <a:lnTo>
                    <a:pt x="522290" y="1814199"/>
                  </a:lnTo>
                  <a:lnTo>
                    <a:pt x="510883" y="1799791"/>
                  </a:lnTo>
                  <a:lnTo>
                    <a:pt x="498876" y="1785984"/>
                  </a:lnTo>
                  <a:lnTo>
                    <a:pt x="485069" y="1773977"/>
                  </a:lnTo>
                  <a:lnTo>
                    <a:pt x="471862" y="1763171"/>
                  </a:lnTo>
                  <a:lnTo>
                    <a:pt x="456853" y="1754767"/>
                  </a:lnTo>
                  <a:lnTo>
                    <a:pt x="440644" y="1747562"/>
                  </a:lnTo>
                  <a:lnTo>
                    <a:pt x="423235" y="1741560"/>
                  </a:lnTo>
                  <a:lnTo>
                    <a:pt x="405224" y="1736156"/>
                  </a:lnTo>
                  <a:lnTo>
                    <a:pt x="387215" y="1731353"/>
                  </a:lnTo>
                  <a:lnTo>
                    <a:pt x="368604" y="1726550"/>
                  </a:lnTo>
                  <a:lnTo>
                    <a:pt x="351195" y="1721147"/>
                  </a:lnTo>
                  <a:lnTo>
                    <a:pt x="333785" y="1715144"/>
                  </a:lnTo>
                  <a:lnTo>
                    <a:pt x="317577" y="1707940"/>
                  </a:lnTo>
                  <a:lnTo>
                    <a:pt x="303168" y="1698935"/>
                  </a:lnTo>
                  <a:lnTo>
                    <a:pt x="289961" y="1688129"/>
                  </a:lnTo>
                  <a:lnTo>
                    <a:pt x="279155" y="1674922"/>
                  </a:lnTo>
                  <a:lnTo>
                    <a:pt x="270150" y="1660513"/>
                  </a:lnTo>
                  <a:lnTo>
                    <a:pt x="262946" y="1644305"/>
                  </a:lnTo>
                  <a:lnTo>
                    <a:pt x="256943" y="1626895"/>
                  </a:lnTo>
                  <a:lnTo>
                    <a:pt x="251540" y="1609486"/>
                  </a:lnTo>
                  <a:lnTo>
                    <a:pt x="246738" y="1590875"/>
                  </a:lnTo>
                  <a:lnTo>
                    <a:pt x="241934" y="1572866"/>
                  </a:lnTo>
                  <a:lnTo>
                    <a:pt x="236531" y="1554856"/>
                  </a:lnTo>
                  <a:lnTo>
                    <a:pt x="230528" y="1537446"/>
                  </a:lnTo>
                  <a:lnTo>
                    <a:pt x="223324" y="1521237"/>
                  </a:lnTo>
                  <a:lnTo>
                    <a:pt x="214920" y="1506229"/>
                  </a:lnTo>
                  <a:lnTo>
                    <a:pt x="204114" y="1493022"/>
                  </a:lnTo>
                  <a:lnTo>
                    <a:pt x="192107" y="1479213"/>
                  </a:lnTo>
                  <a:lnTo>
                    <a:pt x="178300" y="1467208"/>
                  </a:lnTo>
                  <a:lnTo>
                    <a:pt x="163290" y="1455802"/>
                  </a:lnTo>
                  <a:lnTo>
                    <a:pt x="148283" y="1444395"/>
                  </a:lnTo>
                  <a:lnTo>
                    <a:pt x="133275" y="1432989"/>
                  </a:lnTo>
                  <a:lnTo>
                    <a:pt x="118866" y="1421582"/>
                  </a:lnTo>
                  <a:lnTo>
                    <a:pt x="105059" y="1408975"/>
                  </a:lnTo>
                  <a:lnTo>
                    <a:pt x="93052" y="1396369"/>
                  </a:lnTo>
                  <a:lnTo>
                    <a:pt x="82846" y="1381961"/>
                  </a:lnTo>
                  <a:lnTo>
                    <a:pt x="75042" y="1366953"/>
                  </a:lnTo>
                  <a:lnTo>
                    <a:pt x="69639" y="1348943"/>
                  </a:lnTo>
                  <a:lnTo>
                    <a:pt x="67238" y="1330333"/>
                  </a:lnTo>
                  <a:lnTo>
                    <a:pt x="66637" y="1311122"/>
                  </a:lnTo>
                  <a:lnTo>
                    <a:pt x="68438" y="1290710"/>
                  </a:lnTo>
                  <a:lnTo>
                    <a:pt x="70840" y="1270299"/>
                  </a:lnTo>
                  <a:lnTo>
                    <a:pt x="73841" y="1249888"/>
                  </a:lnTo>
                  <a:lnTo>
                    <a:pt x="76243" y="1229477"/>
                  </a:lnTo>
                  <a:lnTo>
                    <a:pt x="77444" y="1209065"/>
                  </a:lnTo>
                  <a:lnTo>
                    <a:pt x="77444" y="1189254"/>
                  </a:lnTo>
                  <a:lnTo>
                    <a:pt x="75042" y="1170645"/>
                  </a:lnTo>
                  <a:lnTo>
                    <a:pt x="70239" y="1152034"/>
                  </a:lnTo>
                  <a:lnTo>
                    <a:pt x="63035" y="1134624"/>
                  </a:lnTo>
                  <a:lnTo>
                    <a:pt x="54031" y="1116614"/>
                  </a:lnTo>
                  <a:lnTo>
                    <a:pt x="43824" y="1098606"/>
                  </a:lnTo>
                  <a:lnTo>
                    <a:pt x="33020" y="1080595"/>
                  </a:lnTo>
                  <a:lnTo>
                    <a:pt x="22814" y="1063185"/>
                  </a:lnTo>
                  <a:lnTo>
                    <a:pt x="13808" y="1044575"/>
                  </a:lnTo>
                  <a:lnTo>
                    <a:pt x="6604" y="1026565"/>
                  </a:lnTo>
                  <a:lnTo>
                    <a:pt x="1802" y="1007954"/>
                  </a:lnTo>
                  <a:lnTo>
                    <a:pt x="0" y="988744"/>
                  </a:lnTo>
                  <a:lnTo>
                    <a:pt x="1802" y="969534"/>
                  </a:lnTo>
                  <a:lnTo>
                    <a:pt x="6604" y="950924"/>
                  </a:lnTo>
                  <a:lnTo>
                    <a:pt x="13808" y="932913"/>
                  </a:lnTo>
                  <a:lnTo>
                    <a:pt x="22814" y="914303"/>
                  </a:lnTo>
                  <a:lnTo>
                    <a:pt x="33020" y="896893"/>
                  </a:lnTo>
                  <a:lnTo>
                    <a:pt x="43824" y="878885"/>
                  </a:lnTo>
                  <a:lnTo>
                    <a:pt x="54031" y="860874"/>
                  </a:lnTo>
                  <a:lnTo>
                    <a:pt x="63035" y="842864"/>
                  </a:lnTo>
                  <a:lnTo>
                    <a:pt x="70239" y="825454"/>
                  </a:lnTo>
                  <a:lnTo>
                    <a:pt x="75042" y="806844"/>
                  </a:lnTo>
                  <a:lnTo>
                    <a:pt x="77444" y="788234"/>
                  </a:lnTo>
                  <a:lnTo>
                    <a:pt x="77444" y="768423"/>
                  </a:lnTo>
                  <a:lnTo>
                    <a:pt x="76243" y="748012"/>
                  </a:lnTo>
                  <a:lnTo>
                    <a:pt x="73841" y="727600"/>
                  </a:lnTo>
                  <a:lnTo>
                    <a:pt x="70840" y="707189"/>
                  </a:lnTo>
                  <a:lnTo>
                    <a:pt x="68438" y="686778"/>
                  </a:lnTo>
                  <a:lnTo>
                    <a:pt x="66637" y="666367"/>
                  </a:lnTo>
                  <a:lnTo>
                    <a:pt x="67238" y="647157"/>
                  </a:lnTo>
                  <a:lnTo>
                    <a:pt x="69639" y="628547"/>
                  </a:lnTo>
                  <a:lnTo>
                    <a:pt x="75042" y="610536"/>
                  </a:lnTo>
                  <a:lnTo>
                    <a:pt x="82846" y="595528"/>
                  </a:lnTo>
                  <a:lnTo>
                    <a:pt x="93052" y="581120"/>
                  </a:lnTo>
                  <a:lnTo>
                    <a:pt x="105059" y="568513"/>
                  </a:lnTo>
                  <a:lnTo>
                    <a:pt x="118866" y="555907"/>
                  </a:lnTo>
                  <a:lnTo>
                    <a:pt x="133275" y="544499"/>
                  </a:lnTo>
                  <a:lnTo>
                    <a:pt x="148283" y="533093"/>
                  </a:lnTo>
                  <a:lnTo>
                    <a:pt x="163290" y="521687"/>
                  </a:lnTo>
                  <a:lnTo>
                    <a:pt x="178300" y="510281"/>
                  </a:lnTo>
                  <a:lnTo>
                    <a:pt x="192107" y="498275"/>
                  </a:lnTo>
                  <a:lnTo>
                    <a:pt x="204114" y="484468"/>
                  </a:lnTo>
                  <a:lnTo>
                    <a:pt x="214920" y="471259"/>
                  </a:lnTo>
                  <a:lnTo>
                    <a:pt x="223324" y="456252"/>
                  </a:lnTo>
                  <a:lnTo>
                    <a:pt x="230528" y="440042"/>
                  </a:lnTo>
                  <a:lnTo>
                    <a:pt x="236531" y="422633"/>
                  </a:lnTo>
                  <a:lnTo>
                    <a:pt x="241934" y="404623"/>
                  </a:lnTo>
                  <a:lnTo>
                    <a:pt x="246738" y="386613"/>
                  </a:lnTo>
                  <a:lnTo>
                    <a:pt x="251540" y="368003"/>
                  </a:lnTo>
                  <a:lnTo>
                    <a:pt x="256943" y="350593"/>
                  </a:lnTo>
                  <a:lnTo>
                    <a:pt x="262946" y="333183"/>
                  </a:lnTo>
                  <a:lnTo>
                    <a:pt x="270150" y="316975"/>
                  </a:lnTo>
                  <a:lnTo>
                    <a:pt x="279155" y="302566"/>
                  </a:lnTo>
                  <a:lnTo>
                    <a:pt x="289961" y="289359"/>
                  </a:lnTo>
                  <a:lnTo>
                    <a:pt x="303168" y="278554"/>
                  </a:lnTo>
                  <a:lnTo>
                    <a:pt x="317577" y="269549"/>
                  </a:lnTo>
                  <a:lnTo>
                    <a:pt x="333785" y="262344"/>
                  </a:lnTo>
                  <a:lnTo>
                    <a:pt x="351195" y="256341"/>
                  </a:lnTo>
                  <a:lnTo>
                    <a:pt x="368604" y="250938"/>
                  </a:lnTo>
                  <a:lnTo>
                    <a:pt x="387215" y="246135"/>
                  </a:lnTo>
                  <a:lnTo>
                    <a:pt x="405224" y="241333"/>
                  </a:lnTo>
                  <a:lnTo>
                    <a:pt x="423235" y="235930"/>
                  </a:lnTo>
                  <a:lnTo>
                    <a:pt x="440644" y="229927"/>
                  </a:lnTo>
                  <a:lnTo>
                    <a:pt x="456853" y="222723"/>
                  </a:lnTo>
                  <a:lnTo>
                    <a:pt x="471862" y="214318"/>
                  </a:lnTo>
                  <a:lnTo>
                    <a:pt x="485069" y="203513"/>
                  </a:lnTo>
                  <a:lnTo>
                    <a:pt x="498876" y="191505"/>
                  </a:lnTo>
                  <a:lnTo>
                    <a:pt x="510883" y="177697"/>
                  </a:lnTo>
                  <a:lnTo>
                    <a:pt x="522290" y="163290"/>
                  </a:lnTo>
                  <a:lnTo>
                    <a:pt x="533695" y="148282"/>
                  </a:lnTo>
                  <a:lnTo>
                    <a:pt x="545101" y="133273"/>
                  </a:lnTo>
                  <a:lnTo>
                    <a:pt x="556508" y="118865"/>
                  </a:lnTo>
                  <a:lnTo>
                    <a:pt x="569115" y="105058"/>
                  </a:lnTo>
                  <a:lnTo>
                    <a:pt x="581722" y="93052"/>
                  </a:lnTo>
                  <a:lnTo>
                    <a:pt x="596130" y="82845"/>
                  </a:lnTo>
                  <a:lnTo>
                    <a:pt x="611139" y="75041"/>
                  </a:lnTo>
                  <a:lnTo>
                    <a:pt x="629149" y="69638"/>
                  </a:lnTo>
                  <a:lnTo>
                    <a:pt x="647759" y="67237"/>
                  </a:lnTo>
                  <a:lnTo>
                    <a:pt x="666969" y="66637"/>
                  </a:lnTo>
                  <a:lnTo>
                    <a:pt x="687380" y="68438"/>
                  </a:lnTo>
                  <a:lnTo>
                    <a:pt x="707791" y="70839"/>
                  </a:lnTo>
                  <a:lnTo>
                    <a:pt x="728203" y="73841"/>
                  </a:lnTo>
                  <a:lnTo>
                    <a:pt x="748614" y="76242"/>
                  </a:lnTo>
                  <a:lnTo>
                    <a:pt x="769025" y="77442"/>
                  </a:lnTo>
                  <a:lnTo>
                    <a:pt x="788836" y="77442"/>
                  </a:lnTo>
                  <a:lnTo>
                    <a:pt x="807447" y="75041"/>
                  </a:lnTo>
                  <a:lnTo>
                    <a:pt x="826058" y="70238"/>
                  </a:lnTo>
                  <a:lnTo>
                    <a:pt x="844067" y="63035"/>
                  </a:lnTo>
                  <a:lnTo>
                    <a:pt x="862077" y="53430"/>
                  </a:lnTo>
                  <a:lnTo>
                    <a:pt x="880087" y="43824"/>
                  </a:lnTo>
                  <a:lnTo>
                    <a:pt x="898097" y="33018"/>
                  </a:lnTo>
                  <a:lnTo>
                    <a:pt x="915506" y="22813"/>
                  </a:lnTo>
                  <a:lnTo>
                    <a:pt x="934117" y="13807"/>
                  </a:lnTo>
                  <a:lnTo>
                    <a:pt x="952126" y="6603"/>
                  </a:lnTo>
                  <a:lnTo>
                    <a:pt x="970737" y="18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5941122" y="729584"/>
            <a:ext cx="1343825" cy="1260000"/>
          </a:xfrm>
          <a:prstGeom prst="rect">
            <a:avLst/>
          </a:prstGeom>
        </p:spPr>
      </p:pic>
      <p:grpSp>
        <p:nvGrpSpPr>
          <p:cNvPr id="11" name="Group 10">
            <a:extLst>
              <a:ext uri="{FF2B5EF4-FFF2-40B4-BE49-F238E27FC236}">
                <a16:creationId xmlns:a16="http://schemas.microsoft.com/office/drawing/2014/main" id="{3326D25C-6580-48AE-86A7-C0DE13DC61E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28338" y="1"/>
            <a:ext cx="4163662" cy="3716538"/>
            <a:chOff x="8028338" y="1"/>
            <a:chExt cx="4163662" cy="3716538"/>
          </a:xfrm>
        </p:grpSpPr>
        <p:sp>
          <p:nvSpPr>
            <p:cNvPr id="12" name="Freeform: Shape 25">
              <a:extLst>
                <a:ext uri="{FF2B5EF4-FFF2-40B4-BE49-F238E27FC236}">
                  <a16:creationId xmlns:a16="http://schemas.microsoft.com/office/drawing/2014/main" id="{739A2B65-57BF-454F-BEF4-AFC79C33E6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3" name="Freeform: Shape 26">
              <a:extLst>
                <a:ext uri="{FF2B5EF4-FFF2-40B4-BE49-F238E27FC236}">
                  <a16:creationId xmlns:a16="http://schemas.microsoft.com/office/drawing/2014/main" id="{2083D498-8FE1-480F-8922-EB4A036343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1642" y="1"/>
              <a:ext cx="4060358" cy="3613359"/>
            </a:xfrm>
            <a:custGeom>
              <a:avLst/>
              <a:gdLst>
                <a:gd name="connsiteX0" fmla="*/ 297325 w 4060358"/>
                <a:gd name="connsiteY0" fmla="*/ 0 h 3613359"/>
                <a:gd name="connsiteX1" fmla="*/ 4060358 w 4060358"/>
                <a:gd name="connsiteY1" fmla="*/ 0 h 3613359"/>
                <a:gd name="connsiteX2" fmla="*/ 4060358 w 4060358"/>
                <a:gd name="connsiteY2" fmla="*/ 2985163 h 3613359"/>
                <a:gd name="connsiteX3" fmla="*/ 4053581 w 4060358"/>
                <a:gd name="connsiteY3" fmla="*/ 2986912 h 3613359"/>
                <a:gd name="connsiteX4" fmla="*/ 4007741 w 4060358"/>
                <a:gd name="connsiteY4" fmla="*/ 2999136 h 3613359"/>
                <a:gd name="connsiteX5" fmla="*/ 3961906 w 4060358"/>
                <a:gd name="connsiteY5" fmla="*/ 3012890 h 3613359"/>
                <a:gd name="connsiteX6" fmla="*/ 3917596 w 4060358"/>
                <a:gd name="connsiteY6" fmla="*/ 3028168 h 3613359"/>
                <a:gd name="connsiteX7" fmla="*/ 3876343 w 4060358"/>
                <a:gd name="connsiteY7" fmla="*/ 3046504 h 3613359"/>
                <a:gd name="connsiteX8" fmla="*/ 3838144 w 4060358"/>
                <a:gd name="connsiteY8" fmla="*/ 3067894 h 3613359"/>
                <a:gd name="connsiteX9" fmla="*/ 3804530 w 4060358"/>
                <a:gd name="connsiteY9" fmla="*/ 3095396 h 3613359"/>
                <a:gd name="connsiteX10" fmla="*/ 3769387 w 4060358"/>
                <a:gd name="connsiteY10" fmla="*/ 3125955 h 3613359"/>
                <a:gd name="connsiteX11" fmla="*/ 3738828 w 4060358"/>
                <a:gd name="connsiteY11" fmla="*/ 3161096 h 3613359"/>
                <a:gd name="connsiteX12" fmla="*/ 3709798 w 4060358"/>
                <a:gd name="connsiteY12" fmla="*/ 3197767 h 3613359"/>
                <a:gd name="connsiteX13" fmla="*/ 3680766 w 4060358"/>
                <a:gd name="connsiteY13" fmla="*/ 3235963 h 3613359"/>
                <a:gd name="connsiteX14" fmla="*/ 3651737 w 4060358"/>
                <a:gd name="connsiteY14" fmla="*/ 3274161 h 3613359"/>
                <a:gd name="connsiteX15" fmla="*/ 3622708 w 4060358"/>
                <a:gd name="connsiteY15" fmla="*/ 3310832 h 3613359"/>
                <a:gd name="connsiteX16" fmla="*/ 3590619 w 4060358"/>
                <a:gd name="connsiteY16" fmla="*/ 3345973 h 3613359"/>
                <a:gd name="connsiteX17" fmla="*/ 3558532 w 4060358"/>
                <a:gd name="connsiteY17" fmla="*/ 3376533 h 3613359"/>
                <a:gd name="connsiteX18" fmla="*/ 3521864 w 4060358"/>
                <a:gd name="connsiteY18" fmla="*/ 3402507 h 3613359"/>
                <a:gd name="connsiteX19" fmla="*/ 3483666 w 4060358"/>
                <a:gd name="connsiteY19" fmla="*/ 3422370 h 3613359"/>
                <a:gd name="connsiteX20" fmla="*/ 3437828 w 4060358"/>
                <a:gd name="connsiteY20" fmla="*/ 3436121 h 3613359"/>
                <a:gd name="connsiteX21" fmla="*/ 3390460 w 4060358"/>
                <a:gd name="connsiteY21" fmla="*/ 3442233 h 3613359"/>
                <a:gd name="connsiteX22" fmla="*/ 3341568 w 4060358"/>
                <a:gd name="connsiteY22" fmla="*/ 3443760 h 3613359"/>
                <a:gd name="connsiteX23" fmla="*/ 3289619 w 4060358"/>
                <a:gd name="connsiteY23" fmla="*/ 3439178 h 3613359"/>
                <a:gd name="connsiteX24" fmla="*/ 3237670 w 4060358"/>
                <a:gd name="connsiteY24" fmla="*/ 3433066 h 3613359"/>
                <a:gd name="connsiteX25" fmla="*/ 3185720 w 4060358"/>
                <a:gd name="connsiteY25" fmla="*/ 3425425 h 3613359"/>
                <a:gd name="connsiteX26" fmla="*/ 3133771 w 4060358"/>
                <a:gd name="connsiteY26" fmla="*/ 3419315 h 3613359"/>
                <a:gd name="connsiteX27" fmla="*/ 3081822 w 4060358"/>
                <a:gd name="connsiteY27" fmla="*/ 3416258 h 3613359"/>
                <a:gd name="connsiteX28" fmla="*/ 3031400 w 4060358"/>
                <a:gd name="connsiteY28" fmla="*/ 3416258 h 3613359"/>
                <a:gd name="connsiteX29" fmla="*/ 2984035 w 4060358"/>
                <a:gd name="connsiteY29" fmla="*/ 3422370 h 3613359"/>
                <a:gd name="connsiteX30" fmla="*/ 2935140 w 4060358"/>
                <a:gd name="connsiteY30" fmla="*/ 3434594 h 3613359"/>
                <a:gd name="connsiteX31" fmla="*/ 2890830 w 4060358"/>
                <a:gd name="connsiteY31" fmla="*/ 3452929 h 3613359"/>
                <a:gd name="connsiteX32" fmla="*/ 2844995 w 4060358"/>
                <a:gd name="connsiteY32" fmla="*/ 3477377 h 3613359"/>
                <a:gd name="connsiteX33" fmla="*/ 2799158 w 4060358"/>
                <a:gd name="connsiteY33" fmla="*/ 3501824 h 3613359"/>
                <a:gd name="connsiteX34" fmla="*/ 2753318 w 4060358"/>
                <a:gd name="connsiteY34" fmla="*/ 3529323 h 3613359"/>
                <a:gd name="connsiteX35" fmla="*/ 2709007 w 4060358"/>
                <a:gd name="connsiteY35" fmla="*/ 3555301 h 3613359"/>
                <a:gd name="connsiteX36" fmla="*/ 2661642 w 4060358"/>
                <a:gd name="connsiteY36" fmla="*/ 3578218 h 3613359"/>
                <a:gd name="connsiteX37" fmla="*/ 2615805 w 4060358"/>
                <a:gd name="connsiteY37" fmla="*/ 3596554 h 3613359"/>
                <a:gd name="connsiteX38" fmla="*/ 2568440 w 4060358"/>
                <a:gd name="connsiteY38" fmla="*/ 3608777 h 3613359"/>
                <a:gd name="connsiteX39" fmla="*/ 2519548 w 4060358"/>
                <a:gd name="connsiteY39" fmla="*/ 3613359 h 3613359"/>
                <a:gd name="connsiteX40" fmla="*/ 2470654 w 4060358"/>
                <a:gd name="connsiteY40" fmla="*/ 3608777 h 3613359"/>
                <a:gd name="connsiteX41" fmla="*/ 2423286 w 4060358"/>
                <a:gd name="connsiteY41" fmla="*/ 3596554 h 3613359"/>
                <a:gd name="connsiteX42" fmla="*/ 2377451 w 4060358"/>
                <a:gd name="connsiteY42" fmla="*/ 3578218 h 3613359"/>
                <a:gd name="connsiteX43" fmla="*/ 2330084 w 4060358"/>
                <a:gd name="connsiteY43" fmla="*/ 3555301 h 3613359"/>
                <a:gd name="connsiteX44" fmla="*/ 2285774 w 4060358"/>
                <a:gd name="connsiteY44" fmla="*/ 3529323 h 3613359"/>
                <a:gd name="connsiteX45" fmla="*/ 2239936 w 4060358"/>
                <a:gd name="connsiteY45" fmla="*/ 3501824 h 3613359"/>
                <a:gd name="connsiteX46" fmla="*/ 2194098 w 4060358"/>
                <a:gd name="connsiteY46" fmla="*/ 3477377 h 3613359"/>
                <a:gd name="connsiteX47" fmla="*/ 2148261 w 4060358"/>
                <a:gd name="connsiteY47" fmla="*/ 3452929 h 3613359"/>
                <a:gd name="connsiteX48" fmla="*/ 2102426 w 4060358"/>
                <a:gd name="connsiteY48" fmla="*/ 3434594 h 3613359"/>
                <a:gd name="connsiteX49" fmla="*/ 2055059 w 4060358"/>
                <a:gd name="connsiteY49" fmla="*/ 3422370 h 3613359"/>
                <a:gd name="connsiteX50" fmla="*/ 2007691 w 4060358"/>
                <a:gd name="connsiteY50" fmla="*/ 3416258 h 3613359"/>
                <a:gd name="connsiteX51" fmla="*/ 1957269 w 4060358"/>
                <a:gd name="connsiteY51" fmla="*/ 3416258 h 3613359"/>
                <a:gd name="connsiteX52" fmla="*/ 1905320 w 4060358"/>
                <a:gd name="connsiteY52" fmla="*/ 3419315 h 3613359"/>
                <a:gd name="connsiteX53" fmla="*/ 1853373 w 4060358"/>
                <a:gd name="connsiteY53" fmla="*/ 3425425 h 3613359"/>
                <a:gd name="connsiteX54" fmla="*/ 1801421 w 4060358"/>
                <a:gd name="connsiteY54" fmla="*/ 3433066 h 3613359"/>
                <a:gd name="connsiteX55" fmla="*/ 1749472 w 4060358"/>
                <a:gd name="connsiteY55" fmla="*/ 3439178 h 3613359"/>
                <a:gd name="connsiteX56" fmla="*/ 1697522 w 4060358"/>
                <a:gd name="connsiteY56" fmla="*/ 3443760 h 3613359"/>
                <a:gd name="connsiteX57" fmla="*/ 1648630 w 4060358"/>
                <a:gd name="connsiteY57" fmla="*/ 3442233 h 3613359"/>
                <a:gd name="connsiteX58" fmla="*/ 1601266 w 4060358"/>
                <a:gd name="connsiteY58" fmla="*/ 3436121 h 3613359"/>
                <a:gd name="connsiteX59" fmla="*/ 1555428 w 4060358"/>
                <a:gd name="connsiteY59" fmla="*/ 3422370 h 3613359"/>
                <a:gd name="connsiteX60" fmla="*/ 1517230 w 4060358"/>
                <a:gd name="connsiteY60" fmla="*/ 3402507 h 3613359"/>
                <a:gd name="connsiteX61" fmla="*/ 1480559 w 4060358"/>
                <a:gd name="connsiteY61" fmla="*/ 3376533 h 3613359"/>
                <a:gd name="connsiteX62" fmla="*/ 1448472 w 4060358"/>
                <a:gd name="connsiteY62" fmla="*/ 3345973 h 3613359"/>
                <a:gd name="connsiteX63" fmla="*/ 1416386 w 4060358"/>
                <a:gd name="connsiteY63" fmla="*/ 3310832 h 3613359"/>
                <a:gd name="connsiteX64" fmla="*/ 1387354 w 4060358"/>
                <a:gd name="connsiteY64" fmla="*/ 3274161 h 3613359"/>
                <a:gd name="connsiteX65" fmla="*/ 1358324 w 4060358"/>
                <a:gd name="connsiteY65" fmla="*/ 3235963 h 3613359"/>
                <a:gd name="connsiteX66" fmla="*/ 1329295 w 4060358"/>
                <a:gd name="connsiteY66" fmla="*/ 3197767 h 3613359"/>
                <a:gd name="connsiteX67" fmla="*/ 1300263 w 4060358"/>
                <a:gd name="connsiteY67" fmla="*/ 3161096 h 3613359"/>
                <a:gd name="connsiteX68" fmla="*/ 1269704 w 4060358"/>
                <a:gd name="connsiteY68" fmla="*/ 3125955 h 3613359"/>
                <a:gd name="connsiteX69" fmla="*/ 1234563 w 4060358"/>
                <a:gd name="connsiteY69" fmla="*/ 3095396 h 3613359"/>
                <a:gd name="connsiteX70" fmla="*/ 1200949 w 4060358"/>
                <a:gd name="connsiteY70" fmla="*/ 3067894 h 3613359"/>
                <a:gd name="connsiteX71" fmla="*/ 1162751 w 4060358"/>
                <a:gd name="connsiteY71" fmla="*/ 3046504 h 3613359"/>
                <a:gd name="connsiteX72" fmla="*/ 1121495 w 4060358"/>
                <a:gd name="connsiteY72" fmla="*/ 3028168 h 3613359"/>
                <a:gd name="connsiteX73" fmla="*/ 1077188 w 4060358"/>
                <a:gd name="connsiteY73" fmla="*/ 3012890 h 3613359"/>
                <a:gd name="connsiteX74" fmla="*/ 1031348 w 4060358"/>
                <a:gd name="connsiteY74" fmla="*/ 2999136 h 3613359"/>
                <a:gd name="connsiteX75" fmla="*/ 985513 w 4060358"/>
                <a:gd name="connsiteY75" fmla="*/ 2986912 h 3613359"/>
                <a:gd name="connsiteX76" fmla="*/ 938145 w 4060358"/>
                <a:gd name="connsiteY76" fmla="*/ 2974689 h 3613359"/>
                <a:gd name="connsiteX77" fmla="*/ 893838 w 4060358"/>
                <a:gd name="connsiteY77" fmla="*/ 2960938 h 3613359"/>
                <a:gd name="connsiteX78" fmla="*/ 849525 w 4060358"/>
                <a:gd name="connsiteY78" fmla="*/ 2945659 h 3613359"/>
                <a:gd name="connsiteX79" fmla="*/ 808275 w 4060358"/>
                <a:gd name="connsiteY79" fmla="*/ 2927324 h 3613359"/>
                <a:gd name="connsiteX80" fmla="*/ 771601 w 4060358"/>
                <a:gd name="connsiteY80" fmla="*/ 2904404 h 3613359"/>
                <a:gd name="connsiteX81" fmla="*/ 737987 w 4060358"/>
                <a:gd name="connsiteY81" fmla="*/ 2876902 h 3613359"/>
                <a:gd name="connsiteX82" fmla="*/ 710485 w 4060358"/>
                <a:gd name="connsiteY82" fmla="*/ 2843288 h 3613359"/>
                <a:gd name="connsiteX83" fmla="*/ 687568 w 4060358"/>
                <a:gd name="connsiteY83" fmla="*/ 2806617 h 3613359"/>
                <a:gd name="connsiteX84" fmla="*/ 669232 w 4060358"/>
                <a:gd name="connsiteY84" fmla="*/ 2765364 h 3613359"/>
                <a:gd name="connsiteX85" fmla="*/ 653954 w 4060358"/>
                <a:gd name="connsiteY85" fmla="*/ 2721054 h 3613359"/>
                <a:gd name="connsiteX86" fmla="*/ 640203 w 4060358"/>
                <a:gd name="connsiteY86" fmla="*/ 2676746 h 3613359"/>
                <a:gd name="connsiteX87" fmla="*/ 627979 w 4060358"/>
                <a:gd name="connsiteY87" fmla="*/ 2629379 h 3613359"/>
                <a:gd name="connsiteX88" fmla="*/ 615753 w 4060358"/>
                <a:gd name="connsiteY88" fmla="*/ 2583544 h 3613359"/>
                <a:gd name="connsiteX89" fmla="*/ 602002 w 4060358"/>
                <a:gd name="connsiteY89" fmla="*/ 2537704 h 3613359"/>
                <a:gd name="connsiteX90" fmla="*/ 586724 w 4060358"/>
                <a:gd name="connsiteY90" fmla="*/ 2493394 h 3613359"/>
                <a:gd name="connsiteX91" fmla="*/ 568388 w 4060358"/>
                <a:gd name="connsiteY91" fmla="*/ 2452141 h 3613359"/>
                <a:gd name="connsiteX92" fmla="*/ 546998 w 4060358"/>
                <a:gd name="connsiteY92" fmla="*/ 2413942 h 3613359"/>
                <a:gd name="connsiteX93" fmla="*/ 519496 w 4060358"/>
                <a:gd name="connsiteY93" fmla="*/ 2380328 h 3613359"/>
                <a:gd name="connsiteX94" fmla="*/ 488937 w 4060358"/>
                <a:gd name="connsiteY94" fmla="*/ 2345185 h 3613359"/>
                <a:gd name="connsiteX95" fmla="*/ 453796 w 4060358"/>
                <a:gd name="connsiteY95" fmla="*/ 2314628 h 3613359"/>
                <a:gd name="connsiteX96" fmla="*/ 415595 w 4060358"/>
                <a:gd name="connsiteY96" fmla="*/ 2285599 h 3613359"/>
                <a:gd name="connsiteX97" fmla="*/ 377399 w 4060358"/>
                <a:gd name="connsiteY97" fmla="*/ 2256567 h 3613359"/>
                <a:gd name="connsiteX98" fmla="*/ 339201 w 4060358"/>
                <a:gd name="connsiteY98" fmla="*/ 2227538 h 3613359"/>
                <a:gd name="connsiteX99" fmla="*/ 302530 w 4060358"/>
                <a:gd name="connsiteY99" fmla="*/ 2198506 h 3613359"/>
                <a:gd name="connsiteX100" fmla="*/ 267388 w 4060358"/>
                <a:gd name="connsiteY100" fmla="*/ 2166419 h 3613359"/>
                <a:gd name="connsiteX101" fmla="*/ 236829 w 4060358"/>
                <a:gd name="connsiteY101" fmla="*/ 2134335 h 3613359"/>
                <a:gd name="connsiteX102" fmla="*/ 210855 w 4060358"/>
                <a:gd name="connsiteY102" fmla="*/ 2097664 h 3613359"/>
                <a:gd name="connsiteX103" fmla="*/ 190992 w 4060358"/>
                <a:gd name="connsiteY103" fmla="*/ 2059466 h 3613359"/>
                <a:gd name="connsiteX104" fmla="*/ 177241 w 4060358"/>
                <a:gd name="connsiteY104" fmla="*/ 2013628 h 3613359"/>
                <a:gd name="connsiteX105" fmla="*/ 171129 w 4060358"/>
                <a:gd name="connsiteY105" fmla="*/ 1966264 h 3613359"/>
                <a:gd name="connsiteX106" fmla="*/ 169599 w 4060358"/>
                <a:gd name="connsiteY106" fmla="*/ 1917369 h 3613359"/>
                <a:gd name="connsiteX107" fmla="*/ 174184 w 4060358"/>
                <a:gd name="connsiteY107" fmla="*/ 1865419 h 3613359"/>
                <a:gd name="connsiteX108" fmla="*/ 180296 w 4060358"/>
                <a:gd name="connsiteY108" fmla="*/ 1813470 h 3613359"/>
                <a:gd name="connsiteX109" fmla="*/ 187935 w 4060358"/>
                <a:gd name="connsiteY109" fmla="*/ 1761521 h 3613359"/>
                <a:gd name="connsiteX110" fmla="*/ 194049 w 4060358"/>
                <a:gd name="connsiteY110" fmla="*/ 1709571 h 3613359"/>
                <a:gd name="connsiteX111" fmla="*/ 197104 w 4060358"/>
                <a:gd name="connsiteY111" fmla="*/ 1657622 h 3613359"/>
                <a:gd name="connsiteX112" fmla="*/ 197104 w 4060358"/>
                <a:gd name="connsiteY112" fmla="*/ 1607200 h 3613359"/>
                <a:gd name="connsiteX113" fmla="*/ 190992 w 4060358"/>
                <a:gd name="connsiteY113" fmla="*/ 1559838 h 3613359"/>
                <a:gd name="connsiteX114" fmla="*/ 178768 w 4060358"/>
                <a:gd name="connsiteY114" fmla="*/ 1512470 h 3613359"/>
                <a:gd name="connsiteX115" fmla="*/ 160433 w 4060358"/>
                <a:gd name="connsiteY115" fmla="*/ 1468160 h 3613359"/>
                <a:gd name="connsiteX116" fmla="*/ 137515 w 4060358"/>
                <a:gd name="connsiteY116" fmla="*/ 1422323 h 3613359"/>
                <a:gd name="connsiteX117" fmla="*/ 111538 w 4060358"/>
                <a:gd name="connsiteY117" fmla="*/ 1376488 h 3613359"/>
                <a:gd name="connsiteX118" fmla="*/ 84039 w 4060358"/>
                <a:gd name="connsiteY118" fmla="*/ 1330648 h 3613359"/>
                <a:gd name="connsiteX119" fmla="*/ 58064 w 4060358"/>
                <a:gd name="connsiteY119" fmla="*/ 1286337 h 3613359"/>
                <a:gd name="connsiteX120" fmla="*/ 35144 w 4060358"/>
                <a:gd name="connsiteY120" fmla="*/ 1238973 h 3613359"/>
                <a:gd name="connsiteX121" fmla="*/ 16808 w 4060358"/>
                <a:gd name="connsiteY121" fmla="*/ 1193135 h 3613359"/>
                <a:gd name="connsiteX122" fmla="*/ 4585 w 4060358"/>
                <a:gd name="connsiteY122" fmla="*/ 1145768 h 3613359"/>
                <a:gd name="connsiteX123" fmla="*/ 0 w 4060358"/>
                <a:gd name="connsiteY123" fmla="*/ 1096876 h 3613359"/>
                <a:gd name="connsiteX124" fmla="*/ 4585 w 4060358"/>
                <a:gd name="connsiteY124" fmla="*/ 1047984 h 3613359"/>
                <a:gd name="connsiteX125" fmla="*/ 16808 w 4060358"/>
                <a:gd name="connsiteY125" fmla="*/ 1000619 h 3613359"/>
                <a:gd name="connsiteX126" fmla="*/ 35144 w 4060358"/>
                <a:gd name="connsiteY126" fmla="*/ 954779 h 3613359"/>
                <a:gd name="connsiteX127" fmla="*/ 58064 w 4060358"/>
                <a:gd name="connsiteY127" fmla="*/ 907414 h 3613359"/>
                <a:gd name="connsiteX128" fmla="*/ 84039 w 4060358"/>
                <a:gd name="connsiteY128" fmla="*/ 863104 h 3613359"/>
                <a:gd name="connsiteX129" fmla="*/ 111538 w 4060358"/>
                <a:gd name="connsiteY129" fmla="*/ 817269 h 3613359"/>
                <a:gd name="connsiteX130" fmla="*/ 137515 w 4060358"/>
                <a:gd name="connsiteY130" fmla="*/ 771429 h 3613359"/>
                <a:gd name="connsiteX131" fmla="*/ 160433 w 4060358"/>
                <a:gd name="connsiteY131" fmla="*/ 725591 h 3613359"/>
                <a:gd name="connsiteX132" fmla="*/ 178768 w 4060358"/>
                <a:gd name="connsiteY132" fmla="*/ 681281 h 3613359"/>
                <a:gd name="connsiteX133" fmla="*/ 190992 w 4060358"/>
                <a:gd name="connsiteY133" fmla="*/ 633916 h 3613359"/>
                <a:gd name="connsiteX134" fmla="*/ 197104 w 4060358"/>
                <a:gd name="connsiteY134" fmla="*/ 586551 h 3613359"/>
                <a:gd name="connsiteX135" fmla="*/ 197104 w 4060358"/>
                <a:gd name="connsiteY135" fmla="*/ 536129 h 3613359"/>
                <a:gd name="connsiteX136" fmla="*/ 194049 w 4060358"/>
                <a:gd name="connsiteY136" fmla="*/ 484180 h 3613359"/>
                <a:gd name="connsiteX137" fmla="*/ 187935 w 4060358"/>
                <a:gd name="connsiteY137" fmla="*/ 432230 h 3613359"/>
                <a:gd name="connsiteX138" fmla="*/ 180296 w 4060358"/>
                <a:gd name="connsiteY138" fmla="*/ 380281 h 3613359"/>
                <a:gd name="connsiteX139" fmla="*/ 174184 w 4060358"/>
                <a:gd name="connsiteY139" fmla="*/ 328332 h 3613359"/>
                <a:gd name="connsiteX140" fmla="*/ 169599 w 4060358"/>
                <a:gd name="connsiteY140" fmla="*/ 276382 h 3613359"/>
                <a:gd name="connsiteX141" fmla="*/ 171129 w 4060358"/>
                <a:gd name="connsiteY141" fmla="*/ 227490 h 3613359"/>
                <a:gd name="connsiteX142" fmla="*/ 177241 w 4060358"/>
                <a:gd name="connsiteY142" fmla="*/ 180126 h 3613359"/>
                <a:gd name="connsiteX143" fmla="*/ 190992 w 4060358"/>
                <a:gd name="connsiteY143" fmla="*/ 134285 h 3613359"/>
                <a:gd name="connsiteX144" fmla="*/ 210855 w 4060358"/>
                <a:gd name="connsiteY144" fmla="*/ 96090 h 3613359"/>
                <a:gd name="connsiteX145" fmla="*/ 236829 w 4060358"/>
                <a:gd name="connsiteY145" fmla="*/ 59419 h 3613359"/>
                <a:gd name="connsiteX146" fmla="*/ 267388 w 4060358"/>
                <a:gd name="connsiteY146" fmla="*/ 27332 h 361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5DA3B98D-E311-471C-931C-B8957FA8AEA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3264" y="3933316"/>
            <a:ext cx="3348736" cy="2924683"/>
            <a:chOff x="8843264" y="3933316"/>
            <a:chExt cx="3348736" cy="2924683"/>
          </a:xfrm>
        </p:grpSpPr>
        <p:sp>
          <p:nvSpPr>
            <p:cNvPr id="15" name="Freeform: Shape 29">
              <a:extLst>
                <a:ext uri="{FF2B5EF4-FFF2-40B4-BE49-F238E27FC236}">
                  <a16:creationId xmlns:a16="http://schemas.microsoft.com/office/drawing/2014/main" id="{9B745AEE-0C0A-4465-8B73-C21BF89EA8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6" name="Freeform: Shape 30">
              <a:extLst>
                <a:ext uri="{FF2B5EF4-FFF2-40B4-BE49-F238E27FC236}">
                  <a16:creationId xmlns:a16="http://schemas.microsoft.com/office/drawing/2014/main" id="{A20262E8-1806-45C1-A398-06451D32DF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42470" y="4032403"/>
              <a:ext cx="3249530" cy="2825596"/>
            </a:xfrm>
            <a:custGeom>
              <a:avLst/>
              <a:gdLst>
                <a:gd name="connsiteX0" fmla="*/ 1914327 w 3249530"/>
                <a:gd name="connsiteY0" fmla="*/ 0 h 2825596"/>
                <a:gd name="connsiteX1" fmla="*/ 1951475 w 3249530"/>
                <a:gd name="connsiteY1" fmla="*/ 3481 h 2825596"/>
                <a:gd name="connsiteX2" fmla="*/ 1987462 w 3249530"/>
                <a:gd name="connsiteY2" fmla="*/ 12769 h 2825596"/>
                <a:gd name="connsiteX3" fmla="*/ 2022289 w 3249530"/>
                <a:gd name="connsiteY3" fmla="*/ 26700 h 2825596"/>
                <a:gd name="connsiteX4" fmla="*/ 2058276 w 3249530"/>
                <a:gd name="connsiteY4" fmla="*/ 44114 h 2825596"/>
                <a:gd name="connsiteX5" fmla="*/ 2091943 w 3249530"/>
                <a:gd name="connsiteY5" fmla="*/ 63850 h 2825596"/>
                <a:gd name="connsiteX6" fmla="*/ 2126772 w 3249530"/>
                <a:gd name="connsiteY6" fmla="*/ 84745 h 2825596"/>
                <a:gd name="connsiteX7" fmla="*/ 2161598 w 3249530"/>
                <a:gd name="connsiteY7" fmla="*/ 103320 h 2825596"/>
                <a:gd name="connsiteX8" fmla="*/ 2196423 w 3249530"/>
                <a:gd name="connsiteY8" fmla="*/ 121895 h 2825596"/>
                <a:gd name="connsiteX9" fmla="*/ 2230090 w 3249530"/>
                <a:gd name="connsiteY9" fmla="*/ 135824 h 2825596"/>
                <a:gd name="connsiteX10" fmla="*/ 2267239 w 3249530"/>
                <a:gd name="connsiteY10" fmla="*/ 145112 h 2825596"/>
                <a:gd name="connsiteX11" fmla="*/ 2303227 w 3249530"/>
                <a:gd name="connsiteY11" fmla="*/ 149755 h 2825596"/>
                <a:gd name="connsiteX12" fmla="*/ 2341537 w 3249530"/>
                <a:gd name="connsiteY12" fmla="*/ 149755 h 2825596"/>
                <a:gd name="connsiteX13" fmla="*/ 2381007 w 3249530"/>
                <a:gd name="connsiteY13" fmla="*/ 147435 h 2825596"/>
                <a:gd name="connsiteX14" fmla="*/ 2420478 w 3249530"/>
                <a:gd name="connsiteY14" fmla="*/ 142791 h 2825596"/>
                <a:gd name="connsiteX15" fmla="*/ 2459948 w 3249530"/>
                <a:gd name="connsiteY15" fmla="*/ 136987 h 2825596"/>
                <a:gd name="connsiteX16" fmla="*/ 2499419 w 3249530"/>
                <a:gd name="connsiteY16" fmla="*/ 132343 h 2825596"/>
                <a:gd name="connsiteX17" fmla="*/ 2538890 w 3249530"/>
                <a:gd name="connsiteY17" fmla="*/ 128860 h 2825596"/>
                <a:gd name="connsiteX18" fmla="*/ 2576038 w 3249530"/>
                <a:gd name="connsiteY18" fmla="*/ 130020 h 2825596"/>
                <a:gd name="connsiteX19" fmla="*/ 2612027 w 3249530"/>
                <a:gd name="connsiteY19" fmla="*/ 134664 h 2825596"/>
                <a:gd name="connsiteX20" fmla="*/ 2646854 w 3249530"/>
                <a:gd name="connsiteY20" fmla="*/ 145112 h 2825596"/>
                <a:gd name="connsiteX21" fmla="*/ 2675876 w 3249530"/>
                <a:gd name="connsiteY21" fmla="*/ 160203 h 2825596"/>
                <a:gd name="connsiteX22" fmla="*/ 2703736 w 3249530"/>
                <a:gd name="connsiteY22" fmla="*/ 179941 h 2825596"/>
                <a:gd name="connsiteX23" fmla="*/ 2728116 w 3249530"/>
                <a:gd name="connsiteY23" fmla="*/ 203157 h 2825596"/>
                <a:gd name="connsiteX24" fmla="*/ 2752496 w 3249530"/>
                <a:gd name="connsiteY24" fmla="*/ 229857 h 2825596"/>
                <a:gd name="connsiteX25" fmla="*/ 2774553 w 3249530"/>
                <a:gd name="connsiteY25" fmla="*/ 257719 h 2825596"/>
                <a:gd name="connsiteX26" fmla="*/ 2796609 w 3249530"/>
                <a:gd name="connsiteY26" fmla="*/ 286742 h 2825596"/>
                <a:gd name="connsiteX27" fmla="*/ 2818667 w 3249530"/>
                <a:gd name="connsiteY27" fmla="*/ 315765 h 2825596"/>
                <a:gd name="connsiteX28" fmla="*/ 2840723 w 3249530"/>
                <a:gd name="connsiteY28" fmla="*/ 343625 h 2825596"/>
                <a:gd name="connsiteX29" fmla="*/ 2863942 w 3249530"/>
                <a:gd name="connsiteY29" fmla="*/ 370325 h 2825596"/>
                <a:gd name="connsiteX30" fmla="*/ 2890644 w 3249530"/>
                <a:gd name="connsiteY30" fmla="*/ 393546 h 2825596"/>
                <a:gd name="connsiteX31" fmla="*/ 2916183 w 3249530"/>
                <a:gd name="connsiteY31" fmla="*/ 414441 h 2825596"/>
                <a:gd name="connsiteX32" fmla="*/ 2945206 w 3249530"/>
                <a:gd name="connsiteY32" fmla="*/ 430693 h 2825596"/>
                <a:gd name="connsiteX33" fmla="*/ 2976549 w 3249530"/>
                <a:gd name="connsiteY33" fmla="*/ 444624 h 2825596"/>
                <a:gd name="connsiteX34" fmla="*/ 3010216 w 3249530"/>
                <a:gd name="connsiteY34" fmla="*/ 456233 h 2825596"/>
                <a:gd name="connsiteX35" fmla="*/ 3045040 w 3249530"/>
                <a:gd name="connsiteY35" fmla="*/ 466681 h 2825596"/>
                <a:gd name="connsiteX36" fmla="*/ 3079870 w 3249530"/>
                <a:gd name="connsiteY36" fmla="*/ 475968 h 2825596"/>
                <a:gd name="connsiteX37" fmla="*/ 3115857 w 3249530"/>
                <a:gd name="connsiteY37" fmla="*/ 485255 h 2825596"/>
                <a:gd name="connsiteX38" fmla="*/ 3149523 w 3249530"/>
                <a:gd name="connsiteY38" fmla="*/ 495703 h 2825596"/>
                <a:gd name="connsiteX39" fmla="*/ 3183190 w 3249530"/>
                <a:gd name="connsiteY39" fmla="*/ 507312 h 2825596"/>
                <a:gd name="connsiteX40" fmla="*/ 3214533 w 3249530"/>
                <a:gd name="connsiteY40" fmla="*/ 521245 h 2825596"/>
                <a:gd name="connsiteX41" fmla="*/ 3242396 w 3249530"/>
                <a:gd name="connsiteY41" fmla="*/ 538657 h 2825596"/>
                <a:gd name="connsiteX42" fmla="*/ 3249530 w 3249530"/>
                <a:gd name="connsiteY42" fmla="*/ 544494 h 2825596"/>
                <a:gd name="connsiteX43" fmla="*/ 3249530 w 3249530"/>
                <a:gd name="connsiteY43" fmla="*/ 2825596 h 2825596"/>
                <a:gd name="connsiteX44" fmla="*/ 329475 w 3249530"/>
                <a:gd name="connsiteY44" fmla="*/ 2825596 h 2825596"/>
                <a:gd name="connsiteX45" fmla="*/ 315765 w 3249530"/>
                <a:gd name="connsiteY45" fmla="*/ 2815178 h 2825596"/>
                <a:gd name="connsiteX46" fmla="*/ 286744 w 3249530"/>
                <a:gd name="connsiteY46" fmla="*/ 2793119 h 2825596"/>
                <a:gd name="connsiteX47" fmla="*/ 257721 w 3249530"/>
                <a:gd name="connsiteY47" fmla="*/ 2771063 h 2825596"/>
                <a:gd name="connsiteX48" fmla="*/ 229859 w 3249530"/>
                <a:gd name="connsiteY48" fmla="*/ 2749005 h 2825596"/>
                <a:gd name="connsiteX49" fmla="*/ 203159 w 3249530"/>
                <a:gd name="connsiteY49" fmla="*/ 2724626 h 2825596"/>
                <a:gd name="connsiteX50" fmla="*/ 179940 w 3249530"/>
                <a:gd name="connsiteY50" fmla="*/ 2700249 h 2825596"/>
                <a:gd name="connsiteX51" fmla="*/ 160205 w 3249530"/>
                <a:gd name="connsiteY51" fmla="*/ 2672387 h 2825596"/>
                <a:gd name="connsiteX52" fmla="*/ 145114 w 3249530"/>
                <a:gd name="connsiteY52" fmla="*/ 2643364 h 2825596"/>
                <a:gd name="connsiteX53" fmla="*/ 134666 w 3249530"/>
                <a:gd name="connsiteY53" fmla="*/ 2608537 h 2825596"/>
                <a:gd name="connsiteX54" fmla="*/ 130022 w 3249530"/>
                <a:gd name="connsiteY54" fmla="*/ 2572550 h 2825596"/>
                <a:gd name="connsiteX55" fmla="*/ 128860 w 3249530"/>
                <a:gd name="connsiteY55" fmla="*/ 2535400 h 2825596"/>
                <a:gd name="connsiteX56" fmla="*/ 132343 w 3249530"/>
                <a:gd name="connsiteY56" fmla="*/ 2495930 h 2825596"/>
                <a:gd name="connsiteX57" fmla="*/ 136987 w 3249530"/>
                <a:gd name="connsiteY57" fmla="*/ 2456459 h 2825596"/>
                <a:gd name="connsiteX58" fmla="*/ 142791 w 3249530"/>
                <a:gd name="connsiteY58" fmla="*/ 2416989 h 2825596"/>
                <a:gd name="connsiteX59" fmla="*/ 147436 w 3249530"/>
                <a:gd name="connsiteY59" fmla="*/ 2377518 h 2825596"/>
                <a:gd name="connsiteX60" fmla="*/ 149757 w 3249530"/>
                <a:gd name="connsiteY60" fmla="*/ 2338047 h 2825596"/>
                <a:gd name="connsiteX61" fmla="*/ 149757 w 3249530"/>
                <a:gd name="connsiteY61" fmla="*/ 2299737 h 2825596"/>
                <a:gd name="connsiteX62" fmla="*/ 145114 w 3249530"/>
                <a:gd name="connsiteY62" fmla="*/ 2263752 h 2825596"/>
                <a:gd name="connsiteX63" fmla="*/ 135826 w 3249530"/>
                <a:gd name="connsiteY63" fmla="*/ 2227763 h 2825596"/>
                <a:gd name="connsiteX64" fmla="*/ 121895 w 3249530"/>
                <a:gd name="connsiteY64" fmla="*/ 2194096 h 2825596"/>
                <a:gd name="connsiteX65" fmla="*/ 104483 w 3249530"/>
                <a:gd name="connsiteY65" fmla="*/ 2159269 h 2825596"/>
                <a:gd name="connsiteX66" fmla="*/ 84745 w 3249530"/>
                <a:gd name="connsiteY66" fmla="*/ 2124445 h 2825596"/>
                <a:gd name="connsiteX67" fmla="*/ 63852 w 3249530"/>
                <a:gd name="connsiteY67" fmla="*/ 2089616 h 2825596"/>
                <a:gd name="connsiteX68" fmla="*/ 44116 w 3249530"/>
                <a:gd name="connsiteY68" fmla="*/ 2055949 h 2825596"/>
                <a:gd name="connsiteX69" fmla="*/ 26702 w 3249530"/>
                <a:gd name="connsiteY69" fmla="*/ 2019962 h 2825596"/>
                <a:gd name="connsiteX70" fmla="*/ 12771 w 3249530"/>
                <a:gd name="connsiteY70" fmla="*/ 1985135 h 2825596"/>
                <a:gd name="connsiteX71" fmla="*/ 3483 w 3249530"/>
                <a:gd name="connsiteY71" fmla="*/ 1949146 h 2825596"/>
                <a:gd name="connsiteX72" fmla="*/ 0 w 3249530"/>
                <a:gd name="connsiteY72" fmla="*/ 1911998 h 2825596"/>
                <a:gd name="connsiteX73" fmla="*/ 3483 w 3249530"/>
                <a:gd name="connsiteY73" fmla="*/ 1874850 h 2825596"/>
                <a:gd name="connsiteX74" fmla="*/ 12771 w 3249530"/>
                <a:gd name="connsiteY74" fmla="*/ 1838863 h 2825596"/>
                <a:gd name="connsiteX75" fmla="*/ 26702 w 3249530"/>
                <a:gd name="connsiteY75" fmla="*/ 1804034 h 2825596"/>
                <a:gd name="connsiteX76" fmla="*/ 44116 w 3249530"/>
                <a:gd name="connsiteY76" fmla="*/ 1768047 h 2825596"/>
                <a:gd name="connsiteX77" fmla="*/ 63852 w 3249530"/>
                <a:gd name="connsiteY77" fmla="*/ 1734381 h 2825596"/>
                <a:gd name="connsiteX78" fmla="*/ 84745 w 3249530"/>
                <a:gd name="connsiteY78" fmla="*/ 1699556 h 2825596"/>
                <a:gd name="connsiteX79" fmla="*/ 104483 w 3249530"/>
                <a:gd name="connsiteY79" fmla="*/ 1664727 h 2825596"/>
                <a:gd name="connsiteX80" fmla="*/ 121895 w 3249530"/>
                <a:gd name="connsiteY80" fmla="*/ 1629900 h 2825596"/>
                <a:gd name="connsiteX81" fmla="*/ 135826 w 3249530"/>
                <a:gd name="connsiteY81" fmla="*/ 1596234 h 2825596"/>
                <a:gd name="connsiteX82" fmla="*/ 145114 w 3249530"/>
                <a:gd name="connsiteY82" fmla="*/ 1560246 h 2825596"/>
                <a:gd name="connsiteX83" fmla="*/ 149757 w 3249530"/>
                <a:gd name="connsiteY83" fmla="*/ 1524259 h 2825596"/>
                <a:gd name="connsiteX84" fmla="*/ 149757 w 3249530"/>
                <a:gd name="connsiteY84" fmla="*/ 1485949 h 2825596"/>
                <a:gd name="connsiteX85" fmla="*/ 147436 w 3249530"/>
                <a:gd name="connsiteY85" fmla="*/ 1446478 h 2825596"/>
                <a:gd name="connsiteX86" fmla="*/ 142791 w 3249530"/>
                <a:gd name="connsiteY86" fmla="*/ 1407008 h 2825596"/>
                <a:gd name="connsiteX87" fmla="*/ 136987 w 3249530"/>
                <a:gd name="connsiteY87" fmla="*/ 1367537 h 2825596"/>
                <a:gd name="connsiteX88" fmla="*/ 132343 w 3249530"/>
                <a:gd name="connsiteY88" fmla="*/ 1328067 h 2825596"/>
                <a:gd name="connsiteX89" fmla="*/ 128860 w 3249530"/>
                <a:gd name="connsiteY89" fmla="*/ 1288596 h 2825596"/>
                <a:gd name="connsiteX90" fmla="*/ 130022 w 3249530"/>
                <a:gd name="connsiteY90" fmla="*/ 1251448 h 2825596"/>
                <a:gd name="connsiteX91" fmla="*/ 134666 w 3249530"/>
                <a:gd name="connsiteY91" fmla="*/ 1215461 h 2825596"/>
                <a:gd name="connsiteX92" fmla="*/ 145114 w 3249530"/>
                <a:gd name="connsiteY92" fmla="*/ 1180632 h 2825596"/>
                <a:gd name="connsiteX93" fmla="*/ 160205 w 3249530"/>
                <a:gd name="connsiteY93" fmla="*/ 1151611 h 2825596"/>
                <a:gd name="connsiteX94" fmla="*/ 179940 w 3249530"/>
                <a:gd name="connsiteY94" fmla="*/ 1123749 h 2825596"/>
                <a:gd name="connsiteX95" fmla="*/ 203159 w 3249530"/>
                <a:gd name="connsiteY95" fmla="*/ 1099370 h 2825596"/>
                <a:gd name="connsiteX96" fmla="*/ 229859 w 3249530"/>
                <a:gd name="connsiteY96" fmla="*/ 1074993 h 2825596"/>
                <a:gd name="connsiteX97" fmla="*/ 257721 w 3249530"/>
                <a:gd name="connsiteY97" fmla="*/ 1052933 h 2825596"/>
                <a:gd name="connsiteX98" fmla="*/ 286744 w 3249530"/>
                <a:gd name="connsiteY98" fmla="*/ 1030877 h 2825596"/>
                <a:gd name="connsiteX99" fmla="*/ 315765 w 3249530"/>
                <a:gd name="connsiteY99" fmla="*/ 1008821 h 2825596"/>
                <a:gd name="connsiteX100" fmla="*/ 344789 w 3249530"/>
                <a:gd name="connsiteY100" fmla="*/ 986763 h 2825596"/>
                <a:gd name="connsiteX101" fmla="*/ 371489 w 3249530"/>
                <a:gd name="connsiteY101" fmla="*/ 963546 h 2825596"/>
                <a:gd name="connsiteX102" fmla="*/ 394708 w 3249530"/>
                <a:gd name="connsiteY102" fmla="*/ 936846 h 2825596"/>
                <a:gd name="connsiteX103" fmla="*/ 415603 w 3249530"/>
                <a:gd name="connsiteY103" fmla="*/ 911305 h 2825596"/>
                <a:gd name="connsiteX104" fmla="*/ 431856 w 3249530"/>
                <a:gd name="connsiteY104" fmla="*/ 882284 h 2825596"/>
                <a:gd name="connsiteX105" fmla="*/ 445787 w 3249530"/>
                <a:gd name="connsiteY105" fmla="*/ 850938 h 2825596"/>
                <a:gd name="connsiteX106" fmla="*/ 457395 w 3249530"/>
                <a:gd name="connsiteY106" fmla="*/ 817272 h 2825596"/>
                <a:gd name="connsiteX107" fmla="*/ 467843 w 3249530"/>
                <a:gd name="connsiteY107" fmla="*/ 782445 h 2825596"/>
                <a:gd name="connsiteX108" fmla="*/ 477132 w 3249530"/>
                <a:gd name="connsiteY108" fmla="*/ 747618 h 2825596"/>
                <a:gd name="connsiteX109" fmla="*/ 486420 w 3249530"/>
                <a:gd name="connsiteY109" fmla="*/ 711631 h 2825596"/>
                <a:gd name="connsiteX110" fmla="*/ 496868 w 3249530"/>
                <a:gd name="connsiteY110" fmla="*/ 677965 h 2825596"/>
                <a:gd name="connsiteX111" fmla="*/ 508476 w 3249530"/>
                <a:gd name="connsiteY111" fmla="*/ 644298 h 2825596"/>
                <a:gd name="connsiteX112" fmla="*/ 522407 w 3249530"/>
                <a:gd name="connsiteY112" fmla="*/ 612955 h 2825596"/>
                <a:gd name="connsiteX113" fmla="*/ 539819 w 3249530"/>
                <a:gd name="connsiteY113" fmla="*/ 585092 h 2825596"/>
                <a:gd name="connsiteX114" fmla="*/ 560715 w 3249530"/>
                <a:gd name="connsiteY114" fmla="*/ 559553 h 2825596"/>
                <a:gd name="connsiteX115" fmla="*/ 586254 w 3249530"/>
                <a:gd name="connsiteY115" fmla="*/ 538657 h 2825596"/>
                <a:gd name="connsiteX116" fmla="*/ 614119 w 3249530"/>
                <a:gd name="connsiteY116" fmla="*/ 521245 h 2825596"/>
                <a:gd name="connsiteX117" fmla="*/ 645460 w 3249530"/>
                <a:gd name="connsiteY117" fmla="*/ 507312 h 2825596"/>
                <a:gd name="connsiteX118" fmla="*/ 679129 w 3249530"/>
                <a:gd name="connsiteY118" fmla="*/ 495703 h 2825596"/>
                <a:gd name="connsiteX119" fmla="*/ 712793 w 3249530"/>
                <a:gd name="connsiteY119" fmla="*/ 485255 h 2825596"/>
                <a:gd name="connsiteX120" fmla="*/ 748782 w 3249530"/>
                <a:gd name="connsiteY120" fmla="*/ 475968 h 2825596"/>
                <a:gd name="connsiteX121" fmla="*/ 783607 w 3249530"/>
                <a:gd name="connsiteY121" fmla="*/ 466681 h 2825596"/>
                <a:gd name="connsiteX122" fmla="*/ 818436 w 3249530"/>
                <a:gd name="connsiteY122" fmla="*/ 456233 h 2825596"/>
                <a:gd name="connsiteX123" fmla="*/ 852101 w 3249530"/>
                <a:gd name="connsiteY123" fmla="*/ 444624 h 2825596"/>
                <a:gd name="connsiteX124" fmla="*/ 883446 w 3249530"/>
                <a:gd name="connsiteY124" fmla="*/ 430693 h 2825596"/>
                <a:gd name="connsiteX125" fmla="*/ 912469 w 3249530"/>
                <a:gd name="connsiteY125" fmla="*/ 414441 h 2825596"/>
                <a:gd name="connsiteX126" fmla="*/ 938008 w 3249530"/>
                <a:gd name="connsiteY126" fmla="*/ 393546 h 2825596"/>
                <a:gd name="connsiteX127" fmla="*/ 964708 w 3249530"/>
                <a:gd name="connsiteY127" fmla="*/ 370325 h 2825596"/>
                <a:gd name="connsiteX128" fmla="*/ 987927 w 3249530"/>
                <a:gd name="connsiteY128" fmla="*/ 343625 h 2825596"/>
                <a:gd name="connsiteX129" fmla="*/ 1009985 w 3249530"/>
                <a:gd name="connsiteY129" fmla="*/ 315765 h 2825596"/>
                <a:gd name="connsiteX130" fmla="*/ 1032041 w 3249530"/>
                <a:gd name="connsiteY130" fmla="*/ 286742 h 2825596"/>
                <a:gd name="connsiteX131" fmla="*/ 1054097 w 3249530"/>
                <a:gd name="connsiteY131" fmla="*/ 257719 h 2825596"/>
                <a:gd name="connsiteX132" fmla="*/ 1076156 w 3249530"/>
                <a:gd name="connsiteY132" fmla="*/ 229857 h 2825596"/>
                <a:gd name="connsiteX133" fmla="*/ 1100534 w 3249530"/>
                <a:gd name="connsiteY133" fmla="*/ 203157 h 2825596"/>
                <a:gd name="connsiteX134" fmla="*/ 1124914 w 3249530"/>
                <a:gd name="connsiteY134" fmla="*/ 179941 h 2825596"/>
                <a:gd name="connsiteX135" fmla="*/ 1152776 w 3249530"/>
                <a:gd name="connsiteY135" fmla="*/ 160203 h 2825596"/>
                <a:gd name="connsiteX136" fmla="*/ 1181798 w 3249530"/>
                <a:gd name="connsiteY136" fmla="*/ 145112 h 2825596"/>
                <a:gd name="connsiteX137" fmla="*/ 1216625 w 3249530"/>
                <a:gd name="connsiteY137" fmla="*/ 134664 h 2825596"/>
                <a:gd name="connsiteX138" fmla="*/ 1252613 w 3249530"/>
                <a:gd name="connsiteY138" fmla="*/ 130020 h 2825596"/>
                <a:gd name="connsiteX139" fmla="*/ 1289760 w 3249530"/>
                <a:gd name="connsiteY139" fmla="*/ 128860 h 2825596"/>
                <a:gd name="connsiteX140" fmla="*/ 1329231 w 3249530"/>
                <a:gd name="connsiteY140" fmla="*/ 132343 h 2825596"/>
                <a:gd name="connsiteX141" fmla="*/ 1368702 w 3249530"/>
                <a:gd name="connsiteY141" fmla="*/ 136987 h 2825596"/>
                <a:gd name="connsiteX142" fmla="*/ 1408174 w 3249530"/>
                <a:gd name="connsiteY142" fmla="*/ 142791 h 2825596"/>
                <a:gd name="connsiteX143" fmla="*/ 1447643 w 3249530"/>
                <a:gd name="connsiteY143" fmla="*/ 147435 h 2825596"/>
                <a:gd name="connsiteX144" fmla="*/ 1487113 w 3249530"/>
                <a:gd name="connsiteY144" fmla="*/ 149755 h 2825596"/>
                <a:gd name="connsiteX145" fmla="*/ 1525423 w 3249530"/>
                <a:gd name="connsiteY145" fmla="*/ 149755 h 2825596"/>
                <a:gd name="connsiteX146" fmla="*/ 1561413 w 3249530"/>
                <a:gd name="connsiteY146" fmla="*/ 145112 h 2825596"/>
                <a:gd name="connsiteX147" fmla="*/ 1597402 w 3249530"/>
                <a:gd name="connsiteY147" fmla="*/ 135824 h 2825596"/>
                <a:gd name="connsiteX148" fmla="*/ 1632227 w 3249530"/>
                <a:gd name="connsiteY148" fmla="*/ 121895 h 2825596"/>
                <a:gd name="connsiteX149" fmla="*/ 1667054 w 3249530"/>
                <a:gd name="connsiteY149" fmla="*/ 103320 h 2825596"/>
                <a:gd name="connsiteX150" fmla="*/ 1701880 w 3249530"/>
                <a:gd name="connsiteY150" fmla="*/ 84745 h 2825596"/>
                <a:gd name="connsiteX151" fmla="*/ 1736707 w 3249530"/>
                <a:gd name="connsiteY151" fmla="*/ 63850 h 2825596"/>
                <a:gd name="connsiteX152" fmla="*/ 1770374 w 3249530"/>
                <a:gd name="connsiteY152" fmla="*/ 44114 h 2825596"/>
                <a:gd name="connsiteX153" fmla="*/ 1806363 w 3249530"/>
                <a:gd name="connsiteY153" fmla="*/ 26700 h 2825596"/>
                <a:gd name="connsiteX154" fmla="*/ 1841188 w 3249530"/>
                <a:gd name="connsiteY154" fmla="*/ 12769 h 2825596"/>
                <a:gd name="connsiteX155" fmla="*/ 1877177 w 3249530"/>
                <a:gd name="connsiteY155" fmla="*/ 3481 h 28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Group 16">
            <a:extLst>
              <a:ext uri="{FF2B5EF4-FFF2-40B4-BE49-F238E27FC236}">
                <a16:creationId xmlns:a16="http://schemas.microsoft.com/office/drawing/2014/main" id="{FD0D2B97-EBAC-4C39-9D60-5AB712A7FF4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0805" y="2554317"/>
            <a:ext cx="3185554" cy="3181684"/>
            <a:chOff x="5790805" y="2554317"/>
            <a:chExt cx="3185554" cy="3181684"/>
          </a:xfrm>
        </p:grpSpPr>
        <p:sp>
          <p:nvSpPr>
            <p:cNvPr id="18" name="Freeform: Shape 33">
              <a:extLst>
                <a:ext uri="{FF2B5EF4-FFF2-40B4-BE49-F238E27FC236}">
                  <a16:creationId xmlns:a16="http://schemas.microsoft.com/office/drawing/2014/main" id="{2E1F39E5-757F-4E01-A827-85E6D9D826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9" name="Freeform: Shape 34">
              <a:extLst>
                <a:ext uri="{FF2B5EF4-FFF2-40B4-BE49-F238E27FC236}">
                  <a16:creationId xmlns:a16="http://schemas.microsoft.com/office/drawing/2014/main" id="{4804BEE7-D498-44B0-A087-9E040D361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88384" y="2651760"/>
              <a:ext cx="2990398" cy="2986796"/>
            </a:xfrm>
            <a:custGeom>
              <a:avLst/>
              <a:gdLst>
                <a:gd name="connsiteX0" fmla="*/ 1495200 w 2990398"/>
                <a:gd name="connsiteY0" fmla="*/ 0 h 2986796"/>
                <a:gd name="connsiteX1" fmla="*/ 1524214 w 2990398"/>
                <a:gd name="connsiteY1" fmla="*/ 2720 h 2986796"/>
                <a:gd name="connsiteX2" fmla="*/ 1552324 w 2990398"/>
                <a:gd name="connsiteY2" fmla="*/ 9974 h 2986796"/>
                <a:gd name="connsiteX3" fmla="*/ 1579526 w 2990398"/>
                <a:gd name="connsiteY3" fmla="*/ 20855 h 2986796"/>
                <a:gd name="connsiteX4" fmla="*/ 1607633 w 2990398"/>
                <a:gd name="connsiteY4" fmla="*/ 34456 h 2986796"/>
                <a:gd name="connsiteX5" fmla="*/ 1633930 w 2990398"/>
                <a:gd name="connsiteY5" fmla="*/ 49872 h 2986796"/>
                <a:gd name="connsiteX6" fmla="*/ 1661132 w 2990398"/>
                <a:gd name="connsiteY6" fmla="*/ 66192 h 2986796"/>
                <a:gd name="connsiteX7" fmla="*/ 1688333 w 2990398"/>
                <a:gd name="connsiteY7" fmla="*/ 80699 h 2986796"/>
                <a:gd name="connsiteX8" fmla="*/ 1715535 w 2990398"/>
                <a:gd name="connsiteY8" fmla="*/ 95209 h 2986796"/>
                <a:gd name="connsiteX9" fmla="*/ 1741831 w 2990398"/>
                <a:gd name="connsiteY9" fmla="*/ 106088 h 2986796"/>
                <a:gd name="connsiteX10" fmla="*/ 1770845 w 2990398"/>
                <a:gd name="connsiteY10" fmla="*/ 113343 h 2986796"/>
                <a:gd name="connsiteX11" fmla="*/ 1798954 w 2990398"/>
                <a:gd name="connsiteY11" fmla="*/ 116970 h 2986796"/>
                <a:gd name="connsiteX12" fmla="*/ 1828877 w 2990398"/>
                <a:gd name="connsiteY12" fmla="*/ 116970 h 2986796"/>
                <a:gd name="connsiteX13" fmla="*/ 1859705 w 2990398"/>
                <a:gd name="connsiteY13" fmla="*/ 115157 h 2986796"/>
                <a:gd name="connsiteX14" fmla="*/ 1890534 w 2990398"/>
                <a:gd name="connsiteY14" fmla="*/ 111529 h 2986796"/>
                <a:gd name="connsiteX15" fmla="*/ 1921363 w 2990398"/>
                <a:gd name="connsiteY15" fmla="*/ 106996 h 2986796"/>
                <a:gd name="connsiteX16" fmla="*/ 1952192 w 2990398"/>
                <a:gd name="connsiteY16" fmla="*/ 103369 h 2986796"/>
                <a:gd name="connsiteX17" fmla="*/ 1983021 w 2990398"/>
                <a:gd name="connsiteY17" fmla="*/ 100648 h 2986796"/>
                <a:gd name="connsiteX18" fmla="*/ 2012036 w 2990398"/>
                <a:gd name="connsiteY18" fmla="*/ 101554 h 2986796"/>
                <a:gd name="connsiteX19" fmla="*/ 2040145 w 2990398"/>
                <a:gd name="connsiteY19" fmla="*/ 105182 h 2986796"/>
                <a:gd name="connsiteX20" fmla="*/ 2067346 w 2990398"/>
                <a:gd name="connsiteY20" fmla="*/ 113343 h 2986796"/>
                <a:gd name="connsiteX21" fmla="*/ 2090015 w 2990398"/>
                <a:gd name="connsiteY21" fmla="*/ 125130 h 2986796"/>
                <a:gd name="connsiteX22" fmla="*/ 2111775 w 2990398"/>
                <a:gd name="connsiteY22" fmla="*/ 140545 h 2986796"/>
                <a:gd name="connsiteX23" fmla="*/ 2130817 w 2990398"/>
                <a:gd name="connsiteY23" fmla="*/ 158680 h 2986796"/>
                <a:gd name="connsiteX24" fmla="*/ 2149858 w 2990398"/>
                <a:gd name="connsiteY24" fmla="*/ 179535 h 2986796"/>
                <a:gd name="connsiteX25" fmla="*/ 2167088 w 2990398"/>
                <a:gd name="connsiteY25" fmla="*/ 201296 h 2986796"/>
                <a:gd name="connsiteX26" fmla="*/ 2184315 w 2990398"/>
                <a:gd name="connsiteY26" fmla="*/ 223964 h 2986796"/>
                <a:gd name="connsiteX27" fmla="*/ 2201542 w 2990398"/>
                <a:gd name="connsiteY27" fmla="*/ 246632 h 2986796"/>
                <a:gd name="connsiteX28" fmla="*/ 2218769 w 2990398"/>
                <a:gd name="connsiteY28" fmla="*/ 268395 h 2986796"/>
                <a:gd name="connsiteX29" fmla="*/ 2236905 w 2990398"/>
                <a:gd name="connsiteY29" fmla="*/ 289249 h 2986796"/>
                <a:gd name="connsiteX30" fmla="*/ 2257760 w 2990398"/>
                <a:gd name="connsiteY30" fmla="*/ 307385 h 2986796"/>
                <a:gd name="connsiteX31" fmla="*/ 2277709 w 2990398"/>
                <a:gd name="connsiteY31" fmla="*/ 323707 h 2986796"/>
                <a:gd name="connsiteX32" fmla="*/ 2300376 w 2990398"/>
                <a:gd name="connsiteY32" fmla="*/ 336400 h 2986796"/>
                <a:gd name="connsiteX33" fmla="*/ 2324858 w 2990398"/>
                <a:gd name="connsiteY33" fmla="*/ 347282 h 2986796"/>
                <a:gd name="connsiteX34" fmla="*/ 2351153 w 2990398"/>
                <a:gd name="connsiteY34" fmla="*/ 356348 h 2986796"/>
                <a:gd name="connsiteX35" fmla="*/ 2378355 w 2990398"/>
                <a:gd name="connsiteY35" fmla="*/ 364509 h 2986796"/>
                <a:gd name="connsiteX36" fmla="*/ 2405556 w 2990398"/>
                <a:gd name="connsiteY36" fmla="*/ 371762 h 2986796"/>
                <a:gd name="connsiteX37" fmla="*/ 2433665 w 2990398"/>
                <a:gd name="connsiteY37" fmla="*/ 379017 h 2986796"/>
                <a:gd name="connsiteX38" fmla="*/ 2459961 w 2990398"/>
                <a:gd name="connsiteY38" fmla="*/ 387178 h 2986796"/>
                <a:gd name="connsiteX39" fmla="*/ 2486255 w 2990398"/>
                <a:gd name="connsiteY39" fmla="*/ 396244 h 2986796"/>
                <a:gd name="connsiteX40" fmla="*/ 2510738 w 2990398"/>
                <a:gd name="connsiteY40" fmla="*/ 407126 h 2986796"/>
                <a:gd name="connsiteX41" fmla="*/ 2532500 w 2990398"/>
                <a:gd name="connsiteY41" fmla="*/ 420727 h 2986796"/>
                <a:gd name="connsiteX42" fmla="*/ 2552448 w 2990398"/>
                <a:gd name="connsiteY42" fmla="*/ 437048 h 2986796"/>
                <a:gd name="connsiteX43" fmla="*/ 2568768 w 2990398"/>
                <a:gd name="connsiteY43" fmla="*/ 456997 h 2986796"/>
                <a:gd name="connsiteX44" fmla="*/ 2582369 w 2990398"/>
                <a:gd name="connsiteY44" fmla="*/ 478758 h 2986796"/>
                <a:gd name="connsiteX45" fmla="*/ 2593250 w 2990398"/>
                <a:gd name="connsiteY45" fmla="*/ 503239 h 2986796"/>
                <a:gd name="connsiteX46" fmla="*/ 2602317 w 2990398"/>
                <a:gd name="connsiteY46" fmla="*/ 529536 h 2986796"/>
                <a:gd name="connsiteX47" fmla="*/ 2610477 w 2990398"/>
                <a:gd name="connsiteY47" fmla="*/ 555831 h 2986796"/>
                <a:gd name="connsiteX48" fmla="*/ 2617732 w 2990398"/>
                <a:gd name="connsiteY48" fmla="*/ 583940 h 2986796"/>
                <a:gd name="connsiteX49" fmla="*/ 2624986 w 2990398"/>
                <a:gd name="connsiteY49" fmla="*/ 611141 h 2986796"/>
                <a:gd name="connsiteX50" fmla="*/ 2633146 w 2990398"/>
                <a:gd name="connsiteY50" fmla="*/ 638344 h 2986796"/>
                <a:gd name="connsiteX51" fmla="*/ 2642213 w 2990398"/>
                <a:gd name="connsiteY51" fmla="*/ 664641 h 2986796"/>
                <a:gd name="connsiteX52" fmla="*/ 2653094 w 2990398"/>
                <a:gd name="connsiteY52" fmla="*/ 689121 h 2986796"/>
                <a:gd name="connsiteX53" fmla="*/ 2665789 w 2990398"/>
                <a:gd name="connsiteY53" fmla="*/ 711789 h 2986796"/>
                <a:gd name="connsiteX54" fmla="*/ 2682110 w 2990398"/>
                <a:gd name="connsiteY54" fmla="*/ 731739 h 2986796"/>
                <a:gd name="connsiteX55" fmla="*/ 2700244 w 2990398"/>
                <a:gd name="connsiteY55" fmla="*/ 752593 h 2986796"/>
                <a:gd name="connsiteX56" fmla="*/ 2721098 w 2990398"/>
                <a:gd name="connsiteY56" fmla="*/ 770728 h 2986796"/>
                <a:gd name="connsiteX57" fmla="*/ 2742860 w 2990398"/>
                <a:gd name="connsiteY57" fmla="*/ 787956 h 2986796"/>
                <a:gd name="connsiteX58" fmla="*/ 2766436 w 2990398"/>
                <a:gd name="connsiteY58" fmla="*/ 805184 h 2986796"/>
                <a:gd name="connsiteX59" fmla="*/ 2789104 w 2990398"/>
                <a:gd name="connsiteY59" fmla="*/ 822412 h 2986796"/>
                <a:gd name="connsiteX60" fmla="*/ 2810864 w 2990398"/>
                <a:gd name="connsiteY60" fmla="*/ 839640 h 2986796"/>
                <a:gd name="connsiteX61" fmla="*/ 2831718 w 2990398"/>
                <a:gd name="connsiteY61" fmla="*/ 858682 h 2986796"/>
                <a:gd name="connsiteX62" fmla="*/ 2849854 w 2990398"/>
                <a:gd name="connsiteY62" fmla="*/ 877723 h 2986796"/>
                <a:gd name="connsiteX63" fmla="*/ 2865269 w 2990398"/>
                <a:gd name="connsiteY63" fmla="*/ 899485 h 2986796"/>
                <a:gd name="connsiteX64" fmla="*/ 2877057 w 2990398"/>
                <a:gd name="connsiteY64" fmla="*/ 922153 h 2986796"/>
                <a:gd name="connsiteX65" fmla="*/ 2885217 w 2990398"/>
                <a:gd name="connsiteY65" fmla="*/ 949356 h 2986796"/>
                <a:gd name="connsiteX66" fmla="*/ 2888844 w 2990398"/>
                <a:gd name="connsiteY66" fmla="*/ 977465 h 2986796"/>
                <a:gd name="connsiteX67" fmla="*/ 2889751 w 2990398"/>
                <a:gd name="connsiteY67" fmla="*/ 1006481 h 2986796"/>
                <a:gd name="connsiteX68" fmla="*/ 2887031 w 2990398"/>
                <a:gd name="connsiteY68" fmla="*/ 1037309 h 2986796"/>
                <a:gd name="connsiteX69" fmla="*/ 2883403 w 2990398"/>
                <a:gd name="connsiteY69" fmla="*/ 1068137 h 2986796"/>
                <a:gd name="connsiteX70" fmla="*/ 2878870 w 2990398"/>
                <a:gd name="connsiteY70" fmla="*/ 1098967 h 2986796"/>
                <a:gd name="connsiteX71" fmla="*/ 2875242 w 2990398"/>
                <a:gd name="connsiteY71" fmla="*/ 1129796 h 2986796"/>
                <a:gd name="connsiteX72" fmla="*/ 2873430 w 2990398"/>
                <a:gd name="connsiteY72" fmla="*/ 1160626 h 2986796"/>
                <a:gd name="connsiteX73" fmla="*/ 2873430 w 2990398"/>
                <a:gd name="connsiteY73" fmla="*/ 1190548 h 2986796"/>
                <a:gd name="connsiteX74" fmla="*/ 2877057 w 2990398"/>
                <a:gd name="connsiteY74" fmla="*/ 1218656 h 2986796"/>
                <a:gd name="connsiteX75" fmla="*/ 2884310 w 2990398"/>
                <a:gd name="connsiteY75" fmla="*/ 1246765 h 2986796"/>
                <a:gd name="connsiteX76" fmla="*/ 2895190 w 2990398"/>
                <a:gd name="connsiteY76" fmla="*/ 1273062 h 2986796"/>
                <a:gd name="connsiteX77" fmla="*/ 2909700 w 2990398"/>
                <a:gd name="connsiteY77" fmla="*/ 1300263 h 2986796"/>
                <a:gd name="connsiteX78" fmla="*/ 2924206 w 2990398"/>
                <a:gd name="connsiteY78" fmla="*/ 1327465 h 2986796"/>
                <a:gd name="connsiteX79" fmla="*/ 2940528 w 2990398"/>
                <a:gd name="connsiteY79" fmla="*/ 1354668 h 2986796"/>
                <a:gd name="connsiteX80" fmla="*/ 2955942 w 2990398"/>
                <a:gd name="connsiteY80" fmla="*/ 1380964 h 2986796"/>
                <a:gd name="connsiteX81" fmla="*/ 2969543 w 2990398"/>
                <a:gd name="connsiteY81" fmla="*/ 1409071 h 2986796"/>
                <a:gd name="connsiteX82" fmla="*/ 2980424 w 2990398"/>
                <a:gd name="connsiteY82" fmla="*/ 1436275 h 2986796"/>
                <a:gd name="connsiteX83" fmla="*/ 2987677 w 2990398"/>
                <a:gd name="connsiteY83" fmla="*/ 1464384 h 2986796"/>
                <a:gd name="connsiteX84" fmla="*/ 2990398 w 2990398"/>
                <a:gd name="connsiteY84" fmla="*/ 1493398 h 2986796"/>
                <a:gd name="connsiteX85" fmla="*/ 2987677 w 2990398"/>
                <a:gd name="connsiteY85" fmla="*/ 1522414 h 2986796"/>
                <a:gd name="connsiteX86" fmla="*/ 2980424 w 2990398"/>
                <a:gd name="connsiteY86" fmla="*/ 1550523 h 2986796"/>
                <a:gd name="connsiteX87" fmla="*/ 2969543 w 2990398"/>
                <a:gd name="connsiteY87" fmla="*/ 1577725 h 2986796"/>
                <a:gd name="connsiteX88" fmla="*/ 2955942 w 2990398"/>
                <a:gd name="connsiteY88" fmla="*/ 1605834 h 2986796"/>
                <a:gd name="connsiteX89" fmla="*/ 2940528 w 2990398"/>
                <a:gd name="connsiteY89" fmla="*/ 1632130 h 2986796"/>
                <a:gd name="connsiteX90" fmla="*/ 2924206 w 2990398"/>
                <a:gd name="connsiteY90" fmla="*/ 1659332 h 2986796"/>
                <a:gd name="connsiteX91" fmla="*/ 2909700 w 2990398"/>
                <a:gd name="connsiteY91" fmla="*/ 1686534 h 2986796"/>
                <a:gd name="connsiteX92" fmla="*/ 2895190 w 2990398"/>
                <a:gd name="connsiteY92" fmla="*/ 1713736 h 2986796"/>
                <a:gd name="connsiteX93" fmla="*/ 2884310 w 2990398"/>
                <a:gd name="connsiteY93" fmla="*/ 1740031 h 2986796"/>
                <a:gd name="connsiteX94" fmla="*/ 2877057 w 2990398"/>
                <a:gd name="connsiteY94" fmla="*/ 1768140 h 2986796"/>
                <a:gd name="connsiteX95" fmla="*/ 2873430 w 2990398"/>
                <a:gd name="connsiteY95" fmla="*/ 1796249 h 2986796"/>
                <a:gd name="connsiteX96" fmla="*/ 2873430 w 2990398"/>
                <a:gd name="connsiteY96" fmla="*/ 1826171 h 2986796"/>
                <a:gd name="connsiteX97" fmla="*/ 2875242 w 2990398"/>
                <a:gd name="connsiteY97" fmla="*/ 1857001 h 2986796"/>
                <a:gd name="connsiteX98" fmla="*/ 2878870 w 2990398"/>
                <a:gd name="connsiteY98" fmla="*/ 1887829 h 2986796"/>
                <a:gd name="connsiteX99" fmla="*/ 2883403 w 2990398"/>
                <a:gd name="connsiteY99" fmla="*/ 1918659 h 2986796"/>
                <a:gd name="connsiteX100" fmla="*/ 2887031 w 2990398"/>
                <a:gd name="connsiteY100" fmla="*/ 1949489 h 2986796"/>
                <a:gd name="connsiteX101" fmla="*/ 2889751 w 2990398"/>
                <a:gd name="connsiteY101" fmla="*/ 1980317 h 2986796"/>
                <a:gd name="connsiteX102" fmla="*/ 2888844 w 2990398"/>
                <a:gd name="connsiteY102" fmla="*/ 2009333 h 2986796"/>
                <a:gd name="connsiteX103" fmla="*/ 2885217 w 2990398"/>
                <a:gd name="connsiteY103" fmla="*/ 2037442 h 2986796"/>
                <a:gd name="connsiteX104" fmla="*/ 2877057 w 2990398"/>
                <a:gd name="connsiteY104" fmla="*/ 2064644 h 2986796"/>
                <a:gd name="connsiteX105" fmla="*/ 2865269 w 2990398"/>
                <a:gd name="connsiteY105" fmla="*/ 2087312 h 2986796"/>
                <a:gd name="connsiteX106" fmla="*/ 2849854 w 2990398"/>
                <a:gd name="connsiteY106" fmla="*/ 2109074 h 2986796"/>
                <a:gd name="connsiteX107" fmla="*/ 2831718 w 2990398"/>
                <a:gd name="connsiteY107" fmla="*/ 2128116 h 2986796"/>
                <a:gd name="connsiteX108" fmla="*/ 2810864 w 2990398"/>
                <a:gd name="connsiteY108" fmla="*/ 2147156 h 2986796"/>
                <a:gd name="connsiteX109" fmla="*/ 2789104 w 2990398"/>
                <a:gd name="connsiteY109" fmla="*/ 2164385 h 2986796"/>
                <a:gd name="connsiteX110" fmla="*/ 2766436 w 2990398"/>
                <a:gd name="connsiteY110" fmla="*/ 2181613 h 2986796"/>
                <a:gd name="connsiteX111" fmla="*/ 2742860 w 2990398"/>
                <a:gd name="connsiteY111" fmla="*/ 2198842 h 2986796"/>
                <a:gd name="connsiteX112" fmla="*/ 2721098 w 2990398"/>
                <a:gd name="connsiteY112" fmla="*/ 2216069 h 2986796"/>
                <a:gd name="connsiteX113" fmla="*/ 2700244 w 2990398"/>
                <a:gd name="connsiteY113" fmla="*/ 2234203 h 2986796"/>
                <a:gd name="connsiteX114" fmla="*/ 2682110 w 2990398"/>
                <a:gd name="connsiteY114" fmla="*/ 2255059 h 2986796"/>
                <a:gd name="connsiteX115" fmla="*/ 2665789 w 2990398"/>
                <a:gd name="connsiteY115" fmla="*/ 2275007 h 2986796"/>
                <a:gd name="connsiteX116" fmla="*/ 2653094 w 2990398"/>
                <a:gd name="connsiteY116" fmla="*/ 2297675 h 2986796"/>
                <a:gd name="connsiteX117" fmla="*/ 2642213 w 2990398"/>
                <a:gd name="connsiteY117" fmla="*/ 2322157 h 2986796"/>
                <a:gd name="connsiteX118" fmla="*/ 2633146 w 2990398"/>
                <a:gd name="connsiteY118" fmla="*/ 2348452 h 2986796"/>
                <a:gd name="connsiteX119" fmla="*/ 2624986 w 2990398"/>
                <a:gd name="connsiteY119" fmla="*/ 2375655 h 2986796"/>
                <a:gd name="connsiteX120" fmla="*/ 2617732 w 2990398"/>
                <a:gd name="connsiteY120" fmla="*/ 2402858 h 2986796"/>
                <a:gd name="connsiteX121" fmla="*/ 2610477 w 2990398"/>
                <a:gd name="connsiteY121" fmla="*/ 2430967 h 2986796"/>
                <a:gd name="connsiteX122" fmla="*/ 2602317 w 2990398"/>
                <a:gd name="connsiteY122" fmla="*/ 2457261 h 2986796"/>
                <a:gd name="connsiteX123" fmla="*/ 2593250 w 2990398"/>
                <a:gd name="connsiteY123" fmla="*/ 2483556 h 2986796"/>
                <a:gd name="connsiteX124" fmla="*/ 2582369 w 2990398"/>
                <a:gd name="connsiteY124" fmla="*/ 2508038 h 2986796"/>
                <a:gd name="connsiteX125" fmla="*/ 2568768 w 2990398"/>
                <a:gd name="connsiteY125" fmla="*/ 2529801 h 2986796"/>
                <a:gd name="connsiteX126" fmla="*/ 2552448 w 2990398"/>
                <a:gd name="connsiteY126" fmla="*/ 2549749 h 2986796"/>
                <a:gd name="connsiteX127" fmla="*/ 2532500 w 2990398"/>
                <a:gd name="connsiteY127" fmla="*/ 2566069 h 2986796"/>
                <a:gd name="connsiteX128" fmla="*/ 2510738 w 2990398"/>
                <a:gd name="connsiteY128" fmla="*/ 2579670 h 2986796"/>
                <a:gd name="connsiteX129" fmla="*/ 2486255 w 2990398"/>
                <a:gd name="connsiteY129" fmla="*/ 2590552 h 2986796"/>
                <a:gd name="connsiteX130" fmla="*/ 2459961 w 2990398"/>
                <a:gd name="connsiteY130" fmla="*/ 2599619 h 2986796"/>
                <a:gd name="connsiteX131" fmla="*/ 2433665 w 2990398"/>
                <a:gd name="connsiteY131" fmla="*/ 2607779 h 2986796"/>
                <a:gd name="connsiteX132" fmla="*/ 2405556 w 2990398"/>
                <a:gd name="connsiteY132" fmla="*/ 2615034 h 2986796"/>
                <a:gd name="connsiteX133" fmla="*/ 2378355 w 2990398"/>
                <a:gd name="connsiteY133" fmla="*/ 2622287 h 2986796"/>
                <a:gd name="connsiteX134" fmla="*/ 2351153 w 2990398"/>
                <a:gd name="connsiteY134" fmla="*/ 2630448 h 2986796"/>
                <a:gd name="connsiteX135" fmla="*/ 2324858 w 2990398"/>
                <a:gd name="connsiteY135" fmla="*/ 2639517 h 2986796"/>
                <a:gd name="connsiteX136" fmla="*/ 2300376 w 2990398"/>
                <a:gd name="connsiteY136" fmla="*/ 2650397 h 2986796"/>
                <a:gd name="connsiteX137" fmla="*/ 2277709 w 2990398"/>
                <a:gd name="connsiteY137" fmla="*/ 2663091 h 2986796"/>
                <a:gd name="connsiteX138" fmla="*/ 2257760 w 2990398"/>
                <a:gd name="connsiteY138" fmla="*/ 2679412 h 2986796"/>
                <a:gd name="connsiteX139" fmla="*/ 2236905 w 2990398"/>
                <a:gd name="connsiteY139" fmla="*/ 2697548 h 2986796"/>
                <a:gd name="connsiteX140" fmla="*/ 2218769 w 2990398"/>
                <a:gd name="connsiteY140" fmla="*/ 2718403 h 2986796"/>
                <a:gd name="connsiteX141" fmla="*/ 2201542 w 2990398"/>
                <a:gd name="connsiteY141" fmla="*/ 2740164 h 2986796"/>
                <a:gd name="connsiteX142" fmla="*/ 2184315 w 2990398"/>
                <a:gd name="connsiteY142" fmla="*/ 2762832 h 2986796"/>
                <a:gd name="connsiteX143" fmla="*/ 2167088 w 2990398"/>
                <a:gd name="connsiteY143" fmla="*/ 2785501 h 2986796"/>
                <a:gd name="connsiteX144" fmla="*/ 2149858 w 2990398"/>
                <a:gd name="connsiteY144" fmla="*/ 2807263 h 2986796"/>
                <a:gd name="connsiteX145" fmla="*/ 2130817 w 2990398"/>
                <a:gd name="connsiteY145" fmla="*/ 2828117 h 2986796"/>
                <a:gd name="connsiteX146" fmla="*/ 2111775 w 2990398"/>
                <a:gd name="connsiteY146" fmla="*/ 2846252 h 2986796"/>
                <a:gd name="connsiteX147" fmla="*/ 2090015 w 2990398"/>
                <a:gd name="connsiteY147" fmla="*/ 2861666 h 2986796"/>
                <a:gd name="connsiteX148" fmla="*/ 2067346 w 2990398"/>
                <a:gd name="connsiteY148" fmla="*/ 2873455 h 2986796"/>
                <a:gd name="connsiteX149" fmla="*/ 2040145 w 2990398"/>
                <a:gd name="connsiteY149" fmla="*/ 2881614 h 2986796"/>
                <a:gd name="connsiteX150" fmla="*/ 2012036 w 2990398"/>
                <a:gd name="connsiteY150" fmla="*/ 2885242 h 2986796"/>
                <a:gd name="connsiteX151" fmla="*/ 1983021 w 2990398"/>
                <a:gd name="connsiteY151" fmla="*/ 2886149 h 2986796"/>
                <a:gd name="connsiteX152" fmla="*/ 1952192 w 2990398"/>
                <a:gd name="connsiteY152" fmla="*/ 2883428 h 2986796"/>
                <a:gd name="connsiteX153" fmla="*/ 1921363 w 2990398"/>
                <a:gd name="connsiteY153" fmla="*/ 2879802 h 2986796"/>
                <a:gd name="connsiteX154" fmla="*/ 1890534 w 2990398"/>
                <a:gd name="connsiteY154" fmla="*/ 2875267 h 2986796"/>
                <a:gd name="connsiteX155" fmla="*/ 1859705 w 2990398"/>
                <a:gd name="connsiteY155" fmla="*/ 2871641 h 2986796"/>
                <a:gd name="connsiteX156" fmla="*/ 1828877 w 2990398"/>
                <a:gd name="connsiteY156" fmla="*/ 2869827 h 2986796"/>
                <a:gd name="connsiteX157" fmla="*/ 1798954 w 2990398"/>
                <a:gd name="connsiteY157" fmla="*/ 2869827 h 2986796"/>
                <a:gd name="connsiteX158" fmla="*/ 1770845 w 2990398"/>
                <a:gd name="connsiteY158" fmla="*/ 2873455 h 2986796"/>
                <a:gd name="connsiteX159" fmla="*/ 1741831 w 2990398"/>
                <a:gd name="connsiteY159" fmla="*/ 2880708 h 2986796"/>
                <a:gd name="connsiteX160" fmla="*/ 1715535 w 2990398"/>
                <a:gd name="connsiteY160" fmla="*/ 2891590 h 2986796"/>
                <a:gd name="connsiteX161" fmla="*/ 1688333 w 2990398"/>
                <a:gd name="connsiteY161" fmla="*/ 2906097 h 2986796"/>
                <a:gd name="connsiteX162" fmla="*/ 1661132 w 2990398"/>
                <a:gd name="connsiteY162" fmla="*/ 2920605 h 2986796"/>
                <a:gd name="connsiteX163" fmla="*/ 1633930 w 2990398"/>
                <a:gd name="connsiteY163" fmla="*/ 2936927 h 2986796"/>
                <a:gd name="connsiteX164" fmla="*/ 1607633 w 2990398"/>
                <a:gd name="connsiteY164" fmla="*/ 2952341 h 2986796"/>
                <a:gd name="connsiteX165" fmla="*/ 1579526 w 2990398"/>
                <a:gd name="connsiteY165" fmla="*/ 2965941 h 2986796"/>
                <a:gd name="connsiteX166" fmla="*/ 1552324 w 2990398"/>
                <a:gd name="connsiteY166" fmla="*/ 2976823 h 2986796"/>
                <a:gd name="connsiteX167" fmla="*/ 1524214 w 2990398"/>
                <a:gd name="connsiteY167" fmla="*/ 2984076 h 2986796"/>
                <a:gd name="connsiteX168" fmla="*/ 1495200 w 2990398"/>
                <a:gd name="connsiteY168" fmla="*/ 2986796 h 2986796"/>
                <a:gd name="connsiteX169" fmla="*/ 1466185 w 2990398"/>
                <a:gd name="connsiteY169" fmla="*/ 2984076 h 2986796"/>
                <a:gd name="connsiteX170" fmla="*/ 1438076 w 2990398"/>
                <a:gd name="connsiteY170" fmla="*/ 2976823 h 2986796"/>
                <a:gd name="connsiteX171" fmla="*/ 1410874 w 2990398"/>
                <a:gd name="connsiteY171" fmla="*/ 2965941 h 2986796"/>
                <a:gd name="connsiteX172" fmla="*/ 1382765 w 2990398"/>
                <a:gd name="connsiteY172" fmla="*/ 2952341 h 2986796"/>
                <a:gd name="connsiteX173" fmla="*/ 1356470 w 2990398"/>
                <a:gd name="connsiteY173" fmla="*/ 2936927 h 2986796"/>
                <a:gd name="connsiteX174" fmla="*/ 1329268 w 2990398"/>
                <a:gd name="connsiteY174" fmla="*/ 2920605 h 2986796"/>
                <a:gd name="connsiteX175" fmla="*/ 1302066 w 2990398"/>
                <a:gd name="connsiteY175" fmla="*/ 2906097 h 2986796"/>
                <a:gd name="connsiteX176" fmla="*/ 1274865 w 2990398"/>
                <a:gd name="connsiteY176" fmla="*/ 2891590 h 2986796"/>
                <a:gd name="connsiteX177" fmla="*/ 1247663 w 2990398"/>
                <a:gd name="connsiteY177" fmla="*/ 2880708 h 2986796"/>
                <a:gd name="connsiteX178" fmla="*/ 1219554 w 2990398"/>
                <a:gd name="connsiteY178" fmla="*/ 2873455 h 2986796"/>
                <a:gd name="connsiteX179" fmla="*/ 1191445 w 2990398"/>
                <a:gd name="connsiteY179" fmla="*/ 2869827 h 2986796"/>
                <a:gd name="connsiteX180" fmla="*/ 1161523 w 2990398"/>
                <a:gd name="connsiteY180" fmla="*/ 2869827 h 2986796"/>
                <a:gd name="connsiteX181" fmla="*/ 1130694 w 2990398"/>
                <a:gd name="connsiteY181" fmla="*/ 2871641 h 2986796"/>
                <a:gd name="connsiteX182" fmla="*/ 1099866 w 2990398"/>
                <a:gd name="connsiteY182" fmla="*/ 2875267 h 2986796"/>
                <a:gd name="connsiteX183" fmla="*/ 1069036 w 2990398"/>
                <a:gd name="connsiteY183" fmla="*/ 2879802 h 2986796"/>
                <a:gd name="connsiteX184" fmla="*/ 1038207 w 2990398"/>
                <a:gd name="connsiteY184" fmla="*/ 2883428 h 2986796"/>
                <a:gd name="connsiteX185" fmla="*/ 1007378 w 2990398"/>
                <a:gd name="connsiteY185" fmla="*/ 2886149 h 2986796"/>
                <a:gd name="connsiteX186" fmla="*/ 978364 w 2990398"/>
                <a:gd name="connsiteY186" fmla="*/ 2885242 h 2986796"/>
                <a:gd name="connsiteX187" fmla="*/ 950255 w 2990398"/>
                <a:gd name="connsiteY187" fmla="*/ 2881614 h 2986796"/>
                <a:gd name="connsiteX188" fmla="*/ 923053 w 2990398"/>
                <a:gd name="connsiteY188" fmla="*/ 2873455 h 2986796"/>
                <a:gd name="connsiteX189" fmla="*/ 900384 w 2990398"/>
                <a:gd name="connsiteY189" fmla="*/ 2861666 h 2986796"/>
                <a:gd name="connsiteX190" fmla="*/ 878622 w 2990398"/>
                <a:gd name="connsiteY190" fmla="*/ 2846252 h 2986796"/>
                <a:gd name="connsiteX191" fmla="*/ 859581 w 2990398"/>
                <a:gd name="connsiteY191" fmla="*/ 2828117 h 2986796"/>
                <a:gd name="connsiteX192" fmla="*/ 840540 w 2990398"/>
                <a:gd name="connsiteY192" fmla="*/ 2807263 h 2986796"/>
                <a:gd name="connsiteX193" fmla="*/ 823313 w 2990398"/>
                <a:gd name="connsiteY193" fmla="*/ 2785501 h 2986796"/>
                <a:gd name="connsiteX194" fmla="*/ 806083 w 2990398"/>
                <a:gd name="connsiteY194" fmla="*/ 2762832 h 2986796"/>
                <a:gd name="connsiteX195" fmla="*/ 788856 w 2990398"/>
                <a:gd name="connsiteY195" fmla="*/ 2740164 h 2986796"/>
                <a:gd name="connsiteX196" fmla="*/ 771629 w 2990398"/>
                <a:gd name="connsiteY196" fmla="*/ 2718403 h 2986796"/>
                <a:gd name="connsiteX197" fmla="*/ 753494 w 2990398"/>
                <a:gd name="connsiteY197" fmla="*/ 2697548 h 2986796"/>
                <a:gd name="connsiteX198" fmla="*/ 732639 w 2990398"/>
                <a:gd name="connsiteY198" fmla="*/ 2679412 h 2986796"/>
                <a:gd name="connsiteX199" fmla="*/ 712691 w 2990398"/>
                <a:gd name="connsiteY199" fmla="*/ 2663091 h 2986796"/>
                <a:gd name="connsiteX200" fmla="*/ 690023 w 2990398"/>
                <a:gd name="connsiteY200" fmla="*/ 2650397 h 2986796"/>
                <a:gd name="connsiteX201" fmla="*/ 665541 w 2990398"/>
                <a:gd name="connsiteY201" fmla="*/ 2639517 h 2986796"/>
                <a:gd name="connsiteX202" fmla="*/ 639246 w 2990398"/>
                <a:gd name="connsiteY202" fmla="*/ 2630448 h 2986796"/>
                <a:gd name="connsiteX203" fmla="*/ 612044 w 2990398"/>
                <a:gd name="connsiteY203" fmla="*/ 2622287 h 2986796"/>
                <a:gd name="connsiteX204" fmla="*/ 584842 w 2990398"/>
                <a:gd name="connsiteY204" fmla="*/ 2615034 h 2986796"/>
                <a:gd name="connsiteX205" fmla="*/ 556733 w 2990398"/>
                <a:gd name="connsiteY205" fmla="*/ 2607779 h 2986796"/>
                <a:gd name="connsiteX206" fmla="*/ 530438 w 2990398"/>
                <a:gd name="connsiteY206" fmla="*/ 2599619 h 2986796"/>
                <a:gd name="connsiteX207" fmla="*/ 504143 w 2990398"/>
                <a:gd name="connsiteY207" fmla="*/ 2590552 h 2986796"/>
                <a:gd name="connsiteX208" fmla="*/ 479662 w 2990398"/>
                <a:gd name="connsiteY208" fmla="*/ 2579670 h 2986796"/>
                <a:gd name="connsiteX209" fmla="*/ 457900 w 2990398"/>
                <a:gd name="connsiteY209" fmla="*/ 2566069 h 2986796"/>
                <a:gd name="connsiteX210" fmla="*/ 437951 w 2990398"/>
                <a:gd name="connsiteY210" fmla="*/ 2549749 h 2986796"/>
                <a:gd name="connsiteX211" fmla="*/ 421632 w 2990398"/>
                <a:gd name="connsiteY211" fmla="*/ 2529801 h 2986796"/>
                <a:gd name="connsiteX212" fmla="*/ 408030 w 2990398"/>
                <a:gd name="connsiteY212" fmla="*/ 2508038 h 2986796"/>
                <a:gd name="connsiteX213" fmla="*/ 397149 w 2990398"/>
                <a:gd name="connsiteY213" fmla="*/ 2483556 h 2986796"/>
                <a:gd name="connsiteX214" fmla="*/ 388082 w 2990398"/>
                <a:gd name="connsiteY214" fmla="*/ 2457261 h 2986796"/>
                <a:gd name="connsiteX215" fmla="*/ 379921 w 2990398"/>
                <a:gd name="connsiteY215" fmla="*/ 2430967 h 2986796"/>
                <a:gd name="connsiteX216" fmla="*/ 372668 w 2990398"/>
                <a:gd name="connsiteY216" fmla="*/ 2402858 h 2986796"/>
                <a:gd name="connsiteX217" fmla="*/ 365414 w 2990398"/>
                <a:gd name="connsiteY217" fmla="*/ 2375655 h 2986796"/>
                <a:gd name="connsiteX218" fmla="*/ 357253 w 2990398"/>
                <a:gd name="connsiteY218" fmla="*/ 2348452 h 2986796"/>
                <a:gd name="connsiteX219" fmla="*/ 348185 w 2990398"/>
                <a:gd name="connsiteY219" fmla="*/ 2322157 h 2986796"/>
                <a:gd name="connsiteX220" fmla="*/ 337304 w 2990398"/>
                <a:gd name="connsiteY220" fmla="*/ 2297675 h 2986796"/>
                <a:gd name="connsiteX221" fmla="*/ 324611 w 2990398"/>
                <a:gd name="connsiteY221" fmla="*/ 2275007 h 2986796"/>
                <a:gd name="connsiteX222" fmla="*/ 308290 w 2990398"/>
                <a:gd name="connsiteY222" fmla="*/ 2255059 h 2986796"/>
                <a:gd name="connsiteX223" fmla="*/ 290155 w 2990398"/>
                <a:gd name="connsiteY223" fmla="*/ 2234203 h 2986796"/>
                <a:gd name="connsiteX224" fmla="*/ 269300 w 2990398"/>
                <a:gd name="connsiteY224" fmla="*/ 2216069 h 2986796"/>
                <a:gd name="connsiteX225" fmla="*/ 246631 w 2990398"/>
                <a:gd name="connsiteY225" fmla="*/ 2198842 h 2986796"/>
                <a:gd name="connsiteX226" fmla="*/ 223963 w 2990398"/>
                <a:gd name="connsiteY226" fmla="*/ 2181613 h 2986796"/>
                <a:gd name="connsiteX227" fmla="*/ 201296 w 2990398"/>
                <a:gd name="connsiteY227" fmla="*/ 2164385 h 2986796"/>
                <a:gd name="connsiteX228" fmla="*/ 179534 w 2990398"/>
                <a:gd name="connsiteY228" fmla="*/ 2147156 h 2986796"/>
                <a:gd name="connsiteX229" fmla="*/ 158679 w 2990398"/>
                <a:gd name="connsiteY229" fmla="*/ 2128116 h 2986796"/>
                <a:gd name="connsiteX230" fmla="*/ 140545 w 2990398"/>
                <a:gd name="connsiteY230" fmla="*/ 2109074 h 2986796"/>
                <a:gd name="connsiteX231" fmla="*/ 125130 w 2990398"/>
                <a:gd name="connsiteY231" fmla="*/ 2087312 h 2986796"/>
                <a:gd name="connsiteX232" fmla="*/ 113343 w 2990398"/>
                <a:gd name="connsiteY232" fmla="*/ 2064644 h 2986796"/>
                <a:gd name="connsiteX233" fmla="*/ 105182 w 2990398"/>
                <a:gd name="connsiteY233" fmla="*/ 2037442 h 2986796"/>
                <a:gd name="connsiteX234" fmla="*/ 101555 w 2990398"/>
                <a:gd name="connsiteY234" fmla="*/ 2009333 h 2986796"/>
                <a:gd name="connsiteX235" fmla="*/ 100648 w 2990398"/>
                <a:gd name="connsiteY235" fmla="*/ 1980317 h 2986796"/>
                <a:gd name="connsiteX236" fmla="*/ 103368 w 2990398"/>
                <a:gd name="connsiteY236" fmla="*/ 1949489 h 2986796"/>
                <a:gd name="connsiteX237" fmla="*/ 106995 w 2990398"/>
                <a:gd name="connsiteY237" fmla="*/ 1918659 h 2986796"/>
                <a:gd name="connsiteX238" fmla="*/ 111528 w 2990398"/>
                <a:gd name="connsiteY238" fmla="*/ 1887829 h 2986796"/>
                <a:gd name="connsiteX239" fmla="*/ 115156 w 2990398"/>
                <a:gd name="connsiteY239" fmla="*/ 1857001 h 2986796"/>
                <a:gd name="connsiteX240" fmla="*/ 116970 w 2990398"/>
                <a:gd name="connsiteY240" fmla="*/ 1826171 h 2986796"/>
                <a:gd name="connsiteX241" fmla="*/ 116970 w 2990398"/>
                <a:gd name="connsiteY241" fmla="*/ 1796249 h 2986796"/>
                <a:gd name="connsiteX242" fmla="*/ 113343 w 2990398"/>
                <a:gd name="connsiteY242" fmla="*/ 1768140 h 2986796"/>
                <a:gd name="connsiteX243" fmla="*/ 106089 w 2990398"/>
                <a:gd name="connsiteY243" fmla="*/ 1740031 h 2986796"/>
                <a:gd name="connsiteX244" fmla="*/ 95208 w 2990398"/>
                <a:gd name="connsiteY244" fmla="*/ 1713736 h 2986796"/>
                <a:gd name="connsiteX245" fmla="*/ 81606 w 2990398"/>
                <a:gd name="connsiteY245" fmla="*/ 1686534 h 2986796"/>
                <a:gd name="connsiteX246" fmla="*/ 66192 w 2990398"/>
                <a:gd name="connsiteY246" fmla="*/ 1659332 h 2986796"/>
                <a:gd name="connsiteX247" fmla="*/ 49872 w 2990398"/>
                <a:gd name="connsiteY247" fmla="*/ 1632130 h 2986796"/>
                <a:gd name="connsiteX248" fmla="*/ 34458 w 2990398"/>
                <a:gd name="connsiteY248" fmla="*/ 1605834 h 2986796"/>
                <a:gd name="connsiteX249" fmla="*/ 20855 w 2990398"/>
                <a:gd name="connsiteY249" fmla="*/ 1577725 h 2986796"/>
                <a:gd name="connsiteX250" fmla="*/ 9975 w 2990398"/>
                <a:gd name="connsiteY250" fmla="*/ 1550523 h 2986796"/>
                <a:gd name="connsiteX251" fmla="*/ 2721 w 2990398"/>
                <a:gd name="connsiteY251" fmla="*/ 1522414 h 2986796"/>
                <a:gd name="connsiteX252" fmla="*/ 0 w 2990398"/>
                <a:gd name="connsiteY252" fmla="*/ 1493398 h 2986796"/>
                <a:gd name="connsiteX253" fmla="*/ 2721 w 2990398"/>
                <a:gd name="connsiteY253" fmla="*/ 1464384 h 2986796"/>
                <a:gd name="connsiteX254" fmla="*/ 9975 w 2990398"/>
                <a:gd name="connsiteY254" fmla="*/ 1436275 h 2986796"/>
                <a:gd name="connsiteX255" fmla="*/ 20855 w 2990398"/>
                <a:gd name="connsiteY255" fmla="*/ 1409071 h 2986796"/>
                <a:gd name="connsiteX256" fmla="*/ 34458 w 2990398"/>
                <a:gd name="connsiteY256" fmla="*/ 1380964 h 2986796"/>
                <a:gd name="connsiteX257" fmla="*/ 49872 w 2990398"/>
                <a:gd name="connsiteY257" fmla="*/ 1354668 h 2986796"/>
                <a:gd name="connsiteX258" fmla="*/ 66192 w 2990398"/>
                <a:gd name="connsiteY258" fmla="*/ 1327465 h 2986796"/>
                <a:gd name="connsiteX259" fmla="*/ 81606 w 2990398"/>
                <a:gd name="connsiteY259" fmla="*/ 1300263 h 2986796"/>
                <a:gd name="connsiteX260" fmla="*/ 95208 w 2990398"/>
                <a:gd name="connsiteY260" fmla="*/ 1273062 h 2986796"/>
                <a:gd name="connsiteX261" fmla="*/ 106089 w 2990398"/>
                <a:gd name="connsiteY261" fmla="*/ 1246765 h 2986796"/>
                <a:gd name="connsiteX262" fmla="*/ 113343 w 2990398"/>
                <a:gd name="connsiteY262" fmla="*/ 1218656 h 2986796"/>
                <a:gd name="connsiteX263" fmla="*/ 116970 w 2990398"/>
                <a:gd name="connsiteY263" fmla="*/ 1190548 h 2986796"/>
                <a:gd name="connsiteX264" fmla="*/ 116970 w 2990398"/>
                <a:gd name="connsiteY264" fmla="*/ 1160626 h 2986796"/>
                <a:gd name="connsiteX265" fmla="*/ 115156 w 2990398"/>
                <a:gd name="connsiteY265" fmla="*/ 1129796 h 2986796"/>
                <a:gd name="connsiteX266" fmla="*/ 111528 w 2990398"/>
                <a:gd name="connsiteY266" fmla="*/ 1098967 h 2986796"/>
                <a:gd name="connsiteX267" fmla="*/ 106995 w 2990398"/>
                <a:gd name="connsiteY267" fmla="*/ 1068137 h 2986796"/>
                <a:gd name="connsiteX268" fmla="*/ 103368 w 2990398"/>
                <a:gd name="connsiteY268" fmla="*/ 1037309 h 2986796"/>
                <a:gd name="connsiteX269" fmla="*/ 100648 w 2990398"/>
                <a:gd name="connsiteY269" fmla="*/ 1006481 h 2986796"/>
                <a:gd name="connsiteX270" fmla="*/ 101555 w 2990398"/>
                <a:gd name="connsiteY270" fmla="*/ 977465 h 2986796"/>
                <a:gd name="connsiteX271" fmla="*/ 105182 w 2990398"/>
                <a:gd name="connsiteY271" fmla="*/ 949356 h 2986796"/>
                <a:gd name="connsiteX272" fmla="*/ 113343 w 2990398"/>
                <a:gd name="connsiteY272" fmla="*/ 922153 h 2986796"/>
                <a:gd name="connsiteX273" fmla="*/ 125130 w 2990398"/>
                <a:gd name="connsiteY273" fmla="*/ 899485 h 2986796"/>
                <a:gd name="connsiteX274" fmla="*/ 140545 w 2990398"/>
                <a:gd name="connsiteY274" fmla="*/ 877723 h 2986796"/>
                <a:gd name="connsiteX275" fmla="*/ 158679 w 2990398"/>
                <a:gd name="connsiteY275" fmla="*/ 858682 h 2986796"/>
                <a:gd name="connsiteX276" fmla="*/ 179534 w 2990398"/>
                <a:gd name="connsiteY276" fmla="*/ 839640 h 2986796"/>
                <a:gd name="connsiteX277" fmla="*/ 201296 w 2990398"/>
                <a:gd name="connsiteY277" fmla="*/ 822412 h 2986796"/>
                <a:gd name="connsiteX278" fmla="*/ 223963 w 2990398"/>
                <a:gd name="connsiteY278" fmla="*/ 805184 h 2986796"/>
                <a:gd name="connsiteX279" fmla="*/ 246631 w 2990398"/>
                <a:gd name="connsiteY279" fmla="*/ 787956 h 2986796"/>
                <a:gd name="connsiteX280" fmla="*/ 269300 w 2990398"/>
                <a:gd name="connsiteY280" fmla="*/ 770728 h 2986796"/>
                <a:gd name="connsiteX281" fmla="*/ 290155 w 2990398"/>
                <a:gd name="connsiteY281" fmla="*/ 752593 h 2986796"/>
                <a:gd name="connsiteX282" fmla="*/ 308290 w 2990398"/>
                <a:gd name="connsiteY282" fmla="*/ 731739 h 2986796"/>
                <a:gd name="connsiteX283" fmla="*/ 324611 w 2990398"/>
                <a:gd name="connsiteY283" fmla="*/ 711789 h 2986796"/>
                <a:gd name="connsiteX284" fmla="*/ 337304 w 2990398"/>
                <a:gd name="connsiteY284" fmla="*/ 689121 h 2986796"/>
                <a:gd name="connsiteX285" fmla="*/ 348185 w 2990398"/>
                <a:gd name="connsiteY285" fmla="*/ 664641 h 2986796"/>
                <a:gd name="connsiteX286" fmla="*/ 357253 w 2990398"/>
                <a:gd name="connsiteY286" fmla="*/ 638344 h 2986796"/>
                <a:gd name="connsiteX287" fmla="*/ 365414 w 2990398"/>
                <a:gd name="connsiteY287" fmla="*/ 611141 h 2986796"/>
                <a:gd name="connsiteX288" fmla="*/ 372668 w 2990398"/>
                <a:gd name="connsiteY288" fmla="*/ 583940 h 2986796"/>
                <a:gd name="connsiteX289" fmla="*/ 379921 w 2990398"/>
                <a:gd name="connsiteY289" fmla="*/ 555831 h 2986796"/>
                <a:gd name="connsiteX290" fmla="*/ 388082 w 2990398"/>
                <a:gd name="connsiteY290" fmla="*/ 529536 h 2986796"/>
                <a:gd name="connsiteX291" fmla="*/ 397149 w 2990398"/>
                <a:gd name="connsiteY291" fmla="*/ 503239 h 2986796"/>
                <a:gd name="connsiteX292" fmla="*/ 408030 w 2990398"/>
                <a:gd name="connsiteY292" fmla="*/ 478758 h 2986796"/>
                <a:gd name="connsiteX293" fmla="*/ 421632 w 2990398"/>
                <a:gd name="connsiteY293" fmla="*/ 456997 h 2986796"/>
                <a:gd name="connsiteX294" fmla="*/ 437951 w 2990398"/>
                <a:gd name="connsiteY294" fmla="*/ 437048 h 2986796"/>
                <a:gd name="connsiteX295" fmla="*/ 457900 w 2990398"/>
                <a:gd name="connsiteY295" fmla="*/ 420727 h 2986796"/>
                <a:gd name="connsiteX296" fmla="*/ 479662 w 2990398"/>
                <a:gd name="connsiteY296" fmla="*/ 407126 h 2986796"/>
                <a:gd name="connsiteX297" fmla="*/ 504143 w 2990398"/>
                <a:gd name="connsiteY297" fmla="*/ 396244 h 2986796"/>
                <a:gd name="connsiteX298" fmla="*/ 530438 w 2990398"/>
                <a:gd name="connsiteY298" fmla="*/ 387178 h 2986796"/>
                <a:gd name="connsiteX299" fmla="*/ 556733 w 2990398"/>
                <a:gd name="connsiteY299" fmla="*/ 379017 h 2986796"/>
                <a:gd name="connsiteX300" fmla="*/ 584842 w 2990398"/>
                <a:gd name="connsiteY300" fmla="*/ 371762 h 2986796"/>
                <a:gd name="connsiteX301" fmla="*/ 612044 w 2990398"/>
                <a:gd name="connsiteY301" fmla="*/ 364509 h 2986796"/>
                <a:gd name="connsiteX302" fmla="*/ 639246 w 2990398"/>
                <a:gd name="connsiteY302" fmla="*/ 356348 h 2986796"/>
                <a:gd name="connsiteX303" fmla="*/ 665541 w 2990398"/>
                <a:gd name="connsiteY303" fmla="*/ 347282 h 2986796"/>
                <a:gd name="connsiteX304" fmla="*/ 690023 w 2990398"/>
                <a:gd name="connsiteY304" fmla="*/ 336400 h 2986796"/>
                <a:gd name="connsiteX305" fmla="*/ 712691 w 2990398"/>
                <a:gd name="connsiteY305" fmla="*/ 323707 h 2986796"/>
                <a:gd name="connsiteX306" fmla="*/ 732639 w 2990398"/>
                <a:gd name="connsiteY306" fmla="*/ 307385 h 2986796"/>
                <a:gd name="connsiteX307" fmla="*/ 753494 w 2990398"/>
                <a:gd name="connsiteY307" fmla="*/ 289249 h 2986796"/>
                <a:gd name="connsiteX308" fmla="*/ 771629 w 2990398"/>
                <a:gd name="connsiteY308" fmla="*/ 268395 h 2986796"/>
                <a:gd name="connsiteX309" fmla="*/ 788856 w 2990398"/>
                <a:gd name="connsiteY309" fmla="*/ 246632 h 2986796"/>
                <a:gd name="connsiteX310" fmla="*/ 806083 w 2990398"/>
                <a:gd name="connsiteY310" fmla="*/ 223964 h 2986796"/>
                <a:gd name="connsiteX311" fmla="*/ 823313 w 2990398"/>
                <a:gd name="connsiteY311" fmla="*/ 201296 h 2986796"/>
                <a:gd name="connsiteX312" fmla="*/ 840540 w 2990398"/>
                <a:gd name="connsiteY312" fmla="*/ 179535 h 2986796"/>
                <a:gd name="connsiteX313" fmla="*/ 859581 w 2990398"/>
                <a:gd name="connsiteY313" fmla="*/ 158680 h 2986796"/>
                <a:gd name="connsiteX314" fmla="*/ 878622 w 2990398"/>
                <a:gd name="connsiteY314" fmla="*/ 140545 h 2986796"/>
                <a:gd name="connsiteX315" fmla="*/ 900384 w 2990398"/>
                <a:gd name="connsiteY315" fmla="*/ 125130 h 2986796"/>
                <a:gd name="connsiteX316" fmla="*/ 923053 w 2990398"/>
                <a:gd name="connsiteY316" fmla="*/ 113343 h 2986796"/>
                <a:gd name="connsiteX317" fmla="*/ 950255 w 2990398"/>
                <a:gd name="connsiteY317" fmla="*/ 105182 h 2986796"/>
                <a:gd name="connsiteX318" fmla="*/ 978364 w 2990398"/>
                <a:gd name="connsiteY318" fmla="*/ 101554 h 2986796"/>
                <a:gd name="connsiteX319" fmla="*/ 1007378 w 2990398"/>
                <a:gd name="connsiteY319" fmla="*/ 100648 h 2986796"/>
                <a:gd name="connsiteX320" fmla="*/ 1038207 w 2990398"/>
                <a:gd name="connsiteY320" fmla="*/ 103369 h 2986796"/>
                <a:gd name="connsiteX321" fmla="*/ 1069036 w 2990398"/>
                <a:gd name="connsiteY321" fmla="*/ 106996 h 2986796"/>
                <a:gd name="connsiteX322" fmla="*/ 1099866 w 2990398"/>
                <a:gd name="connsiteY322" fmla="*/ 111529 h 2986796"/>
                <a:gd name="connsiteX323" fmla="*/ 1130694 w 2990398"/>
                <a:gd name="connsiteY323" fmla="*/ 115157 h 2986796"/>
                <a:gd name="connsiteX324" fmla="*/ 1161523 w 2990398"/>
                <a:gd name="connsiteY324" fmla="*/ 116970 h 2986796"/>
                <a:gd name="connsiteX325" fmla="*/ 1191445 w 2990398"/>
                <a:gd name="connsiteY325" fmla="*/ 116970 h 2986796"/>
                <a:gd name="connsiteX326" fmla="*/ 1219554 w 2990398"/>
                <a:gd name="connsiteY326" fmla="*/ 113343 h 2986796"/>
                <a:gd name="connsiteX327" fmla="*/ 1247663 w 2990398"/>
                <a:gd name="connsiteY327" fmla="*/ 106088 h 2986796"/>
                <a:gd name="connsiteX328" fmla="*/ 1274865 w 2990398"/>
                <a:gd name="connsiteY328" fmla="*/ 95209 h 2986796"/>
                <a:gd name="connsiteX329" fmla="*/ 1302066 w 2990398"/>
                <a:gd name="connsiteY329" fmla="*/ 80699 h 2986796"/>
                <a:gd name="connsiteX330" fmla="*/ 1329268 w 2990398"/>
                <a:gd name="connsiteY330" fmla="*/ 66192 h 2986796"/>
                <a:gd name="connsiteX331" fmla="*/ 1356470 w 2990398"/>
                <a:gd name="connsiteY331" fmla="*/ 49872 h 2986796"/>
                <a:gd name="connsiteX332" fmla="*/ 1382765 w 2990398"/>
                <a:gd name="connsiteY332" fmla="*/ 34456 h 2986796"/>
                <a:gd name="connsiteX333" fmla="*/ 1410874 w 2990398"/>
                <a:gd name="connsiteY333" fmla="*/ 20855 h 2986796"/>
                <a:gd name="connsiteX334" fmla="*/ 1438076 w 2990398"/>
                <a:gd name="connsiteY334" fmla="*/ 9974 h 2986796"/>
                <a:gd name="connsiteX335" fmla="*/ 1466185 w 2990398"/>
                <a:gd name="connsiteY335" fmla="*/ 2720 h 29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990398" h="2986796">
                  <a:moveTo>
                    <a:pt x="1495200" y="0"/>
                  </a:moveTo>
                  <a:lnTo>
                    <a:pt x="1524214" y="2720"/>
                  </a:lnTo>
                  <a:lnTo>
                    <a:pt x="1552324" y="9974"/>
                  </a:lnTo>
                  <a:lnTo>
                    <a:pt x="1579526" y="20855"/>
                  </a:lnTo>
                  <a:lnTo>
                    <a:pt x="1607633" y="34456"/>
                  </a:lnTo>
                  <a:lnTo>
                    <a:pt x="1633930" y="49872"/>
                  </a:lnTo>
                  <a:lnTo>
                    <a:pt x="1661132" y="66192"/>
                  </a:lnTo>
                  <a:lnTo>
                    <a:pt x="1688333" y="80699"/>
                  </a:lnTo>
                  <a:lnTo>
                    <a:pt x="1715535" y="95209"/>
                  </a:lnTo>
                  <a:lnTo>
                    <a:pt x="1741831" y="106088"/>
                  </a:lnTo>
                  <a:lnTo>
                    <a:pt x="1770845" y="113343"/>
                  </a:lnTo>
                  <a:lnTo>
                    <a:pt x="1798954" y="116970"/>
                  </a:lnTo>
                  <a:lnTo>
                    <a:pt x="1828877" y="116970"/>
                  </a:lnTo>
                  <a:lnTo>
                    <a:pt x="1859705" y="115157"/>
                  </a:lnTo>
                  <a:lnTo>
                    <a:pt x="1890534" y="111529"/>
                  </a:lnTo>
                  <a:lnTo>
                    <a:pt x="1921363" y="106996"/>
                  </a:lnTo>
                  <a:lnTo>
                    <a:pt x="1952192" y="103369"/>
                  </a:lnTo>
                  <a:lnTo>
                    <a:pt x="1983021" y="100648"/>
                  </a:lnTo>
                  <a:lnTo>
                    <a:pt x="2012036" y="101554"/>
                  </a:lnTo>
                  <a:lnTo>
                    <a:pt x="2040145" y="105182"/>
                  </a:lnTo>
                  <a:lnTo>
                    <a:pt x="2067346" y="113343"/>
                  </a:lnTo>
                  <a:lnTo>
                    <a:pt x="2090015" y="125130"/>
                  </a:lnTo>
                  <a:lnTo>
                    <a:pt x="2111775" y="140545"/>
                  </a:lnTo>
                  <a:lnTo>
                    <a:pt x="2130817" y="158680"/>
                  </a:lnTo>
                  <a:lnTo>
                    <a:pt x="2149858" y="179535"/>
                  </a:lnTo>
                  <a:lnTo>
                    <a:pt x="2167088" y="201296"/>
                  </a:lnTo>
                  <a:lnTo>
                    <a:pt x="2184315" y="223964"/>
                  </a:lnTo>
                  <a:lnTo>
                    <a:pt x="2201542" y="246632"/>
                  </a:lnTo>
                  <a:lnTo>
                    <a:pt x="2218769" y="268395"/>
                  </a:lnTo>
                  <a:lnTo>
                    <a:pt x="2236905" y="289249"/>
                  </a:lnTo>
                  <a:lnTo>
                    <a:pt x="2257760" y="307385"/>
                  </a:lnTo>
                  <a:lnTo>
                    <a:pt x="2277709" y="323707"/>
                  </a:lnTo>
                  <a:lnTo>
                    <a:pt x="2300376" y="336400"/>
                  </a:lnTo>
                  <a:lnTo>
                    <a:pt x="2324858" y="347282"/>
                  </a:lnTo>
                  <a:lnTo>
                    <a:pt x="2351153" y="356348"/>
                  </a:lnTo>
                  <a:lnTo>
                    <a:pt x="2378355" y="364509"/>
                  </a:lnTo>
                  <a:lnTo>
                    <a:pt x="2405556" y="371762"/>
                  </a:lnTo>
                  <a:lnTo>
                    <a:pt x="2433665" y="379017"/>
                  </a:lnTo>
                  <a:lnTo>
                    <a:pt x="2459961" y="387178"/>
                  </a:lnTo>
                  <a:lnTo>
                    <a:pt x="2486255" y="396244"/>
                  </a:lnTo>
                  <a:lnTo>
                    <a:pt x="2510738" y="407126"/>
                  </a:lnTo>
                  <a:lnTo>
                    <a:pt x="2532500" y="420727"/>
                  </a:lnTo>
                  <a:lnTo>
                    <a:pt x="2552448" y="437048"/>
                  </a:lnTo>
                  <a:lnTo>
                    <a:pt x="2568768" y="456997"/>
                  </a:lnTo>
                  <a:lnTo>
                    <a:pt x="2582369" y="478758"/>
                  </a:lnTo>
                  <a:lnTo>
                    <a:pt x="2593250" y="503239"/>
                  </a:lnTo>
                  <a:lnTo>
                    <a:pt x="2602317" y="529536"/>
                  </a:lnTo>
                  <a:lnTo>
                    <a:pt x="2610477" y="555831"/>
                  </a:lnTo>
                  <a:lnTo>
                    <a:pt x="2617732" y="583940"/>
                  </a:lnTo>
                  <a:lnTo>
                    <a:pt x="2624986" y="611141"/>
                  </a:lnTo>
                  <a:lnTo>
                    <a:pt x="2633146" y="638344"/>
                  </a:lnTo>
                  <a:lnTo>
                    <a:pt x="2642213" y="664641"/>
                  </a:lnTo>
                  <a:lnTo>
                    <a:pt x="2653094" y="689121"/>
                  </a:lnTo>
                  <a:lnTo>
                    <a:pt x="2665789" y="711789"/>
                  </a:lnTo>
                  <a:lnTo>
                    <a:pt x="2682110" y="731739"/>
                  </a:lnTo>
                  <a:lnTo>
                    <a:pt x="2700244" y="752593"/>
                  </a:lnTo>
                  <a:lnTo>
                    <a:pt x="2721098" y="770728"/>
                  </a:lnTo>
                  <a:lnTo>
                    <a:pt x="2742860" y="787956"/>
                  </a:lnTo>
                  <a:lnTo>
                    <a:pt x="2766436" y="805184"/>
                  </a:lnTo>
                  <a:lnTo>
                    <a:pt x="2789104" y="822412"/>
                  </a:lnTo>
                  <a:lnTo>
                    <a:pt x="2810864" y="839640"/>
                  </a:lnTo>
                  <a:lnTo>
                    <a:pt x="2831718" y="858682"/>
                  </a:lnTo>
                  <a:lnTo>
                    <a:pt x="2849854" y="877723"/>
                  </a:lnTo>
                  <a:lnTo>
                    <a:pt x="2865269" y="899485"/>
                  </a:lnTo>
                  <a:lnTo>
                    <a:pt x="2877057" y="922153"/>
                  </a:lnTo>
                  <a:lnTo>
                    <a:pt x="2885217" y="949356"/>
                  </a:lnTo>
                  <a:lnTo>
                    <a:pt x="2888844" y="977465"/>
                  </a:lnTo>
                  <a:lnTo>
                    <a:pt x="2889751" y="1006481"/>
                  </a:lnTo>
                  <a:lnTo>
                    <a:pt x="2887031" y="1037309"/>
                  </a:lnTo>
                  <a:lnTo>
                    <a:pt x="2883403" y="1068137"/>
                  </a:lnTo>
                  <a:lnTo>
                    <a:pt x="2878870" y="1098967"/>
                  </a:lnTo>
                  <a:lnTo>
                    <a:pt x="2875242" y="1129796"/>
                  </a:lnTo>
                  <a:lnTo>
                    <a:pt x="2873430" y="1160626"/>
                  </a:lnTo>
                  <a:lnTo>
                    <a:pt x="2873430" y="1190548"/>
                  </a:lnTo>
                  <a:lnTo>
                    <a:pt x="2877057" y="1218656"/>
                  </a:lnTo>
                  <a:lnTo>
                    <a:pt x="2884310" y="1246765"/>
                  </a:lnTo>
                  <a:lnTo>
                    <a:pt x="2895190" y="1273062"/>
                  </a:lnTo>
                  <a:lnTo>
                    <a:pt x="2909700" y="1300263"/>
                  </a:lnTo>
                  <a:lnTo>
                    <a:pt x="2924206" y="1327465"/>
                  </a:lnTo>
                  <a:lnTo>
                    <a:pt x="2940528" y="1354668"/>
                  </a:lnTo>
                  <a:lnTo>
                    <a:pt x="2955942" y="1380964"/>
                  </a:lnTo>
                  <a:lnTo>
                    <a:pt x="2969543" y="1409071"/>
                  </a:lnTo>
                  <a:lnTo>
                    <a:pt x="2980424" y="1436275"/>
                  </a:lnTo>
                  <a:lnTo>
                    <a:pt x="2987677" y="1464384"/>
                  </a:lnTo>
                  <a:lnTo>
                    <a:pt x="2990398" y="1493398"/>
                  </a:lnTo>
                  <a:lnTo>
                    <a:pt x="2987677" y="1522414"/>
                  </a:lnTo>
                  <a:lnTo>
                    <a:pt x="2980424" y="1550523"/>
                  </a:lnTo>
                  <a:lnTo>
                    <a:pt x="2969543" y="1577725"/>
                  </a:lnTo>
                  <a:lnTo>
                    <a:pt x="2955942" y="1605834"/>
                  </a:lnTo>
                  <a:lnTo>
                    <a:pt x="2940528" y="1632130"/>
                  </a:lnTo>
                  <a:lnTo>
                    <a:pt x="2924206" y="1659332"/>
                  </a:lnTo>
                  <a:lnTo>
                    <a:pt x="2909700" y="1686534"/>
                  </a:lnTo>
                  <a:lnTo>
                    <a:pt x="2895190" y="1713736"/>
                  </a:lnTo>
                  <a:lnTo>
                    <a:pt x="2884310" y="1740031"/>
                  </a:lnTo>
                  <a:lnTo>
                    <a:pt x="2877057" y="1768140"/>
                  </a:lnTo>
                  <a:lnTo>
                    <a:pt x="2873430" y="1796249"/>
                  </a:lnTo>
                  <a:lnTo>
                    <a:pt x="2873430" y="1826171"/>
                  </a:lnTo>
                  <a:lnTo>
                    <a:pt x="2875242" y="1857001"/>
                  </a:lnTo>
                  <a:lnTo>
                    <a:pt x="2878870" y="1887829"/>
                  </a:lnTo>
                  <a:lnTo>
                    <a:pt x="2883403" y="1918659"/>
                  </a:lnTo>
                  <a:lnTo>
                    <a:pt x="2887031" y="1949489"/>
                  </a:lnTo>
                  <a:lnTo>
                    <a:pt x="2889751" y="1980317"/>
                  </a:lnTo>
                  <a:lnTo>
                    <a:pt x="2888844" y="2009333"/>
                  </a:lnTo>
                  <a:lnTo>
                    <a:pt x="2885217" y="2037442"/>
                  </a:lnTo>
                  <a:lnTo>
                    <a:pt x="2877057" y="2064644"/>
                  </a:lnTo>
                  <a:lnTo>
                    <a:pt x="2865269" y="2087312"/>
                  </a:lnTo>
                  <a:lnTo>
                    <a:pt x="2849854" y="2109074"/>
                  </a:lnTo>
                  <a:lnTo>
                    <a:pt x="2831718" y="2128116"/>
                  </a:lnTo>
                  <a:lnTo>
                    <a:pt x="2810864" y="2147156"/>
                  </a:lnTo>
                  <a:lnTo>
                    <a:pt x="2789104" y="2164385"/>
                  </a:lnTo>
                  <a:lnTo>
                    <a:pt x="2766436" y="2181613"/>
                  </a:lnTo>
                  <a:lnTo>
                    <a:pt x="2742860" y="2198842"/>
                  </a:lnTo>
                  <a:lnTo>
                    <a:pt x="2721098" y="2216069"/>
                  </a:lnTo>
                  <a:lnTo>
                    <a:pt x="2700244" y="2234203"/>
                  </a:lnTo>
                  <a:lnTo>
                    <a:pt x="2682110" y="2255059"/>
                  </a:lnTo>
                  <a:lnTo>
                    <a:pt x="2665789" y="2275007"/>
                  </a:lnTo>
                  <a:lnTo>
                    <a:pt x="2653094" y="2297675"/>
                  </a:lnTo>
                  <a:lnTo>
                    <a:pt x="2642213" y="2322157"/>
                  </a:lnTo>
                  <a:lnTo>
                    <a:pt x="2633146" y="2348452"/>
                  </a:lnTo>
                  <a:lnTo>
                    <a:pt x="2624986" y="2375655"/>
                  </a:lnTo>
                  <a:lnTo>
                    <a:pt x="2617732" y="2402858"/>
                  </a:lnTo>
                  <a:lnTo>
                    <a:pt x="2610477" y="2430967"/>
                  </a:lnTo>
                  <a:lnTo>
                    <a:pt x="2602317" y="2457261"/>
                  </a:lnTo>
                  <a:lnTo>
                    <a:pt x="2593250" y="2483556"/>
                  </a:lnTo>
                  <a:lnTo>
                    <a:pt x="2582369" y="2508038"/>
                  </a:lnTo>
                  <a:lnTo>
                    <a:pt x="2568768" y="2529801"/>
                  </a:lnTo>
                  <a:lnTo>
                    <a:pt x="2552448" y="2549749"/>
                  </a:lnTo>
                  <a:lnTo>
                    <a:pt x="2532500" y="2566069"/>
                  </a:lnTo>
                  <a:lnTo>
                    <a:pt x="2510738" y="2579670"/>
                  </a:lnTo>
                  <a:lnTo>
                    <a:pt x="2486255" y="2590552"/>
                  </a:lnTo>
                  <a:lnTo>
                    <a:pt x="2459961" y="2599619"/>
                  </a:lnTo>
                  <a:lnTo>
                    <a:pt x="2433665" y="2607779"/>
                  </a:lnTo>
                  <a:lnTo>
                    <a:pt x="2405556" y="2615034"/>
                  </a:lnTo>
                  <a:lnTo>
                    <a:pt x="2378355" y="2622287"/>
                  </a:lnTo>
                  <a:lnTo>
                    <a:pt x="2351153" y="2630448"/>
                  </a:lnTo>
                  <a:lnTo>
                    <a:pt x="2324858" y="2639517"/>
                  </a:lnTo>
                  <a:lnTo>
                    <a:pt x="2300376" y="2650397"/>
                  </a:lnTo>
                  <a:lnTo>
                    <a:pt x="2277709" y="2663091"/>
                  </a:lnTo>
                  <a:lnTo>
                    <a:pt x="2257760" y="2679412"/>
                  </a:lnTo>
                  <a:lnTo>
                    <a:pt x="2236905" y="2697548"/>
                  </a:lnTo>
                  <a:lnTo>
                    <a:pt x="2218769" y="2718403"/>
                  </a:lnTo>
                  <a:lnTo>
                    <a:pt x="2201542" y="2740164"/>
                  </a:lnTo>
                  <a:lnTo>
                    <a:pt x="2184315" y="2762832"/>
                  </a:lnTo>
                  <a:lnTo>
                    <a:pt x="2167088" y="2785501"/>
                  </a:lnTo>
                  <a:lnTo>
                    <a:pt x="2149858" y="2807263"/>
                  </a:lnTo>
                  <a:lnTo>
                    <a:pt x="2130817" y="2828117"/>
                  </a:lnTo>
                  <a:lnTo>
                    <a:pt x="2111775" y="2846252"/>
                  </a:lnTo>
                  <a:lnTo>
                    <a:pt x="2090015" y="2861666"/>
                  </a:lnTo>
                  <a:lnTo>
                    <a:pt x="2067346" y="2873455"/>
                  </a:lnTo>
                  <a:lnTo>
                    <a:pt x="2040145" y="2881614"/>
                  </a:lnTo>
                  <a:lnTo>
                    <a:pt x="2012036" y="2885242"/>
                  </a:lnTo>
                  <a:lnTo>
                    <a:pt x="1983021" y="2886149"/>
                  </a:lnTo>
                  <a:lnTo>
                    <a:pt x="1952192" y="2883428"/>
                  </a:lnTo>
                  <a:lnTo>
                    <a:pt x="1921363" y="2879802"/>
                  </a:lnTo>
                  <a:lnTo>
                    <a:pt x="1890534" y="2875267"/>
                  </a:lnTo>
                  <a:lnTo>
                    <a:pt x="1859705" y="2871641"/>
                  </a:lnTo>
                  <a:lnTo>
                    <a:pt x="1828877" y="2869827"/>
                  </a:lnTo>
                  <a:lnTo>
                    <a:pt x="1798954" y="2869827"/>
                  </a:lnTo>
                  <a:lnTo>
                    <a:pt x="1770845" y="2873455"/>
                  </a:lnTo>
                  <a:lnTo>
                    <a:pt x="1741831" y="2880708"/>
                  </a:lnTo>
                  <a:lnTo>
                    <a:pt x="1715535" y="2891590"/>
                  </a:lnTo>
                  <a:lnTo>
                    <a:pt x="1688333" y="2906097"/>
                  </a:lnTo>
                  <a:lnTo>
                    <a:pt x="1661132" y="2920605"/>
                  </a:lnTo>
                  <a:lnTo>
                    <a:pt x="1633930" y="2936927"/>
                  </a:lnTo>
                  <a:lnTo>
                    <a:pt x="1607633" y="2952341"/>
                  </a:lnTo>
                  <a:lnTo>
                    <a:pt x="1579526" y="2965941"/>
                  </a:lnTo>
                  <a:lnTo>
                    <a:pt x="1552324" y="2976823"/>
                  </a:lnTo>
                  <a:lnTo>
                    <a:pt x="1524214" y="2984076"/>
                  </a:lnTo>
                  <a:lnTo>
                    <a:pt x="1495200" y="2986796"/>
                  </a:lnTo>
                  <a:lnTo>
                    <a:pt x="1466185" y="2984076"/>
                  </a:lnTo>
                  <a:lnTo>
                    <a:pt x="1438076" y="2976823"/>
                  </a:lnTo>
                  <a:lnTo>
                    <a:pt x="1410874" y="2965941"/>
                  </a:lnTo>
                  <a:lnTo>
                    <a:pt x="1382765" y="2952341"/>
                  </a:lnTo>
                  <a:lnTo>
                    <a:pt x="1356470" y="2936927"/>
                  </a:lnTo>
                  <a:lnTo>
                    <a:pt x="1329268" y="2920605"/>
                  </a:lnTo>
                  <a:lnTo>
                    <a:pt x="1302066" y="2906097"/>
                  </a:lnTo>
                  <a:lnTo>
                    <a:pt x="1274865" y="2891590"/>
                  </a:lnTo>
                  <a:lnTo>
                    <a:pt x="1247663" y="2880708"/>
                  </a:lnTo>
                  <a:lnTo>
                    <a:pt x="1219554" y="2873455"/>
                  </a:lnTo>
                  <a:lnTo>
                    <a:pt x="1191445" y="2869827"/>
                  </a:lnTo>
                  <a:lnTo>
                    <a:pt x="1161523" y="2869827"/>
                  </a:lnTo>
                  <a:lnTo>
                    <a:pt x="1130694" y="2871641"/>
                  </a:lnTo>
                  <a:lnTo>
                    <a:pt x="1099866" y="2875267"/>
                  </a:lnTo>
                  <a:lnTo>
                    <a:pt x="1069036" y="2879802"/>
                  </a:lnTo>
                  <a:lnTo>
                    <a:pt x="1038207" y="2883428"/>
                  </a:lnTo>
                  <a:lnTo>
                    <a:pt x="1007378" y="2886149"/>
                  </a:lnTo>
                  <a:lnTo>
                    <a:pt x="978364" y="2885242"/>
                  </a:lnTo>
                  <a:lnTo>
                    <a:pt x="950255" y="2881614"/>
                  </a:lnTo>
                  <a:lnTo>
                    <a:pt x="923053" y="2873455"/>
                  </a:lnTo>
                  <a:lnTo>
                    <a:pt x="900384" y="2861666"/>
                  </a:lnTo>
                  <a:lnTo>
                    <a:pt x="878622" y="2846252"/>
                  </a:lnTo>
                  <a:lnTo>
                    <a:pt x="859581" y="2828117"/>
                  </a:lnTo>
                  <a:lnTo>
                    <a:pt x="840540" y="2807263"/>
                  </a:lnTo>
                  <a:lnTo>
                    <a:pt x="823313" y="2785501"/>
                  </a:lnTo>
                  <a:lnTo>
                    <a:pt x="806083" y="2762832"/>
                  </a:lnTo>
                  <a:lnTo>
                    <a:pt x="788856" y="2740164"/>
                  </a:lnTo>
                  <a:lnTo>
                    <a:pt x="771629" y="2718403"/>
                  </a:lnTo>
                  <a:lnTo>
                    <a:pt x="753494" y="2697548"/>
                  </a:lnTo>
                  <a:lnTo>
                    <a:pt x="732639" y="2679412"/>
                  </a:lnTo>
                  <a:lnTo>
                    <a:pt x="712691" y="2663091"/>
                  </a:lnTo>
                  <a:lnTo>
                    <a:pt x="690023" y="2650397"/>
                  </a:lnTo>
                  <a:lnTo>
                    <a:pt x="665541" y="2639517"/>
                  </a:lnTo>
                  <a:lnTo>
                    <a:pt x="639246" y="2630448"/>
                  </a:lnTo>
                  <a:lnTo>
                    <a:pt x="612044" y="2622287"/>
                  </a:lnTo>
                  <a:lnTo>
                    <a:pt x="584842" y="2615034"/>
                  </a:lnTo>
                  <a:lnTo>
                    <a:pt x="556733" y="2607779"/>
                  </a:lnTo>
                  <a:lnTo>
                    <a:pt x="530438" y="2599619"/>
                  </a:lnTo>
                  <a:lnTo>
                    <a:pt x="504143" y="2590552"/>
                  </a:lnTo>
                  <a:lnTo>
                    <a:pt x="479662" y="2579670"/>
                  </a:lnTo>
                  <a:lnTo>
                    <a:pt x="457900" y="2566069"/>
                  </a:lnTo>
                  <a:lnTo>
                    <a:pt x="437951" y="2549749"/>
                  </a:lnTo>
                  <a:lnTo>
                    <a:pt x="421632" y="2529801"/>
                  </a:lnTo>
                  <a:lnTo>
                    <a:pt x="408030" y="2508038"/>
                  </a:lnTo>
                  <a:lnTo>
                    <a:pt x="397149" y="2483556"/>
                  </a:lnTo>
                  <a:lnTo>
                    <a:pt x="388082" y="2457261"/>
                  </a:lnTo>
                  <a:lnTo>
                    <a:pt x="379921" y="2430967"/>
                  </a:lnTo>
                  <a:lnTo>
                    <a:pt x="372668" y="2402858"/>
                  </a:lnTo>
                  <a:lnTo>
                    <a:pt x="365414" y="2375655"/>
                  </a:lnTo>
                  <a:lnTo>
                    <a:pt x="357253" y="2348452"/>
                  </a:lnTo>
                  <a:lnTo>
                    <a:pt x="348185" y="2322157"/>
                  </a:lnTo>
                  <a:lnTo>
                    <a:pt x="337304" y="2297675"/>
                  </a:lnTo>
                  <a:lnTo>
                    <a:pt x="324611" y="2275007"/>
                  </a:lnTo>
                  <a:lnTo>
                    <a:pt x="308290" y="2255059"/>
                  </a:lnTo>
                  <a:lnTo>
                    <a:pt x="290155" y="2234203"/>
                  </a:lnTo>
                  <a:lnTo>
                    <a:pt x="269300" y="2216069"/>
                  </a:lnTo>
                  <a:lnTo>
                    <a:pt x="246631" y="2198842"/>
                  </a:lnTo>
                  <a:lnTo>
                    <a:pt x="223963" y="2181613"/>
                  </a:lnTo>
                  <a:lnTo>
                    <a:pt x="201296" y="2164385"/>
                  </a:lnTo>
                  <a:lnTo>
                    <a:pt x="179534" y="2147156"/>
                  </a:lnTo>
                  <a:lnTo>
                    <a:pt x="158679" y="2128116"/>
                  </a:lnTo>
                  <a:lnTo>
                    <a:pt x="140545" y="2109074"/>
                  </a:lnTo>
                  <a:lnTo>
                    <a:pt x="125130" y="2087312"/>
                  </a:lnTo>
                  <a:lnTo>
                    <a:pt x="113343" y="2064644"/>
                  </a:lnTo>
                  <a:lnTo>
                    <a:pt x="105182" y="2037442"/>
                  </a:lnTo>
                  <a:lnTo>
                    <a:pt x="101555" y="2009333"/>
                  </a:lnTo>
                  <a:lnTo>
                    <a:pt x="100648" y="1980317"/>
                  </a:lnTo>
                  <a:lnTo>
                    <a:pt x="103368" y="1949489"/>
                  </a:lnTo>
                  <a:lnTo>
                    <a:pt x="106995" y="1918659"/>
                  </a:lnTo>
                  <a:lnTo>
                    <a:pt x="111528" y="1887829"/>
                  </a:lnTo>
                  <a:lnTo>
                    <a:pt x="115156" y="1857001"/>
                  </a:lnTo>
                  <a:lnTo>
                    <a:pt x="116970" y="1826171"/>
                  </a:lnTo>
                  <a:lnTo>
                    <a:pt x="116970" y="1796249"/>
                  </a:lnTo>
                  <a:lnTo>
                    <a:pt x="113343" y="1768140"/>
                  </a:lnTo>
                  <a:lnTo>
                    <a:pt x="106089" y="1740031"/>
                  </a:lnTo>
                  <a:lnTo>
                    <a:pt x="95208" y="1713736"/>
                  </a:lnTo>
                  <a:lnTo>
                    <a:pt x="81606" y="1686534"/>
                  </a:lnTo>
                  <a:lnTo>
                    <a:pt x="66192" y="1659332"/>
                  </a:lnTo>
                  <a:lnTo>
                    <a:pt x="49872" y="1632130"/>
                  </a:lnTo>
                  <a:lnTo>
                    <a:pt x="34458" y="1605834"/>
                  </a:lnTo>
                  <a:lnTo>
                    <a:pt x="20855" y="1577725"/>
                  </a:lnTo>
                  <a:lnTo>
                    <a:pt x="9975" y="1550523"/>
                  </a:lnTo>
                  <a:lnTo>
                    <a:pt x="2721" y="1522414"/>
                  </a:lnTo>
                  <a:lnTo>
                    <a:pt x="0" y="1493398"/>
                  </a:lnTo>
                  <a:lnTo>
                    <a:pt x="2721" y="1464384"/>
                  </a:lnTo>
                  <a:lnTo>
                    <a:pt x="9975" y="1436275"/>
                  </a:lnTo>
                  <a:lnTo>
                    <a:pt x="20855" y="1409071"/>
                  </a:lnTo>
                  <a:lnTo>
                    <a:pt x="34458" y="1380964"/>
                  </a:lnTo>
                  <a:lnTo>
                    <a:pt x="49872" y="1354668"/>
                  </a:lnTo>
                  <a:lnTo>
                    <a:pt x="66192" y="1327465"/>
                  </a:lnTo>
                  <a:lnTo>
                    <a:pt x="81606" y="1300263"/>
                  </a:lnTo>
                  <a:lnTo>
                    <a:pt x="95208" y="1273062"/>
                  </a:lnTo>
                  <a:lnTo>
                    <a:pt x="106089" y="1246765"/>
                  </a:lnTo>
                  <a:lnTo>
                    <a:pt x="113343" y="1218656"/>
                  </a:lnTo>
                  <a:lnTo>
                    <a:pt x="116970" y="1190548"/>
                  </a:lnTo>
                  <a:lnTo>
                    <a:pt x="116970" y="1160626"/>
                  </a:lnTo>
                  <a:lnTo>
                    <a:pt x="115156" y="1129796"/>
                  </a:lnTo>
                  <a:lnTo>
                    <a:pt x="111528" y="1098967"/>
                  </a:lnTo>
                  <a:lnTo>
                    <a:pt x="106995" y="1068137"/>
                  </a:lnTo>
                  <a:lnTo>
                    <a:pt x="103368" y="1037309"/>
                  </a:lnTo>
                  <a:lnTo>
                    <a:pt x="100648" y="1006481"/>
                  </a:lnTo>
                  <a:lnTo>
                    <a:pt x="101555" y="977465"/>
                  </a:lnTo>
                  <a:lnTo>
                    <a:pt x="105182" y="949356"/>
                  </a:lnTo>
                  <a:lnTo>
                    <a:pt x="113343" y="922153"/>
                  </a:lnTo>
                  <a:lnTo>
                    <a:pt x="125130" y="899485"/>
                  </a:lnTo>
                  <a:lnTo>
                    <a:pt x="140545" y="877723"/>
                  </a:lnTo>
                  <a:lnTo>
                    <a:pt x="158679" y="858682"/>
                  </a:lnTo>
                  <a:lnTo>
                    <a:pt x="179534" y="839640"/>
                  </a:lnTo>
                  <a:lnTo>
                    <a:pt x="201296" y="822412"/>
                  </a:lnTo>
                  <a:lnTo>
                    <a:pt x="223963" y="805184"/>
                  </a:lnTo>
                  <a:lnTo>
                    <a:pt x="246631" y="787956"/>
                  </a:lnTo>
                  <a:lnTo>
                    <a:pt x="269300" y="770728"/>
                  </a:lnTo>
                  <a:lnTo>
                    <a:pt x="290155" y="752593"/>
                  </a:lnTo>
                  <a:lnTo>
                    <a:pt x="308290" y="731739"/>
                  </a:lnTo>
                  <a:lnTo>
                    <a:pt x="324611" y="711789"/>
                  </a:lnTo>
                  <a:lnTo>
                    <a:pt x="337304" y="689121"/>
                  </a:lnTo>
                  <a:lnTo>
                    <a:pt x="348185" y="664641"/>
                  </a:lnTo>
                  <a:lnTo>
                    <a:pt x="357253" y="638344"/>
                  </a:lnTo>
                  <a:lnTo>
                    <a:pt x="365414" y="611141"/>
                  </a:lnTo>
                  <a:lnTo>
                    <a:pt x="372668" y="583940"/>
                  </a:lnTo>
                  <a:lnTo>
                    <a:pt x="379921" y="555831"/>
                  </a:lnTo>
                  <a:lnTo>
                    <a:pt x="388082" y="529536"/>
                  </a:lnTo>
                  <a:lnTo>
                    <a:pt x="397149" y="503239"/>
                  </a:lnTo>
                  <a:lnTo>
                    <a:pt x="408030" y="478758"/>
                  </a:lnTo>
                  <a:lnTo>
                    <a:pt x="421632" y="456997"/>
                  </a:lnTo>
                  <a:lnTo>
                    <a:pt x="437951" y="437048"/>
                  </a:lnTo>
                  <a:lnTo>
                    <a:pt x="457900" y="420727"/>
                  </a:lnTo>
                  <a:lnTo>
                    <a:pt x="479662" y="407126"/>
                  </a:lnTo>
                  <a:lnTo>
                    <a:pt x="504143" y="396244"/>
                  </a:lnTo>
                  <a:lnTo>
                    <a:pt x="530438" y="387178"/>
                  </a:lnTo>
                  <a:lnTo>
                    <a:pt x="556733" y="379017"/>
                  </a:lnTo>
                  <a:lnTo>
                    <a:pt x="584842" y="371762"/>
                  </a:lnTo>
                  <a:lnTo>
                    <a:pt x="612044" y="364509"/>
                  </a:lnTo>
                  <a:lnTo>
                    <a:pt x="639246" y="356348"/>
                  </a:lnTo>
                  <a:lnTo>
                    <a:pt x="665541" y="347282"/>
                  </a:lnTo>
                  <a:lnTo>
                    <a:pt x="690023" y="336400"/>
                  </a:lnTo>
                  <a:lnTo>
                    <a:pt x="712691" y="323707"/>
                  </a:lnTo>
                  <a:lnTo>
                    <a:pt x="732639" y="307385"/>
                  </a:lnTo>
                  <a:lnTo>
                    <a:pt x="753494" y="289249"/>
                  </a:lnTo>
                  <a:lnTo>
                    <a:pt x="771629" y="268395"/>
                  </a:lnTo>
                  <a:lnTo>
                    <a:pt x="788856" y="246632"/>
                  </a:lnTo>
                  <a:lnTo>
                    <a:pt x="806083" y="223964"/>
                  </a:lnTo>
                  <a:lnTo>
                    <a:pt x="823313" y="201296"/>
                  </a:lnTo>
                  <a:lnTo>
                    <a:pt x="840540" y="179535"/>
                  </a:lnTo>
                  <a:lnTo>
                    <a:pt x="859581" y="158680"/>
                  </a:lnTo>
                  <a:lnTo>
                    <a:pt x="878622" y="140545"/>
                  </a:lnTo>
                  <a:lnTo>
                    <a:pt x="900384" y="125130"/>
                  </a:lnTo>
                  <a:lnTo>
                    <a:pt x="923053" y="113343"/>
                  </a:lnTo>
                  <a:lnTo>
                    <a:pt x="950255" y="105182"/>
                  </a:lnTo>
                  <a:lnTo>
                    <a:pt x="978364" y="101554"/>
                  </a:lnTo>
                  <a:lnTo>
                    <a:pt x="1007378" y="100648"/>
                  </a:lnTo>
                  <a:lnTo>
                    <a:pt x="1038207" y="103369"/>
                  </a:lnTo>
                  <a:lnTo>
                    <a:pt x="1069036" y="106996"/>
                  </a:lnTo>
                  <a:lnTo>
                    <a:pt x="1099866" y="111529"/>
                  </a:lnTo>
                  <a:lnTo>
                    <a:pt x="1130694" y="115157"/>
                  </a:lnTo>
                  <a:lnTo>
                    <a:pt x="1161523" y="116970"/>
                  </a:lnTo>
                  <a:lnTo>
                    <a:pt x="1191445" y="116970"/>
                  </a:lnTo>
                  <a:lnTo>
                    <a:pt x="1219554" y="113343"/>
                  </a:lnTo>
                  <a:lnTo>
                    <a:pt x="1247663" y="106088"/>
                  </a:lnTo>
                  <a:lnTo>
                    <a:pt x="1274865" y="95209"/>
                  </a:lnTo>
                  <a:lnTo>
                    <a:pt x="1302066" y="80699"/>
                  </a:lnTo>
                  <a:lnTo>
                    <a:pt x="1329268" y="66192"/>
                  </a:lnTo>
                  <a:lnTo>
                    <a:pt x="1356470" y="49872"/>
                  </a:lnTo>
                  <a:lnTo>
                    <a:pt x="1382765" y="34456"/>
                  </a:lnTo>
                  <a:lnTo>
                    <a:pt x="1410874" y="20855"/>
                  </a:lnTo>
                  <a:lnTo>
                    <a:pt x="1438076" y="9974"/>
                  </a:lnTo>
                  <a:lnTo>
                    <a:pt x="1466185" y="272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539" y="1188721"/>
            <a:ext cx="3312776" cy="551338"/>
          </a:xfrm>
          <a:prstGeom prst="rect">
            <a:avLst/>
          </a:prstGeom>
        </p:spPr>
      </p:pic>
      <p:pic>
        <p:nvPicPr>
          <p:cNvPr id="21" name="Picture 20">
            <a:extLst>
              <a:ext uri="{FF2B5EF4-FFF2-40B4-BE49-F238E27FC236}">
                <a16:creationId xmlns:a16="http://schemas.microsoft.com/office/drawing/2014/main" id="{24671424-AD3B-4497-AD2C-FD9B9E6F10CB}"/>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6261856" y="3714509"/>
            <a:ext cx="2111726" cy="861300"/>
          </a:xfrm>
          <a:prstGeom prst="rect">
            <a:avLst/>
          </a:prstGeom>
        </p:spPr>
      </p:pic>
      <p:pic>
        <p:nvPicPr>
          <p:cNvPr id="23" name="Picture 22"/>
          <p:cNvPicPr>
            <a:picLocks noChangeAspect="1"/>
          </p:cNvPicPr>
          <p:nvPr/>
        </p:nvPicPr>
        <p:blipFill>
          <a:blip r:embed="rId5"/>
          <a:stretch>
            <a:fillRect/>
          </a:stretch>
        </p:blipFill>
        <p:spPr>
          <a:xfrm>
            <a:off x="9784854" y="5069468"/>
            <a:ext cx="2010339" cy="1138175"/>
          </a:xfrm>
          <a:prstGeom prst="rect">
            <a:avLst/>
          </a:prstGeom>
        </p:spPr>
      </p:pic>
    </p:spTree>
    <p:extLst>
      <p:ext uri="{BB962C8B-B14F-4D97-AF65-F5344CB8AC3E}">
        <p14:creationId xmlns:p14="http://schemas.microsoft.com/office/powerpoint/2010/main" val="11060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34ABD-5FD5-AE07-3C36-0EF06B9E249F}"/>
              </a:ext>
            </a:extLst>
          </p:cNvPr>
          <p:cNvPicPr>
            <a:picLocks noChangeAspect="1"/>
          </p:cNvPicPr>
          <p:nvPr/>
        </p:nvPicPr>
        <p:blipFill>
          <a:blip r:embed="rId2"/>
          <a:stretch>
            <a:fillRect/>
          </a:stretch>
        </p:blipFill>
        <p:spPr>
          <a:xfrm>
            <a:off x="0" y="0"/>
            <a:ext cx="7169727" cy="6858000"/>
          </a:xfrm>
          <a:prstGeom prst="rect">
            <a:avLst/>
          </a:prstGeom>
        </p:spPr>
      </p:pic>
      <p:sp>
        <p:nvSpPr>
          <p:cNvPr id="3" name="Rectangle 2">
            <a:extLst>
              <a:ext uri="{FF2B5EF4-FFF2-40B4-BE49-F238E27FC236}">
                <a16:creationId xmlns:a16="http://schemas.microsoft.com/office/drawing/2014/main" id="{F828F17E-F89D-A00F-6080-3093ABF30E76}"/>
              </a:ext>
            </a:extLst>
          </p:cNvPr>
          <p:cNvSpPr/>
          <p:nvPr/>
        </p:nvSpPr>
        <p:spPr>
          <a:xfrm>
            <a:off x="6096000" y="0"/>
            <a:ext cx="6096000" cy="6858000"/>
          </a:xfrm>
          <a:prstGeom prst="rect">
            <a:avLst/>
          </a:prstGeom>
          <a:solidFill>
            <a:srgbClr val="63C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D3B5024-8B94-EF92-F6F7-267D09B294CB}"/>
              </a:ext>
            </a:extLst>
          </p:cNvPr>
          <p:cNvSpPr txBox="1"/>
          <p:nvPr/>
        </p:nvSpPr>
        <p:spPr>
          <a:xfrm>
            <a:off x="6268278" y="153126"/>
            <a:ext cx="5751443" cy="50013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13634"/>
                </a:solidFill>
                <a:effectLst/>
                <a:uLnTx/>
                <a:uFillTx/>
                <a:latin typeface="Delius" panose="02000603000000000000" pitchFamily="2" charset="0"/>
                <a:cs typeface="Dreaming Outloud Pro" panose="03050502040302030504" pitchFamily="66" charset="0"/>
              </a:rPr>
              <a:t>BH360</a:t>
            </a:r>
            <a:r>
              <a:rPr kumimoji="0" lang="en-US" sz="4000" b="0" i="0" u="none" strike="noStrike" kern="1200" cap="none" spc="0" normalizeH="0" baseline="0" noProof="0" dirty="0">
                <a:ln>
                  <a:noFill/>
                </a:ln>
                <a:solidFill>
                  <a:srgbClr val="213634"/>
                </a:solidFill>
                <a:effectLst/>
                <a:uLnTx/>
                <a:uFillTx/>
                <a:latin typeface="Walter turncoat" panose="02000000000000000000" pitchFamily="2" charset="0"/>
                <a:cs typeface="Poppins" panose="00000500000000000000" pitchFamily="2" charset="0"/>
              </a:rPr>
              <a:t> </a:t>
            </a:r>
          </a:p>
          <a:p>
            <a:pPr marL="0" marR="0" lvl="0" indent="0" algn="ctr" defTabSz="914400" rtl="0" eaLnBrk="1" fontAlgn="auto" latinLnBrk="0" hangingPunct="1">
              <a:spcBef>
                <a:spcPts val="0"/>
              </a:spcBef>
              <a:spcAft>
                <a:spcPts val="0"/>
              </a:spcAft>
              <a:buClrTx/>
              <a:buSzTx/>
              <a:buFontTx/>
              <a:buNone/>
              <a:tabLst/>
              <a:defRPr/>
            </a:pPr>
            <a:r>
              <a:rPr lang="en-US" sz="4400" dirty="0">
                <a:solidFill>
                  <a:prstClr val="white"/>
                </a:solidFill>
                <a:latin typeface="Delius" panose="02000603000000000000" pitchFamily="2" charset="0"/>
                <a:cs typeface="Amatic sc" panose="00000500000000000000" pitchFamily="2" charset="-79"/>
              </a:rPr>
              <a:t>On a mission to bring greater equity and increased access to youth behavioral health supports</a:t>
            </a:r>
            <a:endParaRPr kumimoji="0" lang="en-US" sz="4400" b="0" i="0" u="none" strike="noStrike" kern="1200" cap="none" spc="0" normalizeH="0" baseline="0" noProof="0" dirty="0">
              <a:ln>
                <a:noFill/>
              </a:ln>
              <a:solidFill>
                <a:prstClr val="white"/>
              </a:solidFill>
              <a:effectLst/>
              <a:uLnTx/>
              <a:uFillTx/>
              <a:latin typeface="Delius" panose="02000603000000000000" pitchFamily="2" charset="0"/>
              <a:cs typeface="Amatic sc" panose="00000500000000000000" pitchFamily="2" charset="-79"/>
            </a:endParaRPr>
          </a:p>
        </p:txBody>
      </p:sp>
      <p:pic>
        <p:nvPicPr>
          <p:cNvPr id="5" name="Picture 4" descr="A white letter in a black circle&#10;&#10;Description automatically generated with medium confidence">
            <a:extLst>
              <a:ext uri="{FF2B5EF4-FFF2-40B4-BE49-F238E27FC236}">
                <a16:creationId xmlns:a16="http://schemas.microsoft.com/office/drawing/2014/main" id="{E2A3879B-461D-39D7-AC0B-68B797914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432" y="5307621"/>
            <a:ext cx="1343025" cy="1343025"/>
          </a:xfrm>
          <a:prstGeom prst="rect">
            <a:avLst/>
          </a:prstGeom>
        </p:spPr>
      </p:pic>
    </p:spTree>
    <p:extLst>
      <p:ext uri="{BB962C8B-B14F-4D97-AF65-F5344CB8AC3E}">
        <p14:creationId xmlns:p14="http://schemas.microsoft.com/office/powerpoint/2010/main" val="27148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6A4525-55AA-245C-490A-08B1AAEBEDD0}"/>
              </a:ext>
            </a:extLst>
          </p:cNvPr>
          <p:cNvPicPr>
            <a:picLocks noChangeAspect="1" noChangeArrowheads="1"/>
          </p:cNvPicPr>
          <p:nvPr/>
        </p:nvPicPr>
        <p:blipFill>
          <a:blip r:embed="rId2">
            <a:alphaModFix amt="56000"/>
            <a:extLst>
              <a:ext uri="{28A0092B-C50C-407E-A947-70E740481C1C}">
                <a14:useLocalDpi xmlns:a14="http://schemas.microsoft.com/office/drawing/2010/main" val="0"/>
              </a:ext>
            </a:extLst>
          </a:blip>
          <a:srcRect/>
          <a:stretch>
            <a:fillRect/>
          </a:stretch>
        </p:blipFill>
        <p:spPr bwMode="auto">
          <a:xfrm>
            <a:off x="987654" y="0"/>
            <a:ext cx="10267122" cy="68380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C3E7F0-C41B-E5E0-255C-69316BDAD2C5}"/>
              </a:ext>
            </a:extLst>
          </p:cNvPr>
          <p:cNvSpPr txBox="1"/>
          <p:nvPr/>
        </p:nvSpPr>
        <p:spPr>
          <a:xfrm>
            <a:off x="0" y="177488"/>
            <a:ext cx="12192000" cy="646331"/>
          </a:xfrm>
          <a:prstGeom prst="rect">
            <a:avLst/>
          </a:prstGeom>
          <a:noFill/>
        </p:spPr>
        <p:txBody>
          <a:bodyPr wrap="square" rtlCol="0" anchor="b">
            <a:spAutoFit/>
          </a:bodyPr>
          <a:lstStyle>
            <a:defPPr>
              <a:defRPr lang="en-US"/>
            </a:defPPr>
            <a:lvl1pPr marR="0" lvl="0" indent="0" algn="ctr" fontAlgn="auto">
              <a:lnSpc>
                <a:spcPct val="100000"/>
              </a:lnSpc>
              <a:spcBef>
                <a:spcPts val="0"/>
              </a:spcBef>
              <a:spcAft>
                <a:spcPts val="0"/>
              </a:spcAft>
              <a:buClrTx/>
              <a:buSzTx/>
              <a:buFontTx/>
              <a:buNone/>
              <a:tabLst/>
              <a:defRPr kumimoji="0" sz="3700" b="1" i="0" u="none" strike="noStrike" cap="none" spc="-145" normalizeH="0" baseline="0">
                <a:ln>
                  <a:noFill/>
                </a:ln>
                <a:solidFill>
                  <a:srgbClr val="FFFFFF"/>
                </a:solidFill>
                <a:effectLst/>
                <a:uLnTx/>
                <a:uFillTx/>
                <a:latin typeface="Poppins" pitchFamily="2" charset="77"/>
                <a:cs typeface="Poppi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45" normalizeH="0" baseline="0" noProof="0" dirty="0">
                <a:ln>
                  <a:noFill/>
                </a:ln>
                <a:solidFill>
                  <a:srgbClr val="FFFFFF"/>
                </a:solidFill>
                <a:effectLst/>
                <a:uLnTx/>
                <a:uFillTx/>
                <a:latin typeface="Delius" panose="02000603000000000000" pitchFamily="2" charset="0"/>
              </a:rPr>
              <a:t>YOUTH BEHAVIORAL HEALTH </a:t>
            </a:r>
            <a:r>
              <a:rPr lang="en-US" sz="3600" dirty="0">
                <a:latin typeface="Delius" panose="02000603000000000000" pitchFamily="2" charset="0"/>
              </a:rPr>
              <a:t>CRISIS</a:t>
            </a:r>
            <a:endParaRPr kumimoji="0" lang="en-US" sz="3600" b="1" i="0" u="none" strike="noStrike" kern="1200" cap="none" spc="-145" normalizeH="0" baseline="0" noProof="0" dirty="0">
              <a:ln>
                <a:noFill/>
              </a:ln>
              <a:solidFill>
                <a:srgbClr val="FFFFFF"/>
              </a:solidFill>
              <a:effectLst/>
              <a:uLnTx/>
              <a:uFillTx/>
              <a:latin typeface="Delius" panose="02000603000000000000" pitchFamily="2" charset="0"/>
            </a:endParaRPr>
          </a:p>
        </p:txBody>
      </p:sp>
      <p:sp>
        <p:nvSpPr>
          <p:cNvPr id="4" name="TextBox 3">
            <a:extLst>
              <a:ext uri="{FF2B5EF4-FFF2-40B4-BE49-F238E27FC236}">
                <a16:creationId xmlns:a16="http://schemas.microsoft.com/office/drawing/2014/main" id="{8F4E961B-644D-1B60-5A7A-AD03EB0E8391}"/>
              </a:ext>
            </a:extLst>
          </p:cNvPr>
          <p:cNvSpPr txBox="1"/>
          <p:nvPr/>
        </p:nvSpPr>
        <p:spPr>
          <a:xfrm>
            <a:off x="-437989" y="1084143"/>
            <a:ext cx="1891777" cy="132343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0" normalizeH="0" baseline="0" noProof="0" dirty="0">
                <a:ln w="25400">
                  <a:solidFill>
                    <a:srgbClr val="3DBEA2"/>
                  </a:solidFill>
                  <a:miter lim="800000"/>
                </a:ln>
                <a:noFill/>
                <a:effectLst/>
                <a:uLnTx/>
                <a:uFillTx/>
                <a:latin typeface="Poppins" pitchFamily="2" charset="77"/>
                <a:ea typeface="+mn-ea"/>
                <a:cs typeface="Poppins" pitchFamily="2" charset="77"/>
              </a:rPr>
              <a:t>1</a:t>
            </a:r>
          </a:p>
        </p:txBody>
      </p:sp>
      <p:sp>
        <p:nvSpPr>
          <p:cNvPr id="5" name="TextBox 4">
            <a:extLst>
              <a:ext uri="{FF2B5EF4-FFF2-40B4-BE49-F238E27FC236}">
                <a16:creationId xmlns:a16="http://schemas.microsoft.com/office/drawing/2014/main" id="{DA1401C1-387C-FE7D-202A-AFC76EC911BE}"/>
              </a:ext>
            </a:extLst>
          </p:cNvPr>
          <p:cNvSpPr txBox="1"/>
          <p:nvPr/>
        </p:nvSpPr>
        <p:spPr>
          <a:xfrm>
            <a:off x="-437989" y="2549009"/>
            <a:ext cx="1891777" cy="132343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0" normalizeH="0" baseline="0" noProof="0" dirty="0">
                <a:ln w="25400">
                  <a:solidFill>
                    <a:srgbClr val="FEC650"/>
                  </a:solidFill>
                  <a:miter lim="800000"/>
                </a:ln>
                <a:noFill/>
                <a:effectLst/>
                <a:uLnTx/>
                <a:uFillTx/>
                <a:latin typeface="Poppins" pitchFamily="2" charset="77"/>
                <a:ea typeface="+mn-ea"/>
                <a:cs typeface="Poppins" pitchFamily="2" charset="77"/>
              </a:rPr>
              <a:t>2</a:t>
            </a:r>
          </a:p>
        </p:txBody>
      </p:sp>
      <p:sp>
        <p:nvSpPr>
          <p:cNvPr id="6" name="TextBox 5">
            <a:extLst>
              <a:ext uri="{FF2B5EF4-FFF2-40B4-BE49-F238E27FC236}">
                <a16:creationId xmlns:a16="http://schemas.microsoft.com/office/drawing/2014/main" id="{C6EDBDA1-E696-F656-049D-7907D1BE17AA}"/>
              </a:ext>
            </a:extLst>
          </p:cNvPr>
          <p:cNvSpPr txBox="1"/>
          <p:nvPr/>
        </p:nvSpPr>
        <p:spPr>
          <a:xfrm>
            <a:off x="-437989" y="5214390"/>
            <a:ext cx="1891777" cy="132343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0" normalizeH="0" baseline="0" noProof="0" dirty="0">
                <a:ln w="25400">
                  <a:solidFill>
                    <a:srgbClr val="ED7A2B"/>
                  </a:solidFill>
                  <a:miter lim="800000"/>
                </a:ln>
                <a:noFill/>
                <a:effectLst/>
                <a:uLnTx/>
                <a:uFillTx/>
                <a:latin typeface="Poppins" pitchFamily="2" charset="77"/>
                <a:ea typeface="+mn-ea"/>
                <a:cs typeface="Poppins" pitchFamily="2" charset="77"/>
              </a:rPr>
              <a:t>4</a:t>
            </a:r>
          </a:p>
        </p:txBody>
      </p:sp>
      <p:sp>
        <p:nvSpPr>
          <p:cNvPr id="7" name="TextBox 6">
            <a:extLst>
              <a:ext uri="{FF2B5EF4-FFF2-40B4-BE49-F238E27FC236}">
                <a16:creationId xmlns:a16="http://schemas.microsoft.com/office/drawing/2014/main" id="{A4C201BC-9C8F-6AD5-408A-B28CEB103A73}"/>
              </a:ext>
            </a:extLst>
          </p:cNvPr>
          <p:cNvSpPr txBox="1"/>
          <p:nvPr/>
        </p:nvSpPr>
        <p:spPr>
          <a:xfrm>
            <a:off x="-437989" y="3887186"/>
            <a:ext cx="1891777" cy="132343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spc="-500" dirty="0">
                <a:ln w="25400">
                  <a:solidFill>
                    <a:srgbClr val="63A9CA"/>
                  </a:solidFill>
                  <a:miter lim="800000"/>
                </a:ln>
                <a:noFill/>
                <a:latin typeface="Poppins" pitchFamily="2" charset="77"/>
                <a:cs typeface="Poppins" pitchFamily="2" charset="77"/>
              </a:rPr>
              <a:t>3</a:t>
            </a:r>
            <a:endParaRPr kumimoji="0" lang="en-US" sz="8000" b="1" i="0" u="none" strike="noStrike" kern="1200" cap="none" spc="-500" normalizeH="0" baseline="0" noProof="0" dirty="0">
              <a:ln w="25400">
                <a:solidFill>
                  <a:srgbClr val="63A9CA"/>
                </a:solidFill>
                <a:miter lim="800000"/>
              </a:ln>
              <a:noFill/>
              <a:effectLst/>
              <a:uLnTx/>
              <a:uFillTx/>
              <a:latin typeface="Poppins" pitchFamily="2" charset="77"/>
              <a:ea typeface="+mn-ea"/>
              <a:cs typeface="Poppins" pitchFamily="2" charset="77"/>
            </a:endParaRPr>
          </a:p>
        </p:txBody>
      </p:sp>
      <p:sp>
        <p:nvSpPr>
          <p:cNvPr id="8" name="TextBox 7">
            <a:extLst>
              <a:ext uri="{FF2B5EF4-FFF2-40B4-BE49-F238E27FC236}">
                <a16:creationId xmlns:a16="http://schemas.microsoft.com/office/drawing/2014/main" id="{6AAEE51C-497E-03CF-E53C-4C89327BED5C}"/>
              </a:ext>
            </a:extLst>
          </p:cNvPr>
          <p:cNvSpPr txBox="1"/>
          <p:nvPr/>
        </p:nvSpPr>
        <p:spPr>
          <a:xfrm>
            <a:off x="987654" y="1222457"/>
            <a:ext cx="5607115" cy="1200329"/>
          </a:xfrm>
          <a:prstGeom prst="rect">
            <a:avLst/>
          </a:prstGeom>
          <a:noFill/>
        </p:spPr>
        <p:txBody>
          <a:bodyPr wrap="square" lIns="91440" tIns="45720" rIns="91440" bIns="45720" rtlCol="0" anchor="t">
            <a:spAutoFit/>
          </a:bodyPr>
          <a:lstStyle/>
          <a:p>
            <a:pPr>
              <a:defRPr/>
            </a:pPr>
            <a:r>
              <a:rPr lang="en-US" sz="2400" dirty="0">
                <a:solidFill>
                  <a:schemeClr val="bg1"/>
                </a:solidFill>
                <a:latin typeface="Walter turncoat" panose="02000000000000000000" pitchFamily="2" charset="0"/>
                <a:cs typeface="Poppins"/>
              </a:rPr>
              <a:t>Impacts of the pandemic resulted in increased </a:t>
            </a:r>
            <a:r>
              <a:rPr lang="en-US" sz="2400" dirty="0">
                <a:solidFill>
                  <a:srgbClr val="3DBEA2"/>
                </a:solidFill>
                <a:latin typeface="Walter turncoat" panose="02000000000000000000" pitchFamily="2" charset="0"/>
                <a:cs typeface="Poppins"/>
              </a:rPr>
              <a:t>depression, anxiety, and suicidal ideation </a:t>
            </a:r>
            <a:r>
              <a:rPr lang="en-US" sz="2400" dirty="0">
                <a:solidFill>
                  <a:schemeClr val="bg1"/>
                </a:solidFill>
                <a:latin typeface="Walter turncoat" panose="02000000000000000000" pitchFamily="2" charset="0"/>
                <a:cs typeface="Poppins"/>
              </a:rPr>
              <a:t>for youth</a:t>
            </a:r>
          </a:p>
        </p:txBody>
      </p:sp>
      <p:sp>
        <p:nvSpPr>
          <p:cNvPr id="9" name="TextBox 8">
            <a:extLst>
              <a:ext uri="{FF2B5EF4-FFF2-40B4-BE49-F238E27FC236}">
                <a16:creationId xmlns:a16="http://schemas.microsoft.com/office/drawing/2014/main" id="{B8514437-5E83-D633-0DCD-E2E1A193B4F3}"/>
              </a:ext>
            </a:extLst>
          </p:cNvPr>
          <p:cNvSpPr txBox="1"/>
          <p:nvPr/>
        </p:nvSpPr>
        <p:spPr>
          <a:xfrm>
            <a:off x="961247" y="2767897"/>
            <a:ext cx="5783797" cy="1200329"/>
          </a:xfrm>
          <a:prstGeom prst="rect">
            <a:avLst/>
          </a:prstGeom>
          <a:noFill/>
        </p:spPr>
        <p:txBody>
          <a:bodyPr wrap="square" lIns="91440" tIns="45720" rIns="91440" bIns="45720" rtlCol="0" anchor="t">
            <a:spAutoFit/>
          </a:bodyPr>
          <a:lstStyle/>
          <a:p>
            <a:pPr>
              <a:defRPr/>
            </a:pPr>
            <a:r>
              <a:rPr lang="en-US" sz="2400" dirty="0">
                <a:solidFill>
                  <a:schemeClr val="bg1"/>
                </a:solidFill>
                <a:latin typeface="Walter turncoat" panose="02000000000000000000" pitchFamily="2" charset="0"/>
                <a:cs typeface="Poppins"/>
              </a:rPr>
              <a:t>Historically</a:t>
            </a:r>
            <a:r>
              <a:rPr kumimoji="0" lang="en-US" sz="2400" i="0" u="none" strike="noStrike" kern="1200" cap="none" spc="0" normalizeH="0" baseline="0" noProof="0" dirty="0">
                <a:ln>
                  <a:noFill/>
                </a:ln>
                <a:solidFill>
                  <a:srgbClr val="FEC650"/>
                </a:solidFill>
                <a:effectLst/>
                <a:uLnTx/>
                <a:uFillTx/>
                <a:latin typeface="Walter turncoat" panose="02000000000000000000" pitchFamily="2" charset="0"/>
                <a:cs typeface="Poppins"/>
              </a:rPr>
              <a:t> marginalized </a:t>
            </a:r>
            <a:r>
              <a:rPr kumimoji="0" lang="en-US" sz="2400" i="0" u="none" strike="noStrike" kern="1200" cap="none" spc="0" normalizeH="0" baseline="0" noProof="0" dirty="0">
                <a:ln>
                  <a:noFill/>
                </a:ln>
                <a:solidFill>
                  <a:schemeClr val="bg1"/>
                </a:solidFill>
                <a:effectLst/>
                <a:uLnTx/>
                <a:uFillTx/>
                <a:latin typeface="Walter turncoat" panose="02000000000000000000" pitchFamily="2" charset="0"/>
                <a:cs typeface="Poppins"/>
              </a:rPr>
              <a:t>and</a:t>
            </a:r>
            <a:r>
              <a:rPr kumimoji="0" lang="en-US" sz="2400" i="0" u="none" strike="noStrike" kern="1200" cap="none" spc="0" normalizeH="0" baseline="0" noProof="0" dirty="0">
                <a:ln>
                  <a:noFill/>
                </a:ln>
                <a:solidFill>
                  <a:srgbClr val="FEC650"/>
                </a:solidFill>
                <a:effectLst/>
                <a:uLnTx/>
                <a:uFillTx/>
                <a:latin typeface="Walter turncoat" panose="02000000000000000000" pitchFamily="2" charset="0"/>
                <a:cs typeface="Poppins"/>
              </a:rPr>
              <a:t> economically impoverished</a:t>
            </a:r>
            <a:r>
              <a:rPr lang="en-US" sz="2400" dirty="0">
                <a:solidFill>
                  <a:srgbClr val="FEC650"/>
                </a:solidFill>
                <a:latin typeface="Walter turncoat" panose="02000000000000000000" pitchFamily="2" charset="0"/>
                <a:cs typeface="Poppins"/>
              </a:rPr>
              <a:t> </a:t>
            </a:r>
            <a:endParaRPr lang="en-US" dirty="0">
              <a:latin typeface="Walter turncoat" panose="02000000000000000000" pitchFamily="2" charset="0"/>
            </a:endParaRPr>
          </a:p>
          <a:p>
            <a:pPr marL="0" marR="0" lvl="0" indent="0" defTabSz="91440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Walter turncoat" panose="02000000000000000000" pitchFamily="2" charset="0"/>
                <a:cs typeface="Poppins"/>
              </a:rPr>
              <a:t>are </a:t>
            </a:r>
            <a:r>
              <a:rPr kumimoji="0" lang="en-US" sz="2400" i="0" u="none" strike="noStrike" kern="1200" cap="none" spc="0" normalizeH="0" baseline="0" noProof="0" dirty="0">
                <a:ln>
                  <a:noFill/>
                </a:ln>
                <a:solidFill>
                  <a:srgbClr val="FEC650"/>
                </a:solidFill>
                <a:effectLst/>
                <a:uLnTx/>
                <a:uFillTx/>
                <a:latin typeface="Walter turncoat" panose="02000000000000000000" pitchFamily="2" charset="0"/>
                <a:cs typeface="Poppins"/>
              </a:rPr>
              <a:t>furthest from help</a:t>
            </a:r>
            <a:endParaRPr lang="en-US" dirty="0">
              <a:latin typeface="Walter turncoat" panose="02000000000000000000" pitchFamily="2" charset="0"/>
            </a:endParaRPr>
          </a:p>
        </p:txBody>
      </p:sp>
      <p:sp>
        <p:nvSpPr>
          <p:cNvPr id="10" name="TextBox 9">
            <a:extLst>
              <a:ext uri="{FF2B5EF4-FFF2-40B4-BE49-F238E27FC236}">
                <a16:creationId xmlns:a16="http://schemas.microsoft.com/office/drawing/2014/main" id="{1007B7C4-16CF-2094-AE9C-EBA65EB7DDCA}"/>
              </a:ext>
            </a:extLst>
          </p:cNvPr>
          <p:cNvSpPr txBox="1"/>
          <p:nvPr/>
        </p:nvSpPr>
        <p:spPr>
          <a:xfrm>
            <a:off x="961248" y="4114227"/>
            <a:ext cx="7458852" cy="830997"/>
          </a:xfrm>
          <a:prstGeom prst="rect">
            <a:avLst/>
          </a:prstGeom>
          <a:noFill/>
        </p:spPr>
        <p:txBody>
          <a:bodyPr wrap="square" lIns="91440" tIns="45720" rIns="91440" bIns="45720" rtlCol="0" anchor="t">
            <a:spAutoFit/>
          </a:bodyPr>
          <a:lstStyle/>
          <a:p>
            <a:pPr>
              <a:defRPr/>
            </a:pPr>
            <a:r>
              <a:rPr lang="en-US" sz="2400" dirty="0">
                <a:solidFill>
                  <a:srgbClr val="63A9CA"/>
                </a:solidFill>
                <a:latin typeface="Walter turncoat" panose="02000000000000000000" pitchFamily="2" charset="0"/>
                <a:cs typeface="Poppins"/>
              </a:rPr>
              <a:t>Limited</a:t>
            </a:r>
            <a:r>
              <a:rPr kumimoji="0" lang="en-US" sz="2400" i="0" u="none" strike="noStrike" kern="1200" cap="none" spc="0" normalizeH="0" baseline="0" noProof="0" dirty="0">
                <a:ln>
                  <a:noFill/>
                </a:ln>
                <a:solidFill>
                  <a:srgbClr val="3DBEA2"/>
                </a:solidFill>
                <a:effectLst/>
                <a:uLnTx/>
                <a:uFillTx/>
                <a:latin typeface="Walter turncoat" panose="02000000000000000000" pitchFamily="2" charset="0"/>
                <a:cs typeface="Poppins"/>
              </a:rPr>
              <a:t> </a:t>
            </a:r>
            <a:r>
              <a:rPr kumimoji="0" lang="en-US" sz="2400" i="0" u="none" strike="noStrike" kern="1200" cap="none" spc="0" normalizeH="0" baseline="0" noProof="0" dirty="0">
                <a:ln>
                  <a:noFill/>
                </a:ln>
                <a:solidFill>
                  <a:schemeClr val="bg1"/>
                </a:solidFill>
                <a:effectLst/>
                <a:uLnTx/>
                <a:uFillTx/>
                <a:latin typeface="Walter turncoat" panose="02000000000000000000" pitchFamily="2" charset="0"/>
                <a:cs typeface="Poppins"/>
              </a:rPr>
              <a:t>access to</a:t>
            </a:r>
            <a:r>
              <a:rPr kumimoji="0" lang="en-US" sz="2400" i="0" u="none" strike="noStrike" kern="1200" cap="none" spc="0" normalizeH="0" baseline="0" noProof="0" dirty="0">
                <a:ln>
                  <a:noFill/>
                </a:ln>
                <a:solidFill>
                  <a:srgbClr val="3DBEA2"/>
                </a:solidFill>
                <a:effectLst/>
                <a:uLnTx/>
                <a:uFillTx/>
                <a:latin typeface="Walter turncoat" panose="02000000000000000000" pitchFamily="2" charset="0"/>
                <a:cs typeface="Poppins"/>
              </a:rPr>
              <a:t> </a:t>
            </a:r>
            <a:r>
              <a:rPr lang="en-US" sz="2400" dirty="0">
                <a:solidFill>
                  <a:srgbClr val="63A9CA"/>
                </a:solidFill>
                <a:latin typeface="Walter turncoat" panose="02000000000000000000" pitchFamily="2" charset="0"/>
                <a:cs typeface="Poppins"/>
              </a:rPr>
              <a:t>providers, </a:t>
            </a:r>
            <a:endParaRPr lang="en-US" sz="2400" dirty="0">
              <a:solidFill>
                <a:srgbClr val="63A9CA"/>
              </a:solidFill>
              <a:latin typeface="Walter turncoat" panose="02000000000000000000" pitchFamily="2" charset="0"/>
            </a:endParaRPr>
          </a:p>
          <a:p>
            <a:pPr>
              <a:defRPr/>
            </a:pPr>
            <a:r>
              <a:rPr lang="en-US" sz="2400" dirty="0">
                <a:solidFill>
                  <a:schemeClr val="bg1"/>
                </a:solidFill>
                <a:latin typeface="Walter turncoat" panose="02000000000000000000" pitchFamily="2" charset="0"/>
                <a:cs typeface="Poppins"/>
              </a:rPr>
              <a:t>yet </a:t>
            </a:r>
            <a:r>
              <a:rPr lang="en-US" sz="2400" dirty="0">
                <a:solidFill>
                  <a:srgbClr val="63A9CA"/>
                </a:solidFill>
                <a:latin typeface="Walter turncoat" panose="02000000000000000000" pitchFamily="2" charset="0"/>
                <a:cs typeface="Poppins"/>
              </a:rPr>
              <a:t>increased</a:t>
            </a:r>
            <a:r>
              <a:rPr kumimoji="0" lang="en-US" sz="2400" i="0" u="none" strike="noStrike" kern="1200" cap="none" spc="0" normalizeH="0" baseline="0" noProof="0" dirty="0">
                <a:ln>
                  <a:noFill/>
                </a:ln>
                <a:solidFill>
                  <a:srgbClr val="63A9CA"/>
                </a:solidFill>
                <a:effectLst/>
                <a:uLnTx/>
                <a:uFillTx/>
                <a:latin typeface="Walter turncoat" panose="02000000000000000000" pitchFamily="2" charset="0"/>
                <a:cs typeface="Poppins"/>
              </a:rPr>
              <a:t> demand </a:t>
            </a:r>
            <a:r>
              <a:rPr lang="en-US" sz="2400" dirty="0">
                <a:solidFill>
                  <a:schemeClr val="bg1"/>
                </a:solidFill>
                <a:latin typeface="Walter turncoat" panose="02000000000000000000" pitchFamily="2" charset="0"/>
                <a:cs typeface="Poppins"/>
              </a:rPr>
              <a:t>and long wait times</a:t>
            </a:r>
          </a:p>
        </p:txBody>
      </p:sp>
      <p:sp>
        <p:nvSpPr>
          <p:cNvPr id="11" name="TextBox 10">
            <a:extLst>
              <a:ext uri="{FF2B5EF4-FFF2-40B4-BE49-F238E27FC236}">
                <a16:creationId xmlns:a16="http://schemas.microsoft.com/office/drawing/2014/main" id="{AAB1ADFA-EC77-23BA-2CC9-B4C270FC2A06}"/>
              </a:ext>
            </a:extLst>
          </p:cNvPr>
          <p:cNvSpPr txBox="1"/>
          <p:nvPr/>
        </p:nvSpPr>
        <p:spPr>
          <a:xfrm>
            <a:off x="961248" y="5476125"/>
            <a:ext cx="10698388" cy="830997"/>
          </a:xfrm>
          <a:prstGeom prst="rect">
            <a:avLst/>
          </a:prstGeom>
          <a:noFill/>
        </p:spPr>
        <p:txBody>
          <a:bodyPr wrap="square" lIns="91440" tIns="45720" rIns="91440" bIns="45720" rtlCol="0" anchor="t">
            <a:spAutoFit/>
          </a:bodyPr>
          <a:lstStyle/>
          <a:p>
            <a:pPr>
              <a:defRPr/>
            </a:pPr>
            <a:r>
              <a:rPr kumimoji="0" lang="en-US" sz="2400" i="0" u="none" strike="noStrike" kern="1200" cap="none" spc="0" normalizeH="0" baseline="0" noProof="0" dirty="0">
                <a:ln>
                  <a:noFill/>
                </a:ln>
                <a:solidFill>
                  <a:schemeClr val="bg1"/>
                </a:solidFill>
                <a:effectLst/>
                <a:uLnTx/>
                <a:uFillTx/>
                <a:latin typeface="Walter turncoat" panose="02000000000000000000" pitchFamily="2" charset="0"/>
                <a:cs typeface="Poppins"/>
              </a:rPr>
              <a:t>Finding </a:t>
            </a:r>
            <a:r>
              <a:rPr kumimoji="0" lang="en-US" sz="2400" i="0" u="none" strike="noStrike" kern="1200" cap="none" spc="0" normalizeH="0" baseline="0" noProof="0" dirty="0">
                <a:ln>
                  <a:noFill/>
                </a:ln>
                <a:solidFill>
                  <a:srgbClr val="ED7A2B"/>
                </a:solidFill>
                <a:effectLst/>
                <a:uLnTx/>
                <a:uFillTx/>
                <a:latin typeface="Walter turncoat" panose="02000000000000000000" pitchFamily="2" charset="0"/>
                <a:cs typeface="Poppins"/>
              </a:rPr>
              <a:t>culturally and clinically relevant resources </a:t>
            </a:r>
            <a:r>
              <a:rPr lang="en-US" sz="2400" dirty="0">
                <a:solidFill>
                  <a:schemeClr val="bg1"/>
                </a:solidFill>
                <a:latin typeface="Walter turncoat" panose="02000000000000000000" pitchFamily="2" charset="0"/>
                <a:cs typeface="Poppins"/>
              </a:rPr>
              <a:t> is</a:t>
            </a:r>
            <a:endParaRPr lang="en-US" dirty="0">
              <a:solidFill>
                <a:schemeClr val="bg1"/>
              </a:solidFill>
              <a:latin typeface="Walter turncoat" panose="02000000000000000000" pitchFamily="2" charset="0"/>
            </a:endParaRPr>
          </a:p>
          <a:p>
            <a:pPr>
              <a:defRPr/>
            </a:pPr>
            <a:r>
              <a:rPr kumimoji="0" lang="en-US" sz="2400" i="0" u="none" strike="noStrike" kern="1200" cap="none" spc="0" normalizeH="0" baseline="0" noProof="0" dirty="0">
                <a:ln>
                  <a:noFill/>
                </a:ln>
                <a:solidFill>
                  <a:srgbClr val="ED7A2B"/>
                </a:solidFill>
                <a:effectLst/>
                <a:uLnTx/>
                <a:uFillTx/>
                <a:latin typeface="Walter turncoat" panose="02000000000000000000" pitchFamily="2" charset="0"/>
                <a:cs typeface="Poppins"/>
              </a:rPr>
              <a:t>overwhelming</a:t>
            </a:r>
            <a:r>
              <a:rPr kumimoji="0" lang="en-US" sz="2400" i="0" u="none" strike="noStrike" kern="1200" cap="none" spc="0" normalizeH="0" baseline="0" noProof="0" dirty="0">
                <a:ln>
                  <a:noFill/>
                </a:ln>
                <a:solidFill>
                  <a:schemeClr val="bg1"/>
                </a:solidFill>
                <a:effectLst/>
                <a:uLnTx/>
                <a:uFillTx/>
                <a:latin typeface="Walter turncoat" panose="02000000000000000000" pitchFamily="2" charset="0"/>
                <a:cs typeface="Poppins"/>
              </a:rPr>
              <a:t> and at times of crisis feels paralyzing</a:t>
            </a:r>
            <a:endParaRPr lang="en-US" dirty="0">
              <a:solidFill>
                <a:schemeClr val="bg1"/>
              </a:solidFill>
              <a:latin typeface="Walter turncoat" panose="02000000000000000000" pitchFamily="2" charset="0"/>
            </a:endParaRPr>
          </a:p>
        </p:txBody>
      </p:sp>
    </p:spTree>
    <p:extLst>
      <p:ext uri="{BB962C8B-B14F-4D97-AF65-F5344CB8AC3E}">
        <p14:creationId xmlns:p14="http://schemas.microsoft.com/office/powerpoint/2010/main" val="166947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loor, indoor&#10;&#10;Description automatically generated">
            <a:extLst>
              <a:ext uri="{FF2B5EF4-FFF2-40B4-BE49-F238E27FC236}">
                <a16:creationId xmlns:a16="http://schemas.microsoft.com/office/drawing/2014/main" id="{88A01D84-5B16-37F7-051C-ED621141A76F}"/>
              </a:ext>
            </a:extLst>
          </p:cNvPr>
          <p:cNvPicPr>
            <a:picLocks noChangeAspect="1"/>
          </p:cNvPicPr>
          <p:nvPr/>
        </p:nvPicPr>
        <p:blipFill rotWithShape="1">
          <a:blip r:embed="rId2"/>
          <a:srcRect t="15746"/>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6F341DA-B189-49F9-69B7-7B816BEEBD30}"/>
              </a:ext>
            </a:extLst>
          </p:cNvPr>
          <p:cNvSpPr/>
          <p:nvPr/>
        </p:nvSpPr>
        <p:spPr>
          <a:xfrm>
            <a:off x="3167062" y="5667375"/>
            <a:ext cx="5857875" cy="1019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Walter turncoat" panose="02000000000000000000" pitchFamily="2" charset="0"/>
              </a:rPr>
              <a:t>What would you do if your child needed behavioral health support?</a:t>
            </a:r>
          </a:p>
        </p:txBody>
      </p:sp>
    </p:spTree>
    <p:extLst>
      <p:ext uri="{BB962C8B-B14F-4D97-AF65-F5344CB8AC3E}">
        <p14:creationId xmlns:p14="http://schemas.microsoft.com/office/powerpoint/2010/main" val="15607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8B199AB-BFFB-4632-2264-9DA79479C388}"/>
              </a:ext>
            </a:extLst>
          </p:cNvPr>
          <p:cNvSpPr/>
          <p:nvPr/>
        </p:nvSpPr>
        <p:spPr>
          <a:xfrm>
            <a:off x="9118145" y="425921"/>
            <a:ext cx="2656984" cy="2649414"/>
          </a:xfrm>
          <a:prstGeom prst="ellipse">
            <a:avLst/>
          </a:prstGeom>
          <a:solidFill>
            <a:srgbClr val="F8DCF1"/>
          </a:solidFill>
          <a:ln>
            <a:solidFill>
              <a:srgbClr val="D94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F4CA0F89-AD93-14AF-5C37-4E29751C91C4}"/>
              </a:ext>
            </a:extLst>
          </p:cNvPr>
          <p:cNvSpPr/>
          <p:nvPr/>
        </p:nvSpPr>
        <p:spPr>
          <a:xfrm>
            <a:off x="3374364" y="2278414"/>
            <a:ext cx="2656984" cy="2649414"/>
          </a:xfrm>
          <a:prstGeom prst="ellipse">
            <a:avLst/>
          </a:prstGeom>
          <a:solidFill>
            <a:srgbClr val="B7D8E7"/>
          </a:solidFill>
          <a:ln>
            <a:solidFill>
              <a:srgbClr val="63A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A5DDA5CD-6C8C-B1AB-DE19-4EDFE0FFF770}"/>
              </a:ext>
            </a:extLst>
          </p:cNvPr>
          <p:cNvSpPr/>
          <p:nvPr/>
        </p:nvSpPr>
        <p:spPr>
          <a:xfrm>
            <a:off x="6752373" y="4099661"/>
            <a:ext cx="2656984" cy="2649414"/>
          </a:xfrm>
          <a:prstGeom prst="ellipse">
            <a:avLst/>
          </a:prstGeom>
          <a:solidFill>
            <a:srgbClr val="E0D8F4"/>
          </a:solidFill>
          <a:ln>
            <a:solidFill>
              <a:srgbClr val="9D8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22C3807-F53F-1BC8-2C6A-3C7479A49EEC}"/>
              </a:ext>
            </a:extLst>
          </p:cNvPr>
          <p:cNvSpPr/>
          <p:nvPr/>
        </p:nvSpPr>
        <p:spPr>
          <a:xfrm>
            <a:off x="313809" y="4062376"/>
            <a:ext cx="2656984" cy="2649414"/>
          </a:xfrm>
          <a:prstGeom prst="ellipse">
            <a:avLst/>
          </a:prstGeom>
          <a:solidFill>
            <a:srgbClr val="D3F1EE"/>
          </a:solidFill>
          <a:ln>
            <a:solidFill>
              <a:srgbClr val="63C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F66EA6D-685F-A66C-40C2-4EED8060138D}"/>
              </a:ext>
            </a:extLst>
          </p:cNvPr>
          <p:cNvPicPr>
            <a:picLocks noChangeAspect="1"/>
          </p:cNvPicPr>
          <p:nvPr/>
        </p:nvPicPr>
        <p:blipFill rotWithShape="1">
          <a:blip r:embed="rId2"/>
          <a:srcRect r="23123"/>
          <a:stretch/>
        </p:blipFill>
        <p:spPr>
          <a:xfrm>
            <a:off x="785153" y="1238250"/>
            <a:ext cx="11273497" cy="5379521"/>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9D474E8D-5F02-8D92-AC75-02A15C831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60" y="164023"/>
            <a:ext cx="1024349" cy="1024349"/>
          </a:xfrm>
          <a:prstGeom prst="rect">
            <a:avLst/>
          </a:prstGeom>
        </p:spPr>
      </p:pic>
      <p:sp>
        <p:nvSpPr>
          <p:cNvPr id="8" name="TextBox 7">
            <a:extLst>
              <a:ext uri="{FF2B5EF4-FFF2-40B4-BE49-F238E27FC236}">
                <a16:creationId xmlns:a16="http://schemas.microsoft.com/office/drawing/2014/main" id="{7802DD4A-7B00-0C8F-0838-D06607CECB62}"/>
              </a:ext>
            </a:extLst>
          </p:cNvPr>
          <p:cNvSpPr txBox="1"/>
          <p:nvPr/>
        </p:nvSpPr>
        <p:spPr>
          <a:xfrm>
            <a:off x="715365" y="996712"/>
            <a:ext cx="1323738" cy="369332"/>
          </a:xfrm>
          <a:prstGeom prst="rect">
            <a:avLst/>
          </a:prstGeom>
          <a:noFill/>
        </p:spPr>
        <p:txBody>
          <a:bodyPr wrap="square" rtlCol="0">
            <a:spAutoFit/>
          </a:bodyPr>
          <a:lstStyle/>
          <a:p>
            <a:pPr algn="ctr"/>
            <a:r>
              <a:rPr lang="en-US" dirty="0">
                <a:latin typeface="Just another hand" panose="02000506000000020003" pitchFamily="2" charset="0"/>
                <a:cs typeface="Amatic sc" panose="00000500000000000000" pitchFamily="2" charset="-79"/>
              </a:rPr>
              <a:t>CAREGIVER</a:t>
            </a:r>
          </a:p>
        </p:txBody>
      </p:sp>
      <p:grpSp>
        <p:nvGrpSpPr>
          <p:cNvPr id="9" name="Group 8">
            <a:extLst>
              <a:ext uri="{FF2B5EF4-FFF2-40B4-BE49-F238E27FC236}">
                <a16:creationId xmlns:a16="http://schemas.microsoft.com/office/drawing/2014/main" id="{9D939264-221B-14D5-8AFF-619CD6169425}"/>
              </a:ext>
            </a:extLst>
          </p:cNvPr>
          <p:cNvGrpSpPr/>
          <p:nvPr/>
        </p:nvGrpSpPr>
        <p:grpSpPr>
          <a:xfrm>
            <a:off x="1722383" y="3221588"/>
            <a:ext cx="1548709" cy="1686262"/>
            <a:chOff x="1466612" y="3293087"/>
            <a:chExt cx="9167711" cy="9656581"/>
          </a:xfrm>
        </p:grpSpPr>
        <p:sp>
          <p:nvSpPr>
            <p:cNvPr id="10" name="Freeform 2">
              <a:extLst>
                <a:ext uri="{FF2B5EF4-FFF2-40B4-BE49-F238E27FC236}">
                  <a16:creationId xmlns:a16="http://schemas.microsoft.com/office/drawing/2014/main" id="{53F0447D-D38B-8378-ED72-D9F28B7E8CD7}"/>
                </a:ext>
              </a:extLst>
            </p:cNvPr>
            <p:cNvSpPr>
              <a:spLocks noChangeArrowheads="1"/>
            </p:cNvSpPr>
            <p:nvPr/>
          </p:nvSpPr>
          <p:spPr bwMode="auto">
            <a:xfrm>
              <a:off x="2922239" y="6336176"/>
              <a:ext cx="725068" cy="510841"/>
            </a:xfrm>
            <a:custGeom>
              <a:avLst/>
              <a:gdLst>
                <a:gd name="T0" fmla="*/ 411 w 582"/>
                <a:gd name="T1" fmla="*/ 411 h 412"/>
                <a:gd name="T2" fmla="*/ 411 w 582"/>
                <a:gd name="T3" fmla="*/ 411 h 412"/>
                <a:gd name="T4" fmla="*/ 581 w 582"/>
                <a:gd name="T5" fmla="*/ 0 h 412"/>
                <a:gd name="T6" fmla="*/ 0 w 582"/>
                <a:gd name="T7" fmla="*/ 0 h 412"/>
                <a:gd name="T8" fmla="*/ 411 w 582"/>
                <a:gd name="T9" fmla="*/ 411 h 412"/>
              </a:gdLst>
              <a:ahLst/>
              <a:cxnLst>
                <a:cxn ang="0">
                  <a:pos x="T0" y="T1"/>
                </a:cxn>
                <a:cxn ang="0">
                  <a:pos x="T2" y="T3"/>
                </a:cxn>
                <a:cxn ang="0">
                  <a:pos x="T4" y="T5"/>
                </a:cxn>
                <a:cxn ang="0">
                  <a:pos x="T6" y="T7"/>
                </a:cxn>
                <a:cxn ang="0">
                  <a:pos x="T8" y="T9"/>
                </a:cxn>
              </a:cxnLst>
              <a:rect l="0" t="0" r="r" b="b"/>
              <a:pathLst>
                <a:path w="582" h="412">
                  <a:moveTo>
                    <a:pt x="411" y="411"/>
                  </a:moveTo>
                  <a:lnTo>
                    <a:pt x="411" y="411"/>
                  </a:lnTo>
                  <a:cubicBezTo>
                    <a:pt x="516" y="305"/>
                    <a:pt x="581" y="160"/>
                    <a:pt x="581" y="0"/>
                  </a:cubicBezTo>
                  <a:lnTo>
                    <a:pt x="0" y="0"/>
                  </a:lnTo>
                  <a:lnTo>
                    <a:pt x="411" y="411"/>
                  </a:lnTo>
                </a:path>
              </a:pathLst>
            </a:custGeom>
            <a:solidFill>
              <a:srgbClr val="362E9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 name="Freeform 3">
              <a:extLst>
                <a:ext uri="{FF2B5EF4-FFF2-40B4-BE49-F238E27FC236}">
                  <a16:creationId xmlns:a16="http://schemas.microsoft.com/office/drawing/2014/main" id="{DADF83FE-DE51-AB40-BAA1-A7934ED8AB28}"/>
                </a:ext>
              </a:extLst>
            </p:cNvPr>
            <p:cNvSpPr>
              <a:spLocks noChangeArrowheads="1"/>
            </p:cNvSpPr>
            <p:nvPr/>
          </p:nvSpPr>
          <p:spPr bwMode="auto">
            <a:xfrm>
              <a:off x="2922239" y="5611106"/>
              <a:ext cx="725068" cy="725068"/>
            </a:xfrm>
            <a:custGeom>
              <a:avLst/>
              <a:gdLst>
                <a:gd name="T0" fmla="*/ 0 w 582"/>
                <a:gd name="T1" fmla="*/ 0 h 581"/>
                <a:gd name="T2" fmla="*/ 0 w 582"/>
                <a:gd name="T3" fmla="*/ 580 h 581"/>
                <a:gd name="T4" fmla="*/ 581 w 582"/>
                <a:gd name="T5" fmla="*/ 580 h 581"/>
                <a:gd name="T6" fmla="*/ 581 w 582"/>
                <a:gd name="T7" fmla="*/ 580 h 581"/>
                <a:gd name="T8" fmla="*/ 0 w 582"/>
                <a:gd name="T9" fmla="*/ 0 h 581"/>
              </a:gdLst>
              <a:ahLst/>
              <a:cxnLst>
                <a:cxn ang="0">
                  <a:pos x="T0" y="T1"/>
                </a:cxn>
                <a:cxn ang="0">
                  <a:pos x="T2" y="T3"/>
                </a:cxn>
                <a:cxn ang="0">
                  <a:pos x="T4" y="T5"/>
                </a:cxn>
                <a:cxn ang="0">
                  <a:pos x="T6" y="T7"/>
                </a:cxn>
                <a:cxn ang="0">
                  <a:pos x="T8" y="T9"/>
                </a:cxn>
              </a:cxnLst>
              <a:rect l="0" t="0" r="r" b="b"/>
              <a:pathLst>
                <a:path w="582" h="581">
                  <a:moveTo>
                    <a:pt x="0" y="0"/>
                  </a:moveTo>
                  <a:lnTo>
                    <a:pt x="0" y="580"/>
                  </a:lnTo>
                  <a:lnTo>
                    <a:pt x="581" y="580"/>
                  </a:lnTo>
                  <a:lnTo>
                    <a:pt x="581" y="580"/>
                  </a:lnTo>
                  <a:cubicBezTo>
                    <a:pt x="581" y="260"/>
                    <a:pt x="321" y="0"/>
                    <a:pt x="0" y="0"/>
                  </a:cubicBezTo>
                </a:path>
              </a:pathLst>
            </a:custGeom>
            <a:solidFill>
              <a:srgbClr val="7E7DF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2" name="Freeform 4">
              <a:extLst>
                <a:ext uri="{FF2B5EF4-FFF2-40B4-BE49-F238E27FC236}">
                  <a16:creationId xmlns:a16="http://schemas.microsoft.com/office/drawing/2014/main" id="{25EA4496-D5A1-D64B-C66B-5BF701595D61}"/>
                </a:ext>
              </a:extLst>
            </p:cNvPr>
            <p:cNvSpPr>
              <a:spLocks noChangeArrowheads="1"/>
            </p:cNvSpPr>
            <p:nvPr/>
          </p:nvSpPr>
          <p:spPr bwMode="auto">
            <a:xfrm>
              <a:off x="2202664" y="5611106"/>
              <a:ext cx="1235912" cy="1444641"/>
            </a:xfrm>
            <a:custGeom>
              <a:avLst/>
              <a:gdLst>
                <a:gd name="T0" fmla="*/ 580 w 992"/>
                <a:gd name="T1" fmla="*/ 0 h 1160"/>
                <a:gd name="T2" fmla="*/ 580 w 992"/>
                <a:gd name="T3" fmla="*/ 0 h 1160"/>
                <a:gd name="T4" fmla="*/ 0 w 992"/>
                <a:gd name="T5" fmla="*/ 580 h 1160"/>
                <a:gd name="T6" fmla="*/ 0 w 992"/>
                <a:gd name="T7" fmla="*/ 580 h 1160"/>
                <a:gd name="T8" fmla="*/ 580 w 992"/>
                <a:gd name="T9" fmla="*/ 1159 h 1160"/>
                <a:gd name="T10" fmla="*/ 580 w 992"/>
                <a:gd name="T11" fmla="*/ 1159 h 1160"/>
                <a:gd name="T12" fmla="*/ 991 w 992"/>
                <a:gd name="T13" fmla="*/ 991 h 1160"/>
                <a:gd name="T14" fmla="*/ 580 w 992"/>
                <a:gd name="T15" fmla="*/ 580 h 1160"/>
                <a:gd name="T16" fmla="*/ 580 w 992"/>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2" h="1160">
                  <a:moveTo>
                    <a:pt x="580" y="0"/>
                  </a:moveTo>
                  <a:lnTo>
                    <a:pt x="580" y="0"/>
                  </a:lnTo>
                  <a:cubicBezTo>
                    <a:pt x="260" y="0"/>
                    <a:pt x="0" y="260"/>
                    <a:pt x="0" y="580"/>
                  </a:cubicBezTo>
                  <a:lnTo>
                    <a:pt x="0" y="580"/>
                  </a:lnTo>
                  <a:cubicBezTo>
                    <a:pt x="0" y="901"/>
                    <a:pt x="260" y="1159"/>
                    <a:pt x="580" y="1159"/>
                  </a:cubicBezTo>
                  <a:lnTo>
                    <a:pt x="580" y="1159"/>
                  </a:lnTo>
                  <a:cubicBezTo>
                    <a:pt x="741" y="1159"/>
                    <a:pt x="886" y="1094"/>
                    <a:pt x="991" y="991"/>
                  </a:cubicBezTo>
                  <a:lnTo>
                    <a:pt x="580" y="580"/>
                  </a:lnTo>
                  <a:lnTo>
                    <a:pt x="580" y="0"/>
                  </a:lnTo>
                </a:path>
              </a:pathLst>
            </a:custGeom>
            <a:solidFill>
              <a:srgbClr val="FCBA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3" name="Freeform 5">
              <a:extLst>
                <a:ext uri="{FF2B5EF4-FFF2-40B4-BE49-F238E27FC236}">
                  <a16:creationId xmlns:a16="http://schemas.microsoft.com/office/drawing/2014/main" id="{EB687B98-9842-DD1D-70B9-06818CDB0BD6}"/>
                </a:ext>
              </a:extLst>
            </p:cNvPr>
            <p:cNvSpPr>
              <a:spLocks noChangeArrowheads="1"/>
            </p:cNvSpPr>
            <p:nvPr/>
          </p:nvSpPr>
          <p:spPr bwMode="auto">
            <a:xfrm>
              <a:off x="5937861" y="8769544"/>
              <a:ext cx="1153518" cy="1153517"/>
            </a:xfrm>
            <a:custGeom>
              <a:avLst/>
              <a:gdLst>
                <a:gd name="T0" fmla="*/ 706 w 926"/>
                <a:gd name="T1" fmla="*/ 462 h 926"/>
                <a:gd name="T2" fmla="*/ 462 w 926"/>
                <a:gd name="T3" fmla="*/ 697 h 926"/>
                <a:gd name="T4" fmla="*/ 219 w 926"/>
                <a:gd name="T5" fmla="*/ 462 h 926"/>
                <a:gd name="T6" fmla="*/ 462 w 926"/>
                <a:gd name="T7" fmla="*/ 227 h 926"/>
                <a:gd name="T8" fmla="*/ 925 w 926"/>
                <a:gd name="T9" fmla="*/ 515 h 926"/>
                <a:gd name="T10" fmla="*/ 835 w 926"/>
                <a:gd name="T11" fmla="*/ 409 h 926"/>
                <a:gd name="T12" fmla="*/ 828 w 926"/>
                <a:gd name="T13" fmla="*/ 379 h 926"/>
                <a:gd name="T14" fmla="*/ 876 w 926"/>
                <a:gd name="T15" fmla="*/ 247 h 926"/>
                <a:gd name="T16" fmla="*/ 789 w 926"/>
                <a:gd name="T17" fmla="*/ 280 h 926"/>
                <a:gd name="T18" fmla="*/ 827 w 926"/>
                <a:gd name="T19" fmla="*/ 173 h 926"/>
                <a:gd name="T20" fmla="*/ 683 w 926"/>
                <a:gd name="T21" fmla="*/ 165 h 926"/>
                <a:gd name="T22" fmla="*/ 660 w 926"/>
                <a:gd name="T23" fmla="*/ 150 h 926"/>
                <a:gd name="T24" fmla="*/ 602 w 926"/>
                <a:gd name="T25" fmla="*/ 18 h 926"/>
                <a:gd name="T26" fmla="*/ 562 w 926"/>
                <a:gd name="T27" fmla="*/ 109 h 926"/>
                <a:gd name="T28" fmla="*/ 515 w 926"/>
                <a:gd name="T29" fmla="*/ 0 h 926"/>
                <a:gd name="T30" fmla="*/ 409 w 926"/>
                <a:gd name="T31" fmla="*/ 99 h 926"/>
                <a:gd name="T32" fmla="*/ 382 w 926"/>
                <a:gd name="T33" fmla="*/ 104 h 926"/>
                <a:gd name="T34" fmla="*/ 247 w 926"/>
                <a:gd name="T35" fmla="*/ 49 h 926"/>
                <a:gd name="T36" fmla="*/ 282 w 926"/>
                <a:gd name="T37" fmla="*/ 141 h 926"/>
                <a:gd name="T38" fmla="*/ 173 w 926"/>
                <a:gd name="T39" fmla="*/ 98 h 926"/>
                <a:gd name="T40" fmla="*/ 164 w 926"/>
                <a:gd name="T41" fmla="*/ 240 h 926"/>
                <a:gd name="T42" fmla="*/ 147 w 926"/>
                <a:gd name="T43" fmla="*/ 263 h 926"/>
                <a:gd name="T44" fmla="*/ 18 w 926"/>
                <a:gd name="T45" fmla="*/ 323 h 926"/>
                <a:gd name="T46" fmla="*/ 101 w 926"/>
                <a:gd name="T47" fmla="*/ 359 h 926"/>
                <a:gd name="T48" fmla="*/ 0 w 926"/>
                <a:gd name="T49" fmla="*/ 409 h 926"/>
                <a:gd name="T50" fmla="*/ 90 w 926"/>
                <a:gd name="T51" fmla="*/ 515 h 926"/>
                <a:gd name="T52" fmla="*/ 97 w 926"/>
                <a:gd name="T53" fmla="*/ 545 h 926"/>
                <a:gd name="T54" fmla="*/ 49 w 926"/>
                <a:gd name="T55" fmla="*/ 677 h 926"/>
                <a:gd name="T56" fmla="*/ 136 w 926"/>
                <a:gd name="T57" fmla="*/ 644 h 926"/>
                <a:gd name="T58" fmla="*/ 98 w 926"/>
                <a:gd name="T59" fmla="*/ 752 h 926"/>
                <a:gd name="T60" fmla="*/ 241 w 926"/>
                <a:gd name="T61" fmla="*/ 759 h 926"/>
                <a:gd name="T62" fmla="*/ 265 w 926"/>
                <a:gd name="T63" fmla="*/ 775 h 926"/>
                <a:gd name="T64" fmla="*/ 323 w 926"/>
                <a:gd name="T65" fmla="*/ 907 h 926"/>
                <a:gd name="T66" fmla="*/ 363 w 926"/>
                <a:gd name="T67" fmla="*/ 816 h 926"/>
                <a:gd name="T68" fmla="*/ 409 w 926"/>
                <a:gd name="T69" fmla="*/ 925 h 926"/>
                <a:gd name="T70" fmla="*/ 515 w 926"/>
                <a:gd name="T71" fmla="*/ 825 h 926"/>
                <a:gd name="T72" fmla="*/ 543 w 926"/>
                <a:gd name="T73" fmla="*/ 820 h 926"/>
                <a:gd name="T74" fmla="*/ 677 w 926"/>
                <a:gd name="T75" fmla="*/ 876 h 926"/>
                <a:gd name="T76" fmla="*/ 643 w 926"/>
                <a:gd name="T77" fmla="*/ 784 h 926"/>
                <a:gd name="T78" fmla="*/ 752 w 926"/>
                <a:gd name="T79" fmla="*/ 827 h 926"/>
                <a:gd name="T80" fmla="*/ 761 w 926"/>
                <a:gd name="T81" fmla="*/ 686 h 926"/>
                <a:gd name="T82" fmla="*/ 778 w 926"/>
                <a:gd name="T83" fmla="*/ 662 h 926"/>
                <a:gd name="T84" fmla="*/ 907 w 926"/>
                <a:gd name="T85" fmla="*/ 602 h 926"/>
                <a:gd name="T86" fmla="*/ 824 w 926"/>
                <a:gd name="T87" fmla="*/ 565 h 926"/>
                <a:gd name="T88" fmla="*/ 925 w 926"/>
                <a:gd name="T89" fmla="*/ 515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6" h="926">
                  <a:moveTo>
                    <a:pt x="706" y="462"/>
                  </a:moveTo>
                  <a:lnTo>
                    <a:pt x="706" y="462"/>
                  </a:lnTo>
                  <a:cubicBezTo>
                    <a:pt x="706" y="592"/>
                    <a:pt x="597" y="697"/>
                    <a:pt x="462" y="697"/>
                  </a:cubicBezTo>
                  <a:lnTo>
                    <a:pt x="462" y="697"/>
                  </a:lnTo>
                  <a:cubicBezTo>
                    <a:pt x="328" y="697"/>
                    <a:pt x="219" y="592"/>
                    <a:pt x="219" y="462"/>
                  </a:cubicBezTo>
                  <a:lnTo>
                    <a:pt x="219" y="462"/>
                  </a:lnTo>
                  <a:cubicBezTo>
                    <a:pt x="219" y="333"/>
                    <a:pt x="328" y="227"/>
                    <a:pt x="462" y="227"/>
                  </a:cubicBezTo>
                  <a:lnTo>
                    <a:pt x="462" y="227"/>
                  </a:lnTo>
                  <a:cubicBezTo>
                    <a:pt x="597" y="227"/>
                    <a:pt x="706" y="333"/>
                    <a:pt x="706" y="462"/>
                  </a:cubicBezTo>
                  <a:close/>
                  <a:moveTo>
                    <a:pt x="925" y="515"/>
                  </a:moveTo>
                  <a:lnTo>
                    <a:pt x="925" y="409"/>
                  </a:lnTo>
                  <a:lnTo>
                    <a:pt x="835" y="409"/>
                  </a:lnTo>
                  <a:lnTo>
                    <a:pt x="835" y="409"/>
                  </a:lnTo>
                  <a:cubicBezTo>
                    <a:pt x="833" y="399"/>
                    <a:pt x="831" y="389"/>
                    <a:pt x="828" y="379"/>
                  </a:cubicBezTo>
                  <a:lnTo>
                    <a:pt x="913" y="347"/>
                  </a:lnTo>
                  <a:lnTo>
                    <a:pt x="876" y="247"/>
                  </a:lnTo>
                  <a:lnTo>
                    <a:pt x="789" y="280"/>
                  </a:lnTo>
                  <a:lnTo>
                    <a:pt x="789" y="280"/>
                  </a:lnTo>
                  <a:cubicBezTo>
                    <a:pt x="780" y="266"/>
                    <a:pt x="771" y="252"/>
                    <a:pt x="761" y="240"/>
                  </a:cubicBezTo>
                  <a:lnTo>
                    <a:pt x="827" y="173"/>
                  </a:lnTo>
                  <a:lnTo>
                    <a:pt x="752" y="98"/>
                  </a:lnTo>
                  <a:lnTo>
                    <a:pt x="683" y="165"/>
                  </a:lnTo>
                  <a:lnTo>
                    <a:pt x="683" y="165"/>
                  </a:lnTo>
                  <a:cubicBezTo>
                    <a:pt x="676" y="160"/>
                    <a:pt x="668" y="155"/>
                    <a:pt x="660" y="150"/>
                  </a:cubicBezTo>
                  <a:lnTo>
                    <a:pt x="699" y="62"/>
                  </a:lnTo>
                  <a:lnTo>
                    <a:pt x="602" y="18"/>
                  </a:lnTo>
                  <a:lnTo>
                    <a:pt x="562" y="109"/>
                  </a:lnTo>
                  <a:lnTo>
                    <a:pt x="562" y="109"/>
                  </a:lnTo>
                  <a:cubicBezTo>
                    <a:pt x="546" y="104"/>
                    <a:pt x="531" y="101"/>
                    <a:pt x="515" y="99"/>
                  </a:cubicBezTo>
                  <a:lnTo>
                    <a:pt x="515" y="0"/>
                  </a:lnTo>
                  <a:lnTo>
                    <a:pt x="409" y="0"/>
                  </a:lnTo>
                  <a:lnTo>
                    <a:pt x="409" y="99"/>
                  </a:lnTo>
                  <a:lnTo>
                    <a:pt x="409" y="99"/>
                  </a:lnTo>
                  <a:cubicBezTo>
                    <a:pt x="400" y="100"/>
                    <a:pt x="391" y="102"/>
                    <a:pt x="382" y="104"/>
                  </a:cubicBezTo>
                  <a:lnTo>
                    <a:pt x="346" y="11"/>
                  </a:lnTo>
                  <a:lnTo>
                    <a:pt x="247" y="49"/>
                  </a:lnTo>
                  <a:lnTo>
                    <a:pt x="282" y="141"/>
                  </a:lnTo>
                  <a:lnTo>
                    <a:pt x="282" y="141"/>
                  </a:lnTo>
                  <a:cubicBezTo>
                    <a:pt x="268" y="148"/>
                    <a:pt x="254" y="156"/>
                    <a:pt x="241" y="165"/>
                  </a:cubicBezTo>
                  <a:lnTo>
                    <a:pt x="173" y="98"/>
                  </a:lnTo>
                  <a:lnTo>
                    <a:pt x="98" y="173"/>
                  </a:lnTo>
                  <a:lnTo>
                    <a:pt x="164" y="240"/>
                  </a:lnTo>
                  <a:lnTo>
                    <a:pt x="164" y="240"/>
                  </a:lnTo>
                  <a:cubicBezTo>
                    <a:pt x="158" y="247"/>
                    <a:pt x="152" y="255"/>
                    <a:pt x="147" y="263"/>
                  </a:cubicBezTo>
                  <a:lnTo>
                    <a:pt x="62" y="226"/>
                  </a:lnTo>
                  <a:lnTo>
                    <a:pt x="18" y="323"/>
                  </a:lnTo>
                  <a:lnTo>
                    <a:pt x="101" y="359"/>
                  </a:lnTo>
                  <a:lnTo>
                    <a:pt x="101" y="359"/>
                  </a:lnTo>
                  <a:cubicBezTo>
                    <a:pt x="97" y="376"/>
                    <a:pt x="93" y="393"/>
                    <a:pt x="90" y="409"/>
                  </a:cubicBezTo>
                  <a:lnTo>
                    <a:pt x="0" y="409"/>
                  </a:lnTo>
                  <a:lnTo>
                    <a:pt x="0" y="515"/>
                  </a:lnTo>
                  <a:lnTo>
                    <a:pt x="90" y="515"/>
                  </a:lnTo>
                  <a:lnTo>
                    <a:pt x="90" y="515"/>
                  </a:lnTo>
                  <a:cubicBezTo>
                    <a:pt x="92" y="526"/>
                    <a:pt x="94" y="536"/>
                    <a:pt x="97" y="545"/>
                  </a:cubicBezTo>
                  <a:lnTo>
                    <a:pt x="11" y="578"/>
                  </a:lnTo>
                  <a:lnTo>
                    <a:pt x="49" y="677"/>
                  </a:lnTo>
                  <a:lnTo>
                    <a:pt x="136" y="644"/>
                  </a:lnTo>
                  <a:lnTo>
                    <a:pt x="136" y="644"/>
                  </a:lnTo>
                  <a:cubicBezTo>
                    <a:pt x="145" y="658"/>
                    <a:pt x="154" y="673"/>
                    <a:pt x="164" y="686"/>
                  </a:cubicBezTo>
                  <a:lnTo>
                    <a:pt x="98" y="752"/>
                  </a:lnTo>
                  <a:lnTo>
                    <a:pt x="173" y="827"/>
                  </a:lnTo>
                  <a:lnTo>
                    <a:pt x="241" y="759"/>
                  </a:lnTo>
                  <a:lnTo>
                    <a:pt x="241" y="759"/>
                  </a:lnTo>
                  <a:cubicBezTo>
                    <a:pt x="249" y="764"/>
                    <a:pt x="257" y="770"/>
                    <a:pt x="265" y="775"/>
                  </a:cubicBezTo>
                  <a:lnTo>
                    <a:pt x="225" y="863"/>
                  </a:lnTo>
                  <a:lnTo>
                    <a:pt x="323" y="907"/>
                  </a:lnTo>
                  <a:lnTo>
                    <a:pt x="363" y="816"/>
                  </a:lnTo>
                  <a:lnTo>
                    <a:pt x="363" y="816"/>
                  </a:lnTo>
                  <a:cubicBezTo>
                    <a:pt x="378" y="820"/>
                    <a:pt x="394" y="824"/>
                    <a:pt x="409" y="825"/>
                  </a:cubicBezTo>
                  <a:lnTo>
                    <a:pt x="409" y="925"/>
                  </a:lnTo>
                  <a:lnTo>
                    <a:pt x="515" y="925"/>
                  </a:lnTo>
                  <a:lnTo>
                    <a:pt x="515" y="825"/>
                  </a:lnTo>
                  <a:lnTo>
                    <a:pt x="515" y="825"/>
                  </a:lnTo>
                  <a:cubicBezTo>
                    <a:pt x="524" y="824"/>
                    <a:pt x="534" y="822"/>
                    <a:pt x="543" y="820"/>
                  </a:cubicBezTo>
                  <a:lnTo>
                    <a:pt x="578" y="913"/>
                  </a:lnTo>
                  <a:lnTo>
                    <a:pt x="677" y="876"/>
                  </a:lnTo>
                  <a:lnTo>
                    <a:pt x="643" y="784"/>
                  </a:lnTo>
                  <a:lnTo>
                    <a:pt x="643" y="784"/>
                  </a:lnTo>
                  <a:cubicBezTo>
                    <a:pt x="657" y="777"/>
                    <a:pt x="671" y="768"/>
                    <a:pt x="683" y="759"/>
                  </a:cubicBezTo>
                  <a:lnTo>
                    <a:pt x="752" y="827"/>
                  </a:lnTo>
                  <a:lnTo>
                    <a:pt x="827" y="752"/>
                  </a:lnTo>
                  <a:lnTo>
                    <a:pt x="761" y="686"/>
                  </a:lnTo>
                  <a:lnTo>
                    <a:pt x="761" y="686"/>
                  </a:lnTo>
                  <a:cubicBezTo>
                    <a:pt x="767" y="677"/>
                    <a:pt x="773" y="670"/>
                    <a:pt x="778" y="662"/>
                  </a:cubicBezTo>
                  <a:lnTo>
                    <a:pt x="863" y="699"/>
                  </a:lnTo>
                  <a:lnTo>
                    <a:pt x="907" y="602"/>
                  </a:lnTo>
                  <a:lnTo>
                    <a:pt x="824" y="565"/>
                  </a:lnTo>
                  <a:lnTo>
                    <a:pt x="824" y="565"/>
                  </a:lnTo>
                  <a:cubicBezTo>
                    <a:pt x="828" y="549"/>
                    <a:pt x="832" y="532"/>
                    <a:pt x="835" y="515"/>
                  </a:cubicBezTo>
                  <a:lnTo>
                    <a:pt x="925" y="515"/>
                  </a:lnTo>
                  <a:close/>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4" name="Freeform 6">
              <a:extLst>
                <a:ext uri="{FF2B5EF4-FFF2-40B4-BE49-F238E27FC236}">
                  <a16:creationId xmlns:a16="http://schemas.microsoft.com/office/drawing/2014/main" id="{26E36987-CCEB-4406-E4C7-B543011B18A3}"/>
                </a:ext>
              </a:extLst>
            </p:cNvPr>
            <p:cNvSpPr>
              <a:spLocks noChangeArrowheads="1"/>
            </p:cNvSpPr>
            <p:nvPr/>
          </p:nvSpPr>
          <p:spPr bwMode="auto">
            <a:xfrm>
              <a:off x="8069120" y="6468004"/>
              <a:ext cx="1340277" cy="1334782"/>
            </a:xfrm>
            <a:custGeom>
              <a:avLst/>
              <a:gdLst>
                <a:gd name="T0" fmla="*/ 819 w 1074"/>
                <a:gd name="T1" fmla="*/ 535 h 1072"/>
                <a:gd name="T2" fmla="*/ 536 w 1074"/>
                <a:gd name="T3" fmla="*/ 807 h 1072"/>
                <a:gd name="T4" fmla="*/ 254 w 1074"/>
                <a:gd name="T5" fmla="*/ 535 h 1072"/>
                <a:gd name="T6" fmla="*/ 536 w 1074"/>
                <a:gd name="T7" fmla="*/ 264 h 1072"/>
                <a:gd name="T8" fmla="*/ 1073 w 1074"/>
                <a:gd name="T9" fmla="*/ 597 h 1072"/>
                <a:gd name="T10" fmla="*/ 968 w 1074"/>
                <a:gd name="T11" fmla="*/ 473 h 1072"/>
                <a:gd name="T12" fmla="*/ 961 w 1074"/>
                <a:gd name="T13" fmla="*/ 439 h 1072"/>
                <a:gd name="T14" fmla="*/ 1015 w 1074"/>
                <a:gd name="T15" fmla="*/ 287 h 1072"/>
                <a:gd name="T16" fmla="*/ 914 w 1074"/>
                <a:gd name="T17" fmla="*/ 324 h 1072"/>
                <a:gd name="T18" fmla="*/ 959 w 1074"/>
                <a:gd name="T19" fmla="*/ 200 h 1072"/>
                <a:gd name="T20" fmla="*/ 792 w 1074"/>
                <a:gd name="T21" fmla="*/ 193 h 1072"/>
                <a:gd name="T22" fmla="*/ 765 w 1074"/>
                <a:gd name="T23" fmla="*/ 175 h 1072"/>
                <a:gd name="T24" fmla="*/ 699 w 1074"/>
                <a:gd name="T25" fmla="*/ 21 h 1072"/>
                <a:gd name="T26" fmla="*/ 652 w 1074"/>
                <a:gd name="T27" fmla="*/ 126 h 1072"/>
                <a:gd name="T28" fmla="*/ 598 w 1074"/>
                <a:gd name="T29" fmla="*/ 0 h 1072"/>
                <a:gd name="T30" fmla="*/ 475 w 1074"/>
                <a:gd name="T31" fmla="*/ 115 h 1072"/>
                <a:gd name="T32" fmla="*/ 443 w 1074"/>
                <a:gd name="T33" fmla="*/ 121 h 1072"/>
                <a:gd name="T34" fmla="*/ 287 w 1074"/>
                <a:gd name="T35" fmla="*/ 57 h 1072"/>
                <a:gd name="T36" fmla="*/ 328 w 1074"/>
                <a:gd name="T37" fmla="*/ 163 h 1072"/>
                <a:gd name="T38" fmla="*/ 201 w 1074"/>
                <a:gd name="T39" fmla="*/ 114 h 1072"/>
                <a:gd name="T40" fmla="*/ 191 w 1074"/>
                <a:gd name="T41" fmla="*/ 278 h 1072"/>
                <a:gd name="T42" fmla="*/ 171 w 1074"/>
                <a:gd name="T43" fmla="*/ 306 h 1072"/>
                <a:gd name="T44" fmla="*/ 22 w 1074"/>
                <a:gd name="T45" fmla="*/ 373 h 1072"/>
                <a:gd name="T46" fmla="*/ 119 w 1074"/>
                <a:gd name="T47" fmla="*/ 416 h 1072"/>
                <a:gd name="T48" fmla="*/ 0 w 1074"/>
                <a:gd name="T49" fmla="*/ 473 h 1072"/>
                <a:gd name="T50" fmla="*/ 106 w 1074"/>
                <a:gd name="T51" fmla="*/ 597 h 1072"/>
                <a:gd name="T52" fmla="*/ 113 w 1074"/>
                <a:gd name="T53" fmla="*/ 631 h 1072"/>
                <a:gd name="T54" fmla="*/ 58 w 1074"/>
                <a:gd name="T55" fmla="*/ 784 h 1072"/>
                <a:gd name="T56" fmla="*/ 158 w 1074"/>
                <a:gd name="T57" fmla="*/ 745 h 1072"/>
                <a:gd name="T58" fmla="*/ 114 w 1074"/>
                <a:gd name="T59" fmla="*/ 870 h 1072"/>
                <a:gd name="T60" fmla="*/ 280 w 1074"/>
                <a:gd name="T61" fmla="*/ 878 h 1072"/>
                <a:gd name="T62" fmla="*/ 308 w 1074"/>
                <a:gd name="T63" fmla="*/ 897 h 1072"/>
                <a:gd name="T64" fmla="*/ 374 w 1074"/>
                <a:gd name="T65" fmla="*/ 1049 h 1072"/>
                <a:gd name="T66" fmla="*/ 421 w 1074"/>
                <a:gd name="T67" fmla="*/ 945 h 1072"/>
                <a:gd name="T68" fmla="*/ 475 w 1074"/>
                <a:gd name="T69" fmla="*/ 1071 h 1072"/>
                <a:gd name="T70" fmla="*/ 598 w 1074"/>
                <a:gd name="T71" fmla="*/ 956 h 1072"/>
                <a:gd name="T72" fmla="*/ 629 w 1074"/>
                <a:gd name="T73" fmla="*/ 950 h 1072"/>
                <a:gd name="T74" fmla="*/ 786 w 1074"/>
                <a:gd name="T75" fmla="*/ 1013 h 1072"/>
                <a:gd name="T76" fmla="*/ 746 w 1074"/>
                <a:gd name="T77" fmla="*/ 908 h 1072"/>
                <a:gd name="T78" fmla="*/ 872 w 1074"/>
                <a:gd name="T79" fmla="*/ 958 h 1072"/>
                <a:gd name="T80" fmla="*/ 882 w 1074"/>
                <a:gd name="T81" fmla="*/ 793 h 1072"/>
                <a:gd name="T82" fmla="*/ 902 w 1074"/>
                <a:gd name="T83" fmla="*/ 766 h 1072"/>
                <a:gd name="T84" fmla="*/ 1051 w 1074"/>
                <a:gd name="T85" fmla="*/ 697 h 1072"/>
                <a:gd name="T86" fmla="*/ 955 w 1074"/>
                <a:gd name="T87" fmla="*/ 654 h 1072"/>
                <a:gd name="T88" fmla="*/ 1073 w 1074"/>
                <a:gd name="T89" fmla="*/ 59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4" h="1072">
                  <a:moveTo>
                    <a:pt x="819" y="535"/>
                  </a:moveTo>
                  <a:lnTo>
                    <a:pt x="819" y="535"/>
                  </a:lnTo>
                  <a:cubicBezTo>
                    <a:pt x="819" y="685"/>
                    <a:pt x="692" y="807"/>
                    <a:pt x="536" y="807"/>
                  </a:cubicBezTo>
                  <a:lnTo>
                    <a:pt x="536" y="807"/>
                  </a:lnTo>
                  <a:cubicBezTo>
                    <a:pt x="381" y="807"/>
                    <a:pt x="254" y="685"/>
                    <a:pt x="254" y="535"/>
                  </a:cubicBezTo>
                  <a:lnTo>
                    <a:pt x="254" y="535"/>
                  </a:lnTo>
                  <a:cubicBezTo>
                    <a:pt x="254" y="385"/>
                    <a:pt x="381" y="264"/>
                    <a:pt x="536" y="264"/>
                  </a:cubicBezTo>
                  <a:lnTo>
                    <a:pt x="536" y="264"/>
                  </a:lnTo>
                  <a:cubicBezTo>
                    <a:pt x="692" y="264"/>
                    <a:pt x="819" y="385"/>
                    <a:pt x="819" y="535"/>
                  </a:cubicBezTo>
                  <a:close/>
                  <a:moveTo>
                    <a:pt x="1073" y="597"/>
                  </a:moveTo>
                  <a:lnTo>
                    <a:pt x="1073" y="473"/>
                  </a:lnTo>
                  <a:lnTo>
                    <a:pt x="968" y="473"/>
                  </a:lnTo>
                  <a:lnTo>
                    <a:pt x="968" y="473"/>
                  </a:lnTo>
                  <a:cubicBezTo>
                    <a:pt x="965" y="462"/>
                    <a:pt x="963" y="450"/>
                    <a:pt x="961" y="439"/>
                  </a:cubicBezTo>
                  <a:lnTo>
                    <a:pt x="1059" y="401"/>
                  </a:lnTo>
                  <a:lnTo>
                    <a:pt x="1015" y="287"/>
                  </a:lnTo>
                  <a:lnTo>
                    <a:pt x="914" y="324"/>
                  </a:lnTo>
                  <a:lnTo>
                    <a:pt x="914" y="324"/>
                  </a:lnTo>
                  <a:cubicBezTo>
                    <a:pt x="905" y="309"/>
                    <a:pt x="894" y="293"/>
                    <a:pt x="882" y="278"/>
                  </a:cubicBezTo>
                  <a:lnTo>
                    <a:pt x="959" y="200"/>
                  </a:lnTo>
                  <a:lnTo>
                    <a:pt x="872" y="114"/>
                  </a:lnTo>
                  <a:lnTo>
                    <a:pt x="792" y="193"/>
                  </a:lnTo>
                  <a:lnTo>
                    <a:pt x="792" y="193"/>
                  </a:lnTo>
                  <a:cubicBezTo>
                    <a:pt x="784" y="186"/>
                    <a:pt x="775" y="180"/>
                    <a:pt x="765" y="175"/>
                  </a:cubicBezTo>
                  <a:lnTo>
                    <a:pt x="811" y="71"/>
                  </a:lnTo>
                  <a:lnTo>
                    <a:pt x="699" y="21"/>
                  </a:lnTo>
                  <a:lnTo>
                    <a:pt x="652" y="126"/>
                  </a:lnTo>
                  <a:lnTo>
                    <a:pt x="652" y="126"/>
                  </a:lnTo>
                  <a:cubicBezTo>
                    <a:pt x="634" y="122"/>
                    <a:pt x="616" y="118"/>
                    <a:pt x="598" y="115"/>
                  </a:cubicBezTo>
                  <a:lnTo>
                    <a:pt x="598" y="0"/>
                  </a:lnTo>
                  <a:lnTo>
                    <a:pt x="475" y="0"/>
                  </a:lnTo>
                  <a:lnTo>
                    <a:pt x="475" y="115"/>
                  </a:lnTo>
                  <a:lnTo>
                    <a:pt x="475" y="115"/>
                  </a:lnTo>
                  <a:cubicBezTo>
                    <a:pt x="464" y="117"/>
                    <a:pt x="454" y="118"/>
                    <a:pt x="443" y="121"/>
                  </a:cubicBezTo>
                  <a:lnTo>
                    <a:pt x="402" y="13"/>
                  </a:lnTo>
                  <a:lnTo>
                    <a:pt x="287" y="57"/>
                  </a:lnTo>
                  <a:lnTo>
                    <a:pt x="328" y="163"/>
                  </a:lnTo>
                  <a:lnTo>
                    <a:pt x="328" y="163"/>
                  </a:lnTo>
                  <a:cubicBezTo>
                    <a:pt x="311" y="172"/>
                    <a:pt x="295" y="181"/>
                    <a:pt x="280" y="193"/>
                  </a:cubicBezTo>
                  <a:lnTo>
                    <a:pt x="201" y="114"/>
                  </a:lnTo>
                  <a:lnTo>
                    <a:pt x="114" y="200"/>
                  </a:lnTo>
                  <a:lnTo>
                    <a:pt x="191" y="278"/>
                  </a:lnTo>
                  <a:lnTo>
                    <a:pt x="191" y="278"/>
                  </a:lnTo>
                  <a:cubicBezTo>
                    <a:pt x="184" y="287"/>
                    <a:pt x="177" y="296"/>
                    <a:pt x="171" y="306"/>
                  </a:cubicBezTo>
                  <a:lnTo>
                    <a:pt x="72" y="262"/>
                  </a:lnTo>
                  <a:lnTo>
                    <a:pt x="22" y="373"/>
                  </a:lnTo>
                  <a:lnTo>
                    <a:pt x="119" y="416"/>
                  </a:lnTo>
                  <a:lnTo>
                    <a:pt x="119" y="416"/>
                  </a:lnTo>
                  <a:cubicBezTo>
                    <a:pt x="113" y="435"/>
                    <a:pt x="108" y="454"/>
                    <a:pt x="106" y="473"/>
                  </a:cubicBezTo>
                  <a:lnTo>
                    <a:pt x="0" y="473"/>
                  </a:lnTo>
                  <a:lnTo>
                    <a:pt x="0" y="597"/>
                  </a:lnTo>
                  <a:lnTo>
                    <a:pt x="106" y="597"/>
                  </a:lnTo>
                  <a:lnTo>
                    <a:pt x="106" y="597"/>
                  </a:lnTo>
                  <a:cubicBezTo>
                    <a:pt x="108" y="609"/>
                    <a:pt x="109" y="620"/>
                    <a:pt x="113" y="631"/>
                  </a:cubicBezTo>
                  <a:lnTo>
                    <a:pt x="14" y="669"/>
                  </a:lnTo>
                  <a:lnTo>
                    <a:pt x="58" y="784"/>
                  </a:lnTo>
                  <a:lnTo>
                    <a:pt x="158" y="745"/>
                  </a:lnTo>
                  <a:lnTo>
                    <a:pt x="158" y="745"/>
                  </a:lnTo>
                  <a:cubicBezTo>
                    <a:pt x="168" y="763"/>
                    <a:pt x="179" y="778"/>
                    <a:pt x="191" y="793"/>
                  </a:cubicBezTo>
                  <a:lnTo>
                    <a:pt x="114" y="870"/>
                  </a:lnTo>
                  <a:lnTo>
                    <a:pt x="201" y="958"/>
                  </a:lnTo>
                  <a:lnTo>
                    <a:pt x="280" y="878"/>
                  </a:lnTo>
                  <a:lnTo>
                    <a:pt x="280" y="878"/>
                  </a:lnTo>
                  <a:cubicBezTo>
                    <a:pt x="289" y="885"/>
                    <a:pt x="298" y="891"/>
                    <a:pt x="308" y="897"/>
                  </a:cubicBezTo>
                  <a:lnTo>
                    <a:pt x="262" y="999"/>
                  </a:lnTo>
                  <a:lnTo>
                    <a:pt x="374" y="1049"/>
                  </a:lnTo>
                  <a:lnTo>
                    <a:pt x="421" y="945"/>
                  </a:lnTo>
                  <a:lnTo>
                    <a:pt x="421" y="945"/>
                  </a:lnTo>
                  <a:cubicBezTo>
                    <a:pt x="438" y="949"/>
                    <a:pt x="457" y="953"/>
                    <a:pt x="475" y="956"/>
                  </a:cubicBezTo>
                  <a:lnTo>
                    <a:pt x="475" y="1071"/>
                  </a:lnTo>
                  <a:lnTo>
                    <a:pt x="598" y="1071"/>
                  </a:lnTo>
                  <a:lnTo>
                    <a:pt x="598" y="956"/>
                  </a:lnTo>
                  <a:lnTo>
                    <a:pt x="598" y="956"/>
                  </a:lnTo>
                  <a:cubicBezTo>
                    <a:pt x="608" y="954"/>
                    <a:pt x="619" y="952"/>
                    <a:pt x="629" y="950"/>
                  </a:cubicBezTo>
                  <a:lnTo>
                    <a:pt x="671" y="1058"/>
                  </a:lnTo>
                  <a:lnTo>
                    <a:pt x="786" y="1013"/>
                  </a:lnTo>
                  <a:lnTo>
                    <a:pt x="746" y="908"/>
                  </a:lnTo>
                  <a:lnTo>
                    <a:pt x="746" y="908"/>
                  </a:lnTo>
                  <a:cubicBezTo>
                    <a:pt x="762" y="899"/>
                    <a:pt x="778" y="889"/>
                    <a:pt x="792" y="878"/>
                  </a:cubicBezTo>
                  <a:lnTo>
                    <a:pt x="872" y="958"/>
                  </a:lnTo>
                  <a:lnTo>
                    <a:pt x="959" y="870"/>
                  </a:lnTo>
                  <a:lnTo>
                    <a:pt x="882" y="793"/>
                  </a:lnTo>
                  <a:lnTo>
                    <a:pt x="882" y="793"/>
                  </a:lnTo>
                  <a:cubicBezTo>
                    <a:pt x="889" y="784"/>
                    <a:pt x="896" y="775"/>
                    <a:pt x="902" y="766"/>
                  </a:cubicBezTo>
                  <a:lnTo>
                    <a:pt x="1001" y="810"/>
                  </a:lnTo>
                  <a:lnTo>
                    <a:pt x="1051" y="697"/>
                  </a:lnTo>
                  <a:lnTo>
                    <a:pt x="955" y="654"/>
                  </a:lnTo>
                  <a:lnTo>
                    <a:pt x="955" y="654"/>
                  </a:lnTo>
                  <a:cubicBezTo>
                    <a:pt x="960" y="635"/>
                    <a:pt x="964" y="616"/>
                    <a:pt x="968" y="597"/>
                  </a:cubicBezTo>
                  <a:lnTo>
                    <a:pt x="1073" y="597"/>
                  </a:lnTo>
                  <a:close/>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5" name="Freeform 7">
              <a:extLst>
                <a:ext uri="{FF2B5EF4-FFF2-40B4-BE49-F238E27FC236}">
                  <a16:creationId xmlns:a16="http://schemas.microsoft.com/office/drawing/2014/main" id="{1C0E3EE9-2234-6BD1-70BA-523D0A3AC080}"/>
                </a:ext>
              </a:extLst>
            </p:cNvPr>
            <p:cNvSpPr>
              <a:spLocks noChangeArrowheads="1"/>
            </p:cNvSpPr>
            <p:nvPr/>
          </p:nvSpPr>
          <p:spPr bwMode="auto">
            <a:xfrm>
              <a:off x="3916461" y="3293087"/>
              <a:ext cx="807463" cy="807461"/>
            </a:xfrm>
            <a:custGeom>
              <a:avLst/>
              <a:gdLst>
                <a:gd name="T0" fmla="*/ 495 w 650"/>
                <a:gd name="T1" fmla="*/ 324 h 650"/>
                <a:gd name="T2" fmla="*/ 324 w 650"/>
                <a:gd name="T3" fmla="*/ 490 h 650"/>
                <a:gd name="T4" fmla="*/ 153 w 650"/>
                <a:gd name="T5" fmla="*/ 324 h 650"/>
                <a:gd name="T6" fmla="*/ 324 w 650"/>
                <a:gd name="T7" fmla="*/ 160 h 650"/>
                <a:gd name="T8" fmla="*/ 649 w 650"/>
                <a:gd name="T9" fmla="*/ 362 h 650"/>
                <a:gd name="T10" fmla="*/ 585 w 650"/>
                <a:gd name="T11" fmla="*/ 287 h 650"/>
                <a:gd name="T12" fmla="*/ 581 w 650"/>
                <a:gd name="T13" fmla="*/ 266 h 650"/>
                <a:gd name="T14" fmla="*/ 614 w 650"/>
                <a:gd name="T15" fmla="*/ 173 h 650"/>
                <a:gd name="T16" fmla="*/ 553 w 650"/>
                <a:gd name="T17" fmla="*/ 197 h 650"/>
                <a:gd name="T18" fmla="*/ 580 w 650"/>
                <a:gd name="T19" fmla="*/ 121 h 650"/>
                <a:gd name="T20" fmla="*/ 479 w 650"/>
                <a:gd name="T21" fmla="*/ 116 h 650"/>
                <a:gd name="T22" fmla="*/ 463 w 650"/>
                <a:gd name="T23" fmla="*/ 105 h 650"/>
                <a:gd name="T24" fmla="*/ 422 w 650"/>
                <a:gd name="T25" fmla="*/ 13 h 650"/>
                <a:gd name="T26" fmla="*/ 394 w 650"/>
                <a:gd name="T27" fmla="*/ 77 h 650"/>
                <a:gd name="T28" fmla="*/ 361 w 650"/>
                <a:gd name="T29" fmla="*/ 0 h 650"/>
                <a:gd name="T30" fmla="*/ 287 w 650"/>
                <a:gd name="T31" fmla="*/ 70 h 650"/>
                <a:gd name="T32" fmla="*/ 268 w 650"/>
                <a:gd name="T33" fmla="*/ 73 h 650"/>
                <a:gd name="T34" fmla="*/ 173 w 650"/>
                <a:gd name="T35" fmla="*/ 35 h 650"/>
                <a:gd name="T36" fmla="*/ 198 w 650"/>
                <a:gd name="T37" fmla="*/ 99 h 650"/>
                <a:gd name="T38" fmla="*/ 121 w 650"/>
                <a:gd name="T39" fmla="*/ 69 h 650"/>
                <a:gd name="T40" fmla="*/ 115 w 650"/>
                <a:gd name="T41" fmla="*/ 168 h 650"/>
                <a:gd name="T42" fmla="*/ 103 w 650"/>
                <a:gd name="T43" fmla="*/ 185 h 650"/>
                <a:gd name="T44" fmla="*/ 13 w 650"/>
                <a:gd name="T45" fmla="*/ 226 h 650"/>
                <a:gd name="T46" fmla="*/ 71 w 650"/>
                <a:gd name="T47" fmla="*/ 253 h 650"/>
                <a:gd name="T48" fmla="*/ 0 w 650"/>
                <a:gd name="T49" fmla="*/ 287 h 650"/>
                <a:gd name="T50" fmla="*/ 64 w 650"/>
                <a:gd name="T51" fmla="*/ 362 h 650"/>
                <a:gd name="T52" fmla="*/ 67 w 650"/>
                <a:gd name="T53" fmla="*/ 383 h 650"/>
                <a:gd name="T54" fmla="*/ 35 w 650"/>
                <a:gd name="T55" fmla="*/ 475 h 650"/>
                <a:gd name="T56" fmla="*/ 95 w 650"/>
                <a:gd name="T57" fmla="*/ 452 h 650"/>
                <a:gd name="T58" fmla="*/ 68 w 650"/>
                <a:gd name="T59" fmla="*/ 528 h 650"/>
                <a:gd name="T60" fmla="*/ 169 w 650"/>
                <a:gd name="T61" fmla="*/ 532 h 650"/>
                <a:gd name="T62" fmla="*/ 186 w 650"/>
                <a:gd name="T63" fmla="*/ 543 h 650"/>
                <a:gd name="T64" fmla="*/ 226 w 650"/>
                <a:gd name="T65" fmla="*/ 636 h 650"/>
                <a:gd name="T66" fmla="*/ 254 w 650"/>
                <a:gd name="T67" fmla="*/ 573 h 650"/>
                <a:gd name="T68" fmla="*/ 287 w 650"/>
                <a:gd name="T69" fmla="*/ 649 h 650"/>
                <a:gd name="T70" fmla="*/ 361 w 650"/>
                <a:gd name="T71" fmla="*/ 579 h 650"/>
                <a:gd name="T72" fmla="*/ 380 w 650"/>
                <a:gd name="T73" fmla="*/ 576 h 650"/>
                <a:gd name="T74" fmla="*/ 475 w 650"/>
                <a:gd name="T75" fmla="*/ 614 h 650"/>
                <a:gd name="T76" fmla="*/ 451 w 650"/>
                <a:gd name="T77" fmla="*/ 550 h 650"/>
                <a:gd name="T78" fmla="*/ 527 w 650"/>
                <a:gd name="T79" fmla="*/ 581 h 650"/>
                <a:gd name="T80" fmla="*/ 534 w 650"/>
                <a:gd name="T81" fmla="*/ 481 h 650"/>
                <a:gd name="T82" fmla="*/ 545 w 650"/>
                <a:gd name="T83" fmla="*/ 464 h 650"/>
                <a:gd name="T84" fmla="*/ 636 w 650"/>
                <a:gd name="T85" fmla="*/ 423 h 650"/>
                <a:gd name="T86" fmla="*/ 577 w 650"/>
                <a:gd name="T87" fmla="*/ 396 h 650"/>
                <a:gd name="T88" fmla="*/ 649 w 650"/>
                <a:gd name="T89" fmla="*/ 36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0" h="650">
                  <a:moveTo>
                    <a:pt x="495" y="324"/>
                  </a:moveTo>
                  <a:lnTo>
                    <a:pt x="495" y="324"/>
                  </a:lnTo>
                  <a:cubicBezTo>
                    <a:pt x="495" y="416"/>
                    <a:pt x="418" y="490"/>
                    <a:pt x="324" y="490"/>
                  </a:cubicBezTo>
                  <a:lnTo>
                    <a:pt x="324" y="490"/>
                  </a:lnTo>
                  <a:cubicBezTo>
                    <a:pt x="230" y="490"/>
                    <a:pt x="153" y="416"/>
                    <a:pt x="153" y="324"/>
                  </a:cubicBezTo>
                  <a:lnTo>
                    <a:pt x="153" y="324"/>
                  </a:lnTo>
                  <a:cubicBezTo>
                    <a:pt x="153" y="234"/>
                    <a:pt x="230" y="160"/>
                    <a:pt x="324" y="160"/>
                  </a:cubicBezTo>
                  <a:lnTo>
                    <a:pt x="324" y="160"/>
                  </a:lnTo>
                  <a:cubicBezTo>
                    <a:pt x="418" y="160"/>
                    <a:pt x="495" y="234"/>
                    <a:pt x="495" y="324"/>
                  </a:cubicBezTo>
                  <a:close/>
                  <a:moveTo>
                    <a:pt x="649" y="362"/>
                  </a:moveTo>
                  <a:lnTo>
                    <a:pt x="649" y="287"/>
                  </a:lnTo>
                  <a:lnTo>
                    <a:pt x="585" y="287"/>
                  </a:lnTo>
                  <a:lnTo>
                    <a:pt x="585" y="287"/>
                  </a:lnTo>
                  <a:cubicBezTo>
                    <a:pt x="584" y="280"/>
                    <a:pt x="583" y="273"/>
                    <a:pt x="581" y="266"/>
                  </a:cubicBezTo>
                  <a:lnTo>
                    <a:pt x="641" y="243"/>
                  </a:lnTo>
                  <a:lnTo>
                    <a:pt x="614" y="173"/>
                  </a:lnTo>
                  <a:lnTo>
                    <a:pt x="553" y="197"/>
                  </a:lnTo>
                  <a:lnTo>
                    <a:pt x="553" y="197"/>
                  </a:lnTo>
                  <a:cubicBezTo>
                    <a:pt x="547" y="187"/>
                    <a:pt x="541" y="177"/>
                    <a:pt x="534" y="168"/>
                  </a:cubicBezTo>
                  <a:lnTo>
                    <a:pt x="580" y="121"/>
                  </a:lnTo>
                  <a:lnTo>
                    <a:pt x="527" y="69"/>
                  </a:lnTo>
                  <a:lnTo>
                    <a:pt x="479" y="116"/>
                  </a:lnTo>
                  <a:lnTo>
                    <a:pt x="479" y="116"/>
                  </a:lnTo>
                  <a:cubicBezTo>
                    <a:pt x="474" y="113"/>
                    <a:pt x="468" y="109"/>
                    <a:pt x="463" y="105"/>
                  </a:cubicBezTo>
                  <a:lnTo>
                    <a:pt x="490" y="43"/>
                  </a:lnTo>
                  <a:lnTo>
                    <a:pt x="422" y="13"/>
                  </a:lnTo>
                  <a:lnTo>
                    <a:pt x="394" y="77"/>
                  </a:lnTo>
                  <a:lnTo>
                    <a:pt x="394" y="77"/>
                  </a:lnTo>
                  <a:cubicBezTo>
                    <a:pt x="383" y="73"/>
                    <a:pt x="372" y="71"/>
                    <a:pt x="361" y="70"/>
                  </a:cubicBezTo>
                  <a:lnTo>
                    <a:pt x="361" y="0"/>
                  </a:lnTo>
                  <a:lnTo>
                    <a:pt x="287" y="0"/>
                  </a:lnTo>
                  <a:lnTo>
                    <a:pt x="287" y="70"/>
                  </a:lnTo>
                  <a:lnTo>
                    <a:pt x="287" y="70"/>
                  </a:lnTo>
                  <a:cubicBezTo>
                    <a:pt x="281" y="71"/>
                    <a:pt x="274" y="72"/>
                    <a:pt x="268" y="73"/>
                  </a:cubicBezTo>
                  <a:lnTo>
                    <a:pt x="243" y="8"/>
                  </a:lnTo>
                  <a:lnTo>
                    <a:pt x="173" y="35"/>
                  </a:lnTo>
                  <a:lnTo>
                    <a:pt x="198" y="99"/>
                  </a:lnTo>
                  <a:lnTo>
                    <a:pt x="198" y="99"/>
                  </a:lnTo>
                  <a:cubicBezTo>
                    <a:pt x="188" y="104"/>
                    <a:pt x="179" y="110"/>
                    <a:pt x="169" y="116"/>
                  </a:cubicBezTo>
                  <a:lnTo>
                    <a:pt x="121" y="69"/>
                  </a:lnTo>
                  <a:lnTo>
                    <a:pt x="68" y="121"/>
                  </a:lnTo>
                  <a:lnTo>
                    <a:pt x="115" y="168"/>
                  </a:lnTo>
                  <a:lnTo>
                    <a:pt x="115" y="168"/>
                  </a:lnTo>
                  <a:cubicBezTo>
                    <a:pt x="111" y="173"/>
                    <a:pt x="107" y="179"/>
                    <a:pt x="103" y="185"/>
                  </a:cubicBezTo>
                  <a:lnTo>
                    <a:pt x="43" y="158"/>
                  </a:lnTo>
                  <a:lnTo>
                    <a:pt x="13" y="226"/>
                  </a:lnTo>
                  <a:lnTo>
                    <a:pt x="71" y="253"/>
                  </a:lnTo>
                  <a:lnTo>
                    <a:pt x="71" y="253"/>
                  </a:lnTo>
                  <a:cubicBezTo>
                    <a:pt x="68" y="264"/>
                    <a:pt x="65" y="275"/>
                    <a:pt x="64" y="287"/>
                  </a:cubicBezTo>
                  <a:lnTo>
                    <a:pt x="0" y="287"/>
                  </a:lnTo>
                  <a:lnTo>
                    <a:pt x="0" y="362"/>
                  </a:lnTo>
                  <a:lnTo>
                    <a:pt x="64" y="362"/>
                  </a:lnTo>
                  <a:lnTo>
                    <a:pt x="64" y="362"/>
                  </a:lnTo>
                  <a:cubicBezTo>
                    <a:pt x="64" y="369"/>
                    <a:pt x="66" y="376"/>
                    <a:pt x="67" y="383"/>
                  </a:cubicBezTo>
                  <a:lnTo>
                    <a:pt x="8" y="406"/>
                  </a:lnTo>
                  <a:lnTo>
                    <a:pt x="35" y="475"/>
                  </a:lnTo>
                  <a:lnTo>
                    <a:pt x="95" y="452"/>
                  </a:lnTo>
                  <a:lnTo>
                    <a:pt x="95" y="452"/>
                  </a:lnTo>
                  <a:cubicBezTo>
                    <a:pt x="101" y="463"/>
                    <a:pt x="107" y="472"/>
                    <a:pt x="115" y="481"/>
                  </a:cubicBezTo>
                  <a:lnTo>
                    <a:pt x="68" y="528"/>
                  </a:lnTo>
                  <a:lnTo>
                    <a:pt x="121" y="581"/>
                  </a:lnTo>
                  <a:lnTo>
                    <a:pt x="169" y="532"/>
                  </a:lnTo>
                  <a:lnTo>
                    <a:pt x="169" y="532"/>
                  </a:lnTo>
                  <a:cubicBezTo>
                    <a:pt x="174" y="537"/>
                    <a:pt x="180" y="540"/>
                    <a:pt x="186" y="543"/>
                  </a:cubicBezTo>
                  <a:lnTo>
                    <a:pt x="158" y="606"/>
                  </a:lnTo>
                  <a:lnTo>
                    <a:pt x="226" y="636"/>
                  </a:lnTo>
                  <a:lnTo>
                    <a:pt x="254" y="573"/>
                  </a:lnTo>
                  <a:lnTo>
                    <a:pt x="254" y="573"/>
                  </a:lnTo>
                  <a:cubicBezTo>
                    <a:pt x="265" y="576"/>
                    <a:pt x="276" y="577"/>
                    <a:pt x="287" y="579"/>
                  </a:cubicBezTo>
                  <a:lnTo>
                    <a:pt x="287" y="649"/>
                  </a:lnTo>
                  <a:lnTo>
                    <a:pt x="361" y="649"/>
                  </a:lnTo>
                  <a:lnTo>
                    <a:pt x="361" y="579"/>
                  </a:lnTo>
                  <a:lnTo>
                    <a:pt x="361" y="579"/>
                  </a:lnTo>
                  <a:cubicBezTo>
                    <a:pt x="368" y="579"/>
                    <a:pt x="374" y="577"/>
                    <a:pt x="380" y="576"/>
                  </a:cubicBezTo>
                  <a:lnTo>
                    <a:pt x="405" y="641"/>
                  </a:lnTo>
                  <a:lnTo>
                    <a:pt x="475" y="614"/>
                  </a:lnTo>
                  <a:lnTo>
                    <a:pt x="451" y="550"/>
                  </a:lnTo>
                  <a:lnTo>
                    <a:pt x="451" y="550"/>
                  </a:lnTo>
                  <a:cubicBezTo>
                    <a:pt x="461" y="545"/>
                    <a:pt x="470" y="539"/>
                    <a:pt x="479" y="532"/>
                  </a:cubicBezTo>
                  <a:lnTo>
                    <a:pt x="527" y="581"/>
                  </a:lnTo>
                  <a:lnTo>
                    <a:pt x="580" y="528"/>
                  </a:lnTo>
                  <a:lnTo>
                    <a:pt x="534" y="481"/>
                  </a:lnTo>
                  <a:lnTo>
                    <a:pt x="534" y="481"/>
                  </a:lnTo>
                  <a:cubicBezTo>
                    <a:pt x="537" y="475"/>
                    <a:pt x="542" y="470"/>
                    <a:pt x="545" y="464"/>
                  </a:cubicBezTo>
                  <a:lnTo>
                    <a:pt x="605" y="491"/>
                  </a:lnTo>
                  <a:lnTo>
                    <a:pt x="636" y="423"/>
                  </a:lnTo>
                  <a:lnTo>
                    <a:pt x="577" y="396"/>
                  </a:lnTo>
                  <a:lnTo>
                    <a:pt x="577" y="396"/>
                  </a:lnTo>
                  <a:cubicBezTo>
                    <a:pt x="581" y="386"/>
                    <a:pt x="583" y="374"/>
                    <a:pt x="585" y="362"/>
                  </a:cubicBezTo>
                  <a:lnTo>
                    <a:pt x="649" y="362"/>
                  </a:lnTo>
                  <a:close/>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6" name="Freeform 8">
              <a:extLst>
                <a:ext uri="{FF2B5EF4-FFF2-40B4-BE49-F238E27FC236}">
                  <a16:creationId xmlns:a16="http://schemas.microsoft.com/office/drawing/2014/main" id="{EFEA7BEF-82CD-100B-599C-8A5F958696EE}"/>
                </a:ext>
              </a:extLst>
            </p:cNvPr>
            <p:cNvSpPr>
              <a:spLocks noChangeArrowheads="1"/>
            </p:cNvSpPr>
            <p:nvPr/>
          </p:nvSpPr>
          <p:spPr bwMode="auto">
            <a:xfrm>
              <a:off x="8431654" y="5061815"/>
              <a:ext cx="2202669" cy="1565484"/>
            </a:xfrm>
            <a:custGeom>
              <a:avLst/>
              <a:gdLst>
                <a:gd name="T0" fmla="*/ 1576 w 1769"/>
                <a:gd name="T1" fmla="*/ 1255 h 1256"/>
                <a:gd name="T2" fmla="*/ 0 w 1769"/>
                <a:gd name="T3" fmla="*/ 929 h 1256"/>
                <a:gd name="T4" fmla="*/ 193 w 1769"/>
                <a:gd name="T5" fmla="*/ 0 h 1256"/>
                <a:gd name="T6" fmla="*/ 1768 w 1769"/>
                <a:gd name="T7" fmla="*/ 326 h 1256"/>
                <a:gd name="T8" fmla="*/ 1576 w 1769"/>
                <a:gd name="T9" fmla="*/ 1255 h 1256"/>
              </a:gdLst>
              <a:ahLst/>
              <a:cxnLst>
                <a:cxn ang="0">
                  <a:pos x="T0" y="T1"/>
                </a:cxn>
                <a:cxn ang="0">
                  <a:pos x="T2" y="T3"/>
                </a:cxn>
                <a:cxn ang="0">
                  <a:pos x="T4" y="T5"/>
                </a:cxn>
                <a:cxn ang="0">
                  <a:pos x="T6" y="T7"/>
                </a:cxn>
                <a:cxn ang="0">
                  <a:pos x="T8" y="T9"/>
                </a:cxn>
              </a:cxnLst>
              <a:rect l="0" t="0" r="r" b="b"/>
              <a:pathLst>
                <a:path w="1769" h="1256">
                  <a:moveTo>
                    <a:pt x="1576" y="1255"/>
                  </a:moveTo>
                  <a:lnTo>
                    <a:pt x="0" y="929"/>
                  </a:lnTo>
                  <a:lnTo>
                    <a:pt x="193" y="0"/>
                  </a:lnTo>
                  <a:lnTo>
                    <a:pt x="1768" y="326"/>
                  </a:lnTo>
                  <a:lnTo>
                    <a:pt x="1576" y="1255"/>
                  </a:lnTo>
                </a:path>
              </a:pathLst>
            </a:custGeom>
            <a:solidFill>
              <a:srgbClr val="FCBA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7" name="Freeform 9">
              <a:extLst>
                <a:ext uri="{FF2B5EF4-FFF2-40B4-BE49-F238E27FC236}">
                  <a16:creationId xmlns:a16="http://schemas.microsoft.com/office/drawing/2014/main" id="{DE5972DE-DF18-47B8-97EE-A56983F8DFA0}"/>
                </a:ext>
              </a:extLst>
            </p:cNvPr>
            <p:cNvSpPr>
              <a:spLocks noChangeArrowheads="1"/>
            </p:cNvSpPr>
            <p:nvPr/>
          </p:nvSpPr>
          <p:spPr bwMode="auto">
            <a:xfrm>
              <a:off x="8431656" y="5786883"/>
              <a:ext cx="1966471" cy="840417"/>
            </a:xfrm>
            <a:custGeom>
              <a:avLst/>
              <a:gdLst>
                <a:gd name="T0" fmla="*/ 894 w 1577"/>
                <a:gd name="T1" fmla="*/ 0 h 676"/>
                <a:gd name="T2" fmla="*/ 0 w 1577"/>
                <a:gd name="T3" fmla="*/ 349 h 676"/>
                <a:gd name="T4" fmla="*/ 1576 w 1577"/>
                <a:gd name="T5" fmla="*/ 675 h 676"/>
                <a:gd name="T6" fmla="*/ 894 w 1577"/>
                <a:gd name="T7" fmla="*/ 0 h 676"/>
              </a:gdLst>
              <a:ahLst/>
              <a:cxnLst>
                <a:cxn ang="0">
                  <a:pos x="T0" y="T1"/>
                </a:cxn>
                <a:cxn ang="0">
                  <a:pos x="T2" y="T3"/>
                </a:cxn>
                <a:cxn ang="0">
                  <a:pos x="T4" y="T5"/>
                </a:cxn>
                <a:cxn ang="0">
                  <a:pos x="T6" y="T7"/>
                </a:cxn>
              </a:cxnLst>
              <a:rect l="0" t="0" r="r" b="b"/>
              <a:pathLst>
                <a:path w="1577" h="676">
                  <a:moveTo>
                    <a:pt x="894" y="0"/>
                  </a:moveTo>
                  <a:lnTo>
                    <a:pt x="0" y="349"/>
                  </a:lnTo>
                  <a:lnTo>
                    <a:pt x="1576" y="675"/>
                  </a:lnTo>
                  <a:lnTo>
                    <a:pt x="894" y="0"/>
                  </a:lnTo>
                </a:path>
              </a:pathLst>
            </a:custGeom>
            <a:solidFill>
              <a:srgbClr val="F19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8" name="Freeform 10">
              <a:extLst>
                <a:ext uri="{FF2B5EF4-FFF2-40B4-BE49-F238E27FC236}">
                  <a16:creationId xmlns:a16="http://schemas.microsoft.com/office/drawing/2014/main" id="{0F83E239-4963-5D7C-845B-C0E0ADC8F89A}"/>
                </a:ext>
              </a:extLst>
            </p:cNvPr>
            <p:cNvSpPr>
              <a:spLocks noChangeArrowheads="1"/>
            </p:cNvSpPr>
            <p:nvPr/>
          </p:nvSpPr>
          <p:spPr bwMode="auto">
            <a:xfrm>
              <a:off x="8673343" y="5061815"/>
              <a:ext cx="1960980" cy="1016191"/>
            </a:xfrm>
            <a:custGeom>
              <a:avLst/>
              <a:gdLst>
                <a:gd name="T0" fmla="*/ 663 w 1576"/>
                <a:gd name="T1" fmla="*/ 798 h 818"/>
                <a:gd name="T2" fmla="*/ 0 w 1576"/>
                <a:gd name="T3" fmla="*/ 0 h 818"/>
                <a:gd name="T4" fmla="*/ 1575 w 1576"/>
                <a:gd name="T5" fmla="*/ 326 h 818"/>
                <a:gd name="T6" fmla="*/ 723 w 1576"/>
                <a:gd name="T7" fmla="*/ 806 h 818"/>
                <a:gd name="T8" fmla="*/ 723 w 1576"/>
                <a:gd name="T9" fmla="*/ 806 h 818"/>
                <a:gd name="T10" fmla="*/ 663 w 1576"/>
                <a:gd name="T11" fmla="*/ 798 h 818"/>
              </a:gdLst>
              <a:ahLst/>
              <a:cxnLst>
                <a:cxn ang="0">
                  <a:pos x="T0" y="T1"/>
                </a:cxn>
                <a:cxn ang="0">
                  <a:pos x="T2" y="T3"/>
                </a:cxn>
                <a:cxn ang="0">
                  <a:pos x="T4" y="T5"/>
                </a:cxn>
                <a:cxn ang="0">
                  <a:pos x="T6" y="T7"/>
                </a:cxn>
                <a:cxn ang="0">
                  <a:pos x="T8" y="T9"/>
                </a:cxn>
                <a:cxn ang="0">
                  <a:pos x="T10" y="T11"/>
                </a:cxn>
              </a:cxnLst>
              <a:rect l="0" t="0" r="r" b="b"/>
              <a:pathLst>
                <a:path w="1576" h="818">
                  <a:moveTo>
                    <a:pt x="663" y="798"/>
                  </a:moveTo>
                  <a:lnTo>
                    <a:pt x="0" y="0"/>
                  </a:lnTo>
                  <a:lnTo>
                    <a:pt x="1575" y="326"/>
                  </a:lnTo>
                  <a:lnTo>
                    <a:pt x="723" y="806"/>
                  </a:lnTo>
                  <a:lnTo>
                    <a:pt x="723" y="806"/>
                  </a:lnTo>
                  <a:cubicBezTo>
                    <a:pt x="703" y="817"/>
                    <a:pt x="679" y="814"/>
                    <a:pt x="663" y="798"/>
                  </a:cubicBezTo>
                </a:path>
              </a:pathLst>
            </a:custGeom>
            <a:solidFill>
              <a:srgbClr val="362E94">
                <a:alpha val="50000"/>
              </a:srgbClr>
            </a:solidFill>
            <a:ln>
              <a:noFill/>
            </a:ln>
            <a:effectLst/>
          </p:spPr>
          <p:txBody>
            <a:bodyPr wrap="none" anchor="ctr"/>
            <a:lstStyle/>
            <a:p>
              <a:endParaRPr lang="en-US" sz="3599" dirty="0">
                <a:latin typeface="Poppins" pitchFamily="2" charset="77"/>
              </a:endParaRPr>
            </a:p>
          </p:txBody>
        </p:sp>
        <p:sp>
          <p:nvSpPr>
            <p:cNvPr id="19" name="Freeform 11">
              <a:extLst>
                <a:ext uri="{FF2B5EF4-FFF2-40B4-BE49-F238E27FC236}">
                  <a16:creationId xmlns:a16="http://schemas.microsoft.com/office/drawing/2014/main" id="{4D7B0840-3A0F-CDDB-393F-ED5B3842C145}"/>
                </a:ext>
              </a:extLst>
            </p:cNvPr>
            <p:cNvSpPr>
              <a:spLocks noChangeArrowheads="1"/>
            </p:cNvSpPr>
            <p:nvPr/>
          </p:nvSpPr>
          <p:spPr bwMode="auto">
            <a:xfrm>
              <a:off x="8673343" y="5061813"/>
              <a:ext cx="1960980" cy="922814"/>
            </a:xfrm>
            <a:custGeom>
              <a:avLst/>
              <a:gdLst>
                <a:gd name="T0" fmla="*/ 643 w 1576"/>
                <a:gd name="T1" fmla="*/ 717 h 739"/>
                <a:gd name="T2" fmla="*/ 0 w 1576"/>
                <a:gd name="T3" fmla="*/ 0 h 739"/>
                <a:gd name="T4" fmla="*/ 1575 w 1576"/>
                <a:gd name="T5" fmla="*/ 326 h 739"/>
                <a:gd name="T6" fmla="*/ 701 w 1576"/>
                <a:gd name="T7" fmla="*/ 729 h 739"/>
                <a:gd name="T8" fmla="*/ 701 w 1576"/>
                <a:gd name="T9" fmla="*/ 729 h 739"/>
                <a:gd name="T10" fmla="*/ 643 w 1576"/>
                <a:gd name="T11" fmla="*/ 717 h 739"/>
              </a:gdLst>
              <a:ahLst/>
              <a:cxnLst>
                <a:cxn ang="0">
                  <a:pos x="T0" y="T1"/>
                </a:cxn>
                <a:cxn ang="0">
                  <a:pos x="T2" y="T3"/>
                </a:cxn>
                <a:cxn ang="0">
                  <a:pos x="T4" y="T5"/>
                </a:cxn>
                <a:cxn ang="0">
                  <a:pos x="T6" y="T7"/>
                </a:cxn>
                <a:cxn ang="0">
                  <a:pos x="T8" y="T9"/>
                </a:cxn>
                <a:cxn ang="0">
                  <a:pos x="T10" y="T11"/>
                </a:cxn>
              </a:cxnLst>
              <a:rect l="0" t="0" r="r" b="b"/>
              <a:pathLst>
                <a:path w="1576" h="739">
                  <a:moveTo>
                    <a:pt x="643" y="717"/>
                  </a:moveTo>
                  <a:lnTo>
                    <a:pt x="0" y="0"/>
                  </a:lnTo>
                  <a:lnTo>
                    <a:pt x="1575" y="326"/>
                  </a:lnTo>
                  <a:lnTo>
                    <a:pt x="701" y="729"/>
                  </a:lnTo>
                  <a:lnTo>
                    <a:pt x="701" y="729"/>
                  </a:lnTo>
                  <a:cubicBezTo>
                    <a:pt x="681" y="738"/>
                    <a:pt x="657" y="733"/>
                    <a:pt x="643" y="717"/>
                  </a:cubicBezTo>
                </a:path>
              </a:pathLst>
            </a:custGeom>
            <a:solidFill>
              <a:srgbClr val="F19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0" name="Freeform 12">
              <a:extLst>
                <a:ext uri="{FF2B5EF4-FFF2-40B4-BE49-F238E27FC236}">
                  <a16:creationId xmlns:a16="http://schemas.microsoft.com/office/drawing/2014/main" id="{D247DE4A-C51F-5D03-97F2-5BF44382DFBF}"/>
                </a:ext>
              </a:extLst>
            </p:cNvPr>
            <p:cNvSpPr>
              <a:spLocks noChangeArrowheads="1"/>
            </p:cNvSpPr>
            <p:nvPr/>
          </p:nvSpPr>
          <p:spPr bwMode="auto">
            <a:xfrm>
              <a:off x="3614351" y="12636569"/>
              <a:ext cx="3081536" cy="313099"/>
            </a:xfrm>
            <a:custGeom>
              <a:avLst/>
              <a:gdLst>
                <a:gd name="T0" fmla="*/ 2472 w 2473"/>
                <a:gd name="T1" fmla="*/ 126 h 253"/>
                <a:gd name="T2" fmla="*/ 2472 w 2473"/>
                <a:gd name="T3" fmla="*/ 126 h 253"/>
                <a:gd name="T4" fmla="*/ 1235 w 2473"/>
                <a:gd name="T5" fmla="*/ 252 h 253"/>
                <a:gd name="T6" fmla="*/ 1235 w 2473"/>
                <a:gd name="T7" fmla="*/ 252 h 253"/>
                <a:gd name="T8" fmla="*/ 0 w 2473"/>
                <a:gd name="T9" fmla="*/ 126 h 253"/>
                <a:gd name="T10" fmla="*/ 0 w 2473"/>
                <a:gd name="T11" fmla="*/ 126 h 253"/>
                <a:gd name="T12" fmla="*/ 1235 w 2473"/>
                <a:gd name="T13" fmla="*/ 0 h 253"/>
                <a:gd name="T14" fmla="*/ 1235 w 2473"/>
                <a:gd name="T15" fmla="*/ 0 h 253"/>
                <a:gd name="T16" fmla="*/ 2472 w 2473"/>
                <a:gd name="T17"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3" h="253">
                  <a:moveTo>
                    <a:pt x="2472" y="126"/>
                  </a:moveTo>
                  <a:lnTo>
                    <a:pt x="2472" y="126"/>
                  </a:lnTo>
                  <a:cubicBezTo>
                    <a:pt x="2472" y="196"/>
                    <a:pt x="1918" y="252"/>
                    <a:pt x="1235" y="252"/>
                  </a:cubicBezTo>
                  <a:lnTo>
                    <a:pt x="1235" y="252"/>
                  </a:lnTo>
                  <a:cubicBezTo>
                    <a:pt x="553" y="252"/>
                    <a:pt x="0" y="196"/>
                    <a:pt x="0" y="126"/>
                  </a:cubicBezTo>
                  <a:lnTo>
                    <a:pt x="0" y="126"/>
                  </a:lnTo>
                  <a:cubicBezTo>
                    <a:pt x="0" y="56"/>
                    <a:pt x="553" y="0"/>
                    <a:pt x="1235" y="0"/>
                  </a:cubicBezTo>
                  <a:lnTo>
                    <a:pt x="1235" y="0"/>
                  </a:lnTo>
                  <a:cubicBezTo>
                    <a:pt x="1918" y="0"/>
                    <a:pt x="2472" y="56"/>
                    <a:pt x="2472" y="126"/>
                  </a:cubicBezTo>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1" name="Freeform 13">
              <a:extLst>
                <a:ext uri="{FF2B5EF4-FFF2-40B4-BE49-F238E27FC236}">
                  <a16:creationId xmlns:a16="http://schemas.microsoft.com/office/drawing/2014/main" id="{2D60430F-709F-FC92-02B8-F84CF8CDFC33}"/>
                </a:ext>
              </a:extLst>
            </p:cNvPr>
            <p:cNvSpPr>
              <a:spLocks noChangeArrowheads="1"/>
            </p:cNvSpPr>
            <p:nvPr/>
          </p:nvSpPr>
          <p:spPr bwMode="auto">
            <a:xfrm>
              <a:off x="8129546" y="7967576"/>
              <a:ext cx="1329290" cy="1395206"/>
            </a:xfrm>
            <a:custGeom>
              <a:avLst/>
              <a:gdLst>
                <a:gd name="T0" fmla="*/ 145 w 1068"/>
                <a:gd name="T1" fmla="*/ 653 h 1119"/>
                <a:gd name="T2" fmla="*/ 145 w 1068"/>
                <a:gd name="T3" fmla="*/ 653 h 1119"/>
                <a:gd name="T4" fmla="*/ 138 w 1068"/>
                <a:gd name="T5" fmla="*/ 145 h 1119"/>
                <a:gd name="T6" fmla="*/ 138 w 1068"/>
                <a:gd name="T7" fmla="*/ 145 h 1119"/>
                <a:gd name="T8" fmla="*/ 645 w 1068"/>
                <a:gd name="T9" fmla="*/ 138 h 1119"/>
                <a:gd name="T10" fmla="*/ 645 w 1068"/>
                <a:gd name="T11" fmla="*/ 138 h 1119"/>
                <a:gd name="T12" fmla="*/ 994 w 1068"/>
                <a:gd name="T13" fmla="*/ 1040 h 1119"/>
                <a:gd name="T14" fmla="*/ 994 w 1068"/>
                <a:gd name="T15" fmla="*/ 1040 h 1119"/>
                <a:gd name="T16" fmla="*/ 145 w 1068"/>
                <a:gd name="T17" fmla="*/ 65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1119">
                  <a:moveTo>
                    <a:pt x="145" y="653"/>
                  </a:moveTo>
                  <a:lnTo>
                    <a:pt x="145" y="653"/>
                  </a:lnTo>
                  <a:cubicBezTo>
                    <a:pt x="3" y="515"/>
                    <a:pt x="0" y="288"/>
                    <a:pt x="138" y="145"/>
                  </a:cubicBezTo>
                  <a:lnTo>
                    <a:pt x="138" y="145"/>
                  </a:lnTo>
                  <a:cubicBezTo>
                    <a:pt x="276" y="3"/>
                    <a:pt x="503" y="0"/>
                    <a:pt x="645" y="138"/>
                  </a:cubicBezTo>
                  <a:lnTo>
                    <a:pt x="645" y="138"/>
                  </a:lnTo>
                  <a:cubicBezTo>
                    <a:pt x="787" y="277"/>
                    <a:pt x="1067" y="964"/>
                    <a:pt x="994" y="1040"/>
                  </a:cubicBezTo>
                  <a:lnTo>
                    <a:pt x="994" y="1040"/>
                  </a:lnTo>
                  <a:cubicBezTo>
                    <a:pt x="921" y="1118"/>
                    <a:pt x="287" y="791"/>
                    <a:pt x="145" y="653"/>
                  </a:cubicBezTo>
                </a:path>
              </a:pathLst>
            </a:custGeom>
            <a:solidFill>
              <a:srgbClr val="433E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2" name="Freeform 14">
              <a:extLst>
                <a:ext uri="{FF2B5EF4-FFF2-40B4-BE49-F238E27FC236}">
                  <a16:creationId xmlns:a16="http://schemas.microsoft.com/office/drawing/2014/main" id="{772DB8B4-8DAF-4A36-B2CC-62312958C9EF}"/>
                </a:ext>
              </a:extLst>
            </p:cNvPr>
            <p:cNvSpPr>
              <a:spLocks noChangeArrowheads="1"/>
            </p:cNvSpPr>
            <p:nvPr/>
          </p:nvSpPr>
          <p:spPr bwMode="auto">
            <a:xfrm>
              <a:off x="8431654" y="8258702"/>
              <a:ext cx="725068" cy="790984"/>
            </a:xfrm>
            <a:custGeom>
              <a:avLst/>
              <a:gdLst>
                <a:gd name="T0" fmla="*/ 578 w 580"/>
                <a:gd name="T1" fmla="*/ 621 h 634"/>
                <a:gd name="T2" fmla="*/ 578 w 580"/>
                <a:gd name="T3" fmla="*/ 621 h 634"/>
                <a:gd name="T4" fmla="*/ 575 w 580"/>
                <a:gd name="T5" fmla="*/ 630 h 634"/>
                <a:gd name="T6" fmla="*/ 575 w 580"/>
                <a:gd name="T7" fmla="*/ 630 h 634"/>
                <a:gd name="T8" fmla="*/ 561 w 580"/>
                <a:gd name="T9" fmla="*/ 629 h 634"/>
                <a:gd name="T10" fmla="*/ 3 w 580"/>
                <a:gd name="T11" fmla="*/ 19 h 634"/>
                <a:gd name="T12" fmla="*/ 3 w 580"/>
                <a:gd name="T13" fmla="*/ 19 h 634"/>
                <a:gd name="T14" fmla="*/ 4 w 580"/>
                <a:gd name="T15" fmla="*/ 5 h 634"/>
                <a:gd name="T16" fmla="*/ 4 w 580"/>
                <a:gd name="T17" fmla="*/ 5 h 634"/>
                <a:gd name="T18" fmla="*/ 19 w 580"/>
                <a:gd name="T19" fmla="*/ 5 h 634"/>
                <a:gd name="T20" fmla="*/ 576 w 580"/>
                <a:gd name="T21" fmla="*/ 615 h 634"/>
                <a:gd name="T22" fmla="*/ 576 w 580"/>
                <a:gd name="T23" fmla="*/ 615 h 634"/>
                <a:gd name="T24" fmla="*/ 578 w 580"/>
                <a:gd name="T25" fmla="*/ 62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0" h="634">
                  <a:moveTo>
                    <a:pt x="578" y="621"/>
                  </a:moveTo>
                  <a:lnTo>
                    <a:pt x="578" y="621"/>
                  </a:lnTo>
                  <a:cubicBezTo>
                    <a:pt x="579" y="624"/>
                    <a:pt x="578" y="628"/>
                    <a:pt x="575" y="630"/>
                  </a:cubicBezTo>
                  <a:lnTo>
                    <a:pt x="575" y="630"/>
                  </a:lnTo>
                  <a:cubicBezTo>
                    <a:pt x="571" y="633"/>
                    <a:pt x="565" y="633"/>
                    <a:pt x="561" y="629"/>
                  </a:cubicBezTo>
                  <a:lnTo>
                    <a:pt x="3" y="19"/>
                  </a:lnTo>
                  <a:lnTo>
                    <a:pt x="3" y="19"/>
                  </a:lnTo>
                  <a:cubicBezTo>
                    <a:pt x="0" y="15"/>
                    <a:pt x="1" y="8"/>
                    <a:pt x="4" y="5"/>
                  </a:cubicBezTo>
                  <a:lnTo>
                    <a:pt x="4" y="5"/>
                  </a:lnTo>
                  <a:cubicBezTo>
                    <a:pt x="8" y="0"/>
                    <a:pt x="14" y="1"/>
                    <a:pt x="19" y="5"/>
                  </a:cubicBezTo>
                  <a:lnTo>
                    <a:pt x="576" y="615"/>
                  </a:lnTo>
                  <a:lnTo>
                    <a:pt x="576" y="615"/>
                  </a:lnTo>
                  <a:cubicBezTo>
                    <a:pt x="578" y="617"/>
                    <a:pt x="578" y="619"/>
                    <a:pt x="578" y="621"/>
                  </a:cubicBezTo>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3" name="Freeform 15">
              <a:extLst>
                <a:ext uri="{FF2B5EF4-FFF2-40B4-BE49-F238E27FC236}">
                  <a16:creationId xmlns:a16="http://schemas.microsoft.com/office/drawing/2014/main" id="{70108E7C-5ECF-41BB-2B08-51455FA5373D}"/>
                </a:ext>
              </a:extLst>
            </p:cNvPr>
            <p:cNvSpPr>
              <a:spLocks noChangeArrowheads="1"/>
            </p:cNvSpPr>
            <p:nvPr/>
          </p:nvSpPr>
          <p:spPr bwMode="auto">
            <a:xfrm>
              <a:off x="8442639" y="4084072"/>
              <a:ext cx="1279855" cy="840417"/>
            </a:xfrm>
            <a:custGeom>
              <a:avLst/>
              <a:gdLst>
                <a:gd name="T0" fmla="*/ 449 w 1027"/>
                <a:gd name="T1" fmla="*/ 61 h 675"/>
                <a:gd name="T2" fmla="*/ 449 w 1027"/>
                <a:gd name="T3" fmla="*/ 61 h 675"/>
                <a:gd name="T4" fmla="*/ 61 w 1027"/>
                <a:gd name="T5" fmla="*/ 226 h 675"/>
                <a:gd name="T6" fmla="*/ 61 w 1027"/>
                <a:gd name="T7" fmla="*/ 226 h 675"/>
                <a:gd name="T8" fmla="*/ 226 w 1027"/>
                <a:gd name="T9" fmla="*/ 613 h 675"/>
                <a:gd name="T10" fmla="*/ 226 w 1027"/>
                <a:gd name="T11" fmla="*/ 613 h 675"/>
                <a:gd name="T12" fmla="*/ 1001 w 1027"/>
                <a:gd name="T13" fmla="*/ 566 h 675"/>
                <a:gd name="T14" fmla="*/ 1001 w 1027"/>
                <a:gd name="T15" fmla="*/ 566 h 675"/>
                <a:gd name="T16" fmla="*/ 449 w 1027"/>
                <a:gd name="T17" fmla="*/ 6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7" h="675">
                  <a:moveTo>
                    <a:pt x="449" y="61"/>
                  </a:moveTo>
                  <a:lnTo>
                    <a:pt x="449" y="61"/>
                  </a:lnTo>
                  <a:cubicBezTo>
                    <a:pt x="296" y="0"/>
                    <a:pt x="123" y="74"/>
                    <a:pt x="61" y="226"/>
                  </a:cubicBezTo>
                  <a:lnTo>
                    <a:pt x="61" y="226"/>
                  </a:lnTo>
                  <a:cubicBezTo>
                    <a:pt x="0" y="378"/>
                    <a:pt x="74" y="551"/>
                    <a:pt x="226" y="613"/>
                  </a:cubicBezTo>
                  <a:lnTo>
                    <a:pt x="226" y="613"/>
                  </a:lnTo>
                  <a:cubicBezTo>
                    <a:pt x="379" y="674"/>
                    <a:pt x="976" y="629"/>
                    <a:pt x="1001" y="566"/>
                  </a:cubicBezTo>
                  <a:lnTo>
                    <a:pt x="1001" y="566"/>
                  </a:lnTo>
                  <a:cubicBezTo>
                    <a:pt x="1026" y="503"/>
                    <a:pt x="601" y="123"/>
                    <a:pt x="449" y="61"/>
                  </a:cubicBezTo>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4" name="Freeform 16">
              <a:extLst>
                <a:ext uri="{FF2B5EF4-FFF2-40B4-BE49-F238E27FC236}">
                  <a16:creationId xmlns:a16="http://schemas.microsoft.com/office/drawing/2014/main" id="{9B8F8AAD-6063-D3FD-BB8C-D41C550A01D7}"/>
                </a:ext>
              </a:extLst>
            </p:cNvPr>
            <p:cNvSpPr>
              <a:spLocks noChangeArrowheads="1"/>
            </p:cNvSpPr>
            <p:nvPr/>
          </p:nvSpPr>
          <p:spPr bwMode="auto">
            <a:xfrm>
              <a:off x="8689823" y="4419139"/>
              <a:ext cx="895346" cy="313099"/>
            </a:xfrm>
            <a:custGeom>
              <a:avLst/>
              <a:gdLst>
                <a:gd name="T0" fmla="*/ 709 w 717"/>
                <a:gd name="T1" fmla="*/ 251 h 253"/>
                <a:gd name="T2" fmla="*/ 709 w 717"/>
                <a:gd name="T3" fmla="*/ 251 h 253"/>
                <a:gd name="T4" fmla="*/ 715 w 717"/>
                <a:gd name="T5" fmla="*/ 246 h 253"/>
                <a:gd name="T6" fmla="*/ 715 w 717"/>
                <a:gd name="T7" fmla="*/ 246 h 253"/>
                <a:gd name="T8" fmla="*/ 709 w 717"/>
                <a:gd name="T9" fmla="*/ 234 h 253"/>
                <a:gd name="T10" fmla="*/ 13 w 717"/>
                <a:gd name="T11" fmla="*/ 2 h 253"/>
                <a:gd name="T12" fmla="*/ 13 w 717"/>
                <a:gd name="T13" fmla="*/ 2 h 253"/>
                <a:gd name="T14" fmla="*/ 2 w 717"/>
                <a:gd name="T15" fmla="*/ 7 h 253"/>
                <a:gd name="T16" fmla="*/ 2 w 717"/>
                <a:gd name="T17" fmla="*/ 7 h 253"/>
                <a:gd name="T18" fmla="*/ 7 w 717"/>
                <a:gd name="T19" fmla="*/ 18 h 253"/>
                <a:gd name="T20" fmla="*/ 703 w 717"/>
                <a:gd name="T21" fmla="*/ 251 h 253"/>
                <a:gd name="T22" fmla="*/ 703 w 717"/>
                <a:gd name="T23" fmla="*/ 251 h 253"/>
                <a:gd name="T24" fmla="*/ 709 w 717"/>
                <a:gd name="T25" fmla="*/ 25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7" h="253">
                  <a:moveTo>
                    <a:pt x="709" y="251"/>
                  </a:moveTo>
                  <a:lnTo>
                    <a:pt x="709" y="251"/>
                  </a:lnTo>
                  <a:cubicBezTo>
                    <a:pt x="711" y="251"/>
                    <a:pt x="714" y="249"/>
                    <a:pt x="715" y="246"/>
                  </a:cubicBezTo>
                  <a:lnTo>
                    <a:pt x="715" y="246"/>
                  </a:lnTo>
                  <a:cubicBezTo>
                    <a:pt x="716" y="241"/>
                    <a:pt x="714" y="236"/>
                    <a:pt x="709" y="234"/>
                  </a:cubicBezTo>
                  <a:lnTo>
                    <a:pt x="13" y="2"/>
                  </a:lnTo>
                  <a:lnTo>
                    <a:pt x="13" y="2"/>
                  </a:lnTo>
                  <a:cubicBezTo>
                    <a:pt x="9" y="0"/>
                    <a:pt x="4" y="2"/>
                    <a:pt x="2" y="7"/>
                  </a:cubicBezTo>
                  <a:lnTo>
                    <a:pt x="2" y="7"/>
                  </a:lnTo>
                  <a:cubicBezTo>
                    <a:pt x="0" y="11"/>
                    <a:pt x="3" y="17"/>
                    <a:pt x="7" y="18"/>
                  </a:cubicBezTo>
                  <a:lnTo>
                    <a:pt x="703" y="251"/>
                  </a:lnTo>
                  <a:lnTo>
                    <a:pt x="703" y="251"/>
                  </a:lnTo>
                  <a:cubicBezTo>
                    <a:pt x="705" y="252"/>
                    <a:pt x="707" y="252"/>
                    <a:pt x="709" y="251"/>
                  </a:cubicBezTo>
                </a:path>
              </a:pathLst>
            </a:custGeom>
            <a:solidFill>
              <a:srgbClr val="E9EDF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5" name="Freeform 17">
              <a:extLst>
                <a:ext uri="{FF2B5EF4-FFF2-40B4-BE49-F238E27FC236}">
                  <a16:creationId xmlns:a16="http://schemas.microsoft.com/office/drawing/2014/main" id="{9144E65D-2B9E-A13B-794C-8385CDEF598C}"/>
                </a:ext>
              </a:extLst>
            </p:cNvPr>
            <p:cNvSpPr>
              <a:spLocks noChangeArrowheads="1"/>
            </p:cNvSpPr>
            <p:nvPr/>
          </p:nvSpPr>
          <p:spPr bwMode="auto">
            <a:xfrm>
              <a:off x="2455339" y="4353223"/>
              <a:ext cx="1186474" cy="988728"/>
            </a:xfrm>
            <a:custGeom>
              <a:avLst/>
              <a:gdLst>
                <a:gd name="T0" fmla="*/ 432 w 952"/>
                <a:gd name="T1" fmla="*/ 101 h 793"/>
                <a:gd name="T2" fmla="*/ 432 w 952"/>
                <a:gd name="T3" fmla="*/ 101 h 793"/>
                <a:gd name="T4" fmla="*/ 850 w 952"/>
                <a:gd name="T5" fmla="*/ 153 h 793"/>
                <a:gd name="T6" fmla="*/ 850 w 952"/>
                <a:gd name="T7" fmla="*/ 153 h 793"/>
                <a:gd name="T8" fmla="*/ 798 w 952"/>
                <a:gd name="T9" fmla="*/ 570 h 793"/>
                <a:gd name="T10" fmla="*/ 798 w 952"/>
                <a:gd name="T11" fmla="*/ 570 h 793"/>
                <a:gd name="T12" fmla="*/ 41 w 952"/>
                <a:gd name="T13" fmla="*/ 739 h 793"/>
                <a:gd name="T14" fmla="*/ 41 w 952"/>
                <a:gd name="T15" fmla="*/ 739 h 793"/>
                <a:gd name="T16" fmla="*/ 432 w 952"/>
                <a:gd name="T17" fmla="*/ 101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793">
                  <a:moveTo>
                    <a:pt x="432" y="101"/>
                  </a:moveTo>
                  <a:lnTo>
                    <a:pt x="432" y="101"/>
                  </a:lnTo>
                  <a:cubicBezTo>
                    <a:pt x="562" y="0"/>
                    <a:pt x="749" y="23"/>
                    <a:pt x="850" y="153"/>
                  </a:cubicBezTo>
                  <a:lnTo>
                    <a:pt x="850" y="153"/>
                  </a:lnTo>
                  <a:cubicBezTo>
                    <a:pt x="951" y="283"/>
                    <a:pt x="928" y="469"/>
                    <a:pt x="798" y="570"/>
                  </a:cubicBezTo>
                  <a:lnTo>
                    <a:pt x="798" y="570"/>
                  </a:lnTo>
                  <a:cubicBezTo>
                    <a:pt x="668" y="671"/>
                    <a:pt x="82" y="792"/>
                    <a:pt x="41" y="739"/>
                  </a:cubicBezTo>
                  <a:lnTo>
                    <a:pt x="41" y="739"/>
                  </a:lnTo>
                  <a:cubicBezTo>
                    <a:pt x="0" y="684"/>
                    <a:pt x="303" y="202"/>
                    <a:pt x="432" y="101"/>
                  </a:cubicBezTo>
                </a:path>
              </a:pathLst>
            </a:custGeom>
            <a:solidFill>
              <a:srgbClr val="6A68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6" name="Freeform 18">
              <a:extLst>
                <a:ext uri="{FF2B5EF4-FFF2-40B4-BE49-F238E27FC236}">
                  <a16:creationId xmlns:a16="http://schemas.microsoft.com/office/drawing/2014/main" id="{6EBD387B-C423-0C8C-3AF6-33E02108C0EA}"/>
                </a:ext>
              </a:extLst>
            </p:cNvPr>
            <p:cNvSpPr>
              <a:spLocks noChangeArrowheads="1"/>
            </p:cNvSpPr>
            <p:nvPr/>
          </p:nvSpPr>
          <p:spPr bwMode="auto">
            <a:xfrm>
              <a:off x="2658581" y="4649843"/>
              <a:ext cx="779997" cy="543803"/>
            </a:xfrm>
            <a:custGeom>
              <a:avLst/>
              <a:gdLst>
                <a:gd name="T0" fmla="*/ 10 w 625"/>
                <a:gd name="T1" fmla="*/ 435 h 436"/>
                <a:gd name="T2" fmla="*/ 10 w 625"/>
                <a:gd name="T3" fmla="*/ 435 h 436"/>
                <a:gd name="T4" fmla="*/ 2 w 625"/>
                <a:gd name="T5" fmla="*/ 432 h 436"/>
                <a:gd name="T6" fmla="*/ 2 w 625"/>
                <a:gd name="T7" fmla="*/ 432 h 436"/>
                <a:gd name="T8" fmla="*/ 4 w 625"/>
                <a:gd name="T9" fmla="*/ 419 h 436"/>
                <a:gd name="T10" fmla="*/ 609 w 625"/>
                <a:gd name="T11" fmla="*/ 2 h 436"/>
                <a:gd name="T12" fmla="*/ 609 w 625"/>
                <a:gd name="T13" fmla="*/ 2 h 436"/>
                <a:gd name="T14" fmla="*/ 622 w 625"/>
                <a:gd name="T15" fmla="*/ 5 h 436"/>
                <a:gd name="T16" fmla="*/ 622 w 625"/>
                <a:gd name="T17" fmla="*/ 5 h 436"/>
                <a:gd name="T18" fmla="*/ 619 w 625"/>
                <a:gd name="T19" fmla="*/ 17 h 436"/>
                <a:gd name="T20" fmla="*/ 15 w 625"/>
                <a:gd name="T21" fmla="*/ 433 h 436"/>
                <a:gd name="T22" fmla="*/ 15 w 625"/>
                <a:gd name="T23" fmla="*/ 433 h 436"/>
                <a:gd name="T24" fmla="*/ 10 w 625"/>
                <a:gd name="T25" fmla="*/ 4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436">
                  <a:moveTo>
                    <a:pt x="10" y="435"/>
                  </a:moveTo>
                  <a:lnTo>
                    <a:pt x="10" y="435"/>
                  </a:lnTo>
                  <a:cubicBezTo>
                    <a:pt x="7" y="435"/>
                    <a:pt x="4" y="434"/>
                    <a:pt x="2" y="432"/>
                  </a:cubicBezTo>
                  <a:lnTo>
                    <a:pt x="2" y="432"/>
                  </a:lnTo>
                  <a:cubicBezTo>
                    <a:pt x="0" y="427"/>
                    <a:pt x="1" y="422"/>
                    <a:pt x="4" y="419"/>
                  </a:cubicBezTo>
                  <a:lnTo>
                    <a:pt x="609" y="2"/>
                  </a:lnTo>
                  <a:lnTo>
                    <a:pt x="609" y="2"/>
                  </a:lnTo>
                  <a:cubicBezTo>
                    <a:pt x="613" y="0"/>
                    <a:pt x="618" y="1"/>
                    <a:pt x="622" y="5"/>
                  </a:cubicBezTo>
                  <a:lnTo>
                    <a:pt x="622" y="5"/>
                  </a:lnTo>
                  <a:cubicBezTo>
                    <a:pt x="624" y="9"/>
                    <a:pt x="623" y="14"/>
                    <a:pt x="619" y="17"/>
                  </a:cubicBezTo>
                  <a:lnTo>
                    <a:pt x="15" y="433"/>
                  </a:lnTo>
                  <a:lnTo>
                    <a:pt x="15" y="433"/>
                  </a:lnTo>
                  <a:cubicBezTo>
                    <a:pt x="13" y="435"/>
                    <a:pt x="11" y="435"/>
                    <a:pt x="10" y="435"/>
                  </a:cubicBezTo>
                </a:path>
              </a:pathLst>
            </a:custGeom>
            <a:solidFill>
              <a:srgbClr val="433E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7" name="Freeform 19">
              <a:extLst>
                <a:ext uri="{FF2B5EF4-FFF2-40B4-BE49-F238E27FC236}">
                  <a16:creationId xmlns:a16="http://schemas.microsoft.com/office/drawing/2014/main" id="{0470F730-3222-E7D1-B8BF-F32558D3DF33}"/>
                </a:ext>
              </a:extLst>
            </p:cNvPr>
            <p:cNvSpPr>
              <a:spLocks noChangeArrowheads="1"/>
            </p:cNvSpPr>
            <p:nvPr/>
          </p:nvSpPr>
          <p:spPr bwMode="auto">
            <a:xfrm>
              <a:off x="2708015" y="3820409"/>
              <a:ext cx="1159012" cy="1027178"/>
            </a:xfrm>
            <a:custGeom>
              <a:avLst/>
              <a:gdLst>
                <a:gd name="T0" fmla="*/ 763 w 930"/>
                <a:gd name="T1" fmla="*/ 245 h 826"/>
                <a:gd name="T2" fmla="*/ 763 w 930"/>
                <a:gd name="T3" fmla="*/ 245 h 826"/>
                <a:gd name="T4" fmla="*/ 834 w 930"/>
                <a:gd name="T5" fmla="*/ 659 h 826"/>
                <a:gd name="T6" fmla="*/ 834 w 930"/>
                <a:gd name="T7" fmla="*/ 659 h 826"/>
                <a:gd name="T8" fmla="*/ 420 w 930"/>
                <a:gd name="T9" fmla="*/ 731 h 826"/>
                <a:gd name="T10" fmla="*/ 420 w 930"/>
                <a:gd name="T11" fmla="*/ 731 h 826"/>
                <a:gd name="T12" fmla="*/ 40 w 930"/>
                <a:gd name="T13" fmla="*/ 55 h 826"/>
                <a:gd name="T14" fmla="*/ 40 w 930"/>
                <a:gd name="T15" fmla="*/ 55 h 826"/>
                <a:gd name="T16" fmla="*/ 763 w 930"/>
                <a:gd name="T17" fmla="*/ 2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0" h="826">
                  <a:moveTo>
                    <a:pt x="763" y="245"/>
                  </a:moveTo>
                  <a:lnTo>
                    <a:pt x="763" y="245"/>
                  </a:lnTo>
                  <a:cubicBezTo>
                    <a:pt x="897" y="340"/>
                    <a:pt x="929" y="525"/>
                    <a:pt x="834" y="659"/>
                  </a:cubicBezTo>
                  <a:lnTo>
                    <a:pt x="834" y="659"/>
                  </a:lnTo>
                  <a:cubicBezTo>
                    <a:pt x="740" y="794"/>
                    <a:pt x="554" y="825"/>
                    <a:pt x="420" y="731"/>
                  </a:cubicBezTo>
                  <a:lnTo>
                    <a:pt x="420" y="731"/>
                  </a:lnTo>
                  <a:cubicBezTo>
                    <a:pt x="286" y="636"/>
                    <a:pt x="0" y="110"/>
                    <a:pt x="40" y="55"/>
                  </a:cubicBezTo>
                  <a:lnTo>
                    <a:pt x="40" y="55"/>
                  </a:lnTo>
                  <a:cubicBezTo>
                    <a:pt x="79" y="0"/>
                    <a:pt x="629" y="150"/>
                    <a:pt x="763" y="245"/>
                  </a:cubicBezTo>
                </a:path>
              </a:pathLst>
            </a:custGeom>
            <a:solidFill>
              <a:srgbClr val="433E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8" name="Freeform 20">
              <a:extLst>
                <a:ext uri="{FF2B5EF4-FFF2-40B4-BE49-F238E27FC236}">
                  <a16:creationId xmlns:a16="http://schemas.microsoft.com/office/drawing/2014/main" id="{89BDB591-33D4-417C-EA15-F870E296DDBE}"/>
                </a:ext>
              </a:extLst>
            </p:cNvPr>
            <p:cNvSpPr>
              <a:spLocks noChangeArrowheads="1"/>
            </p:cNvSpPr>
            <p:nvPr/>
          </p:nvSpPr>
          <p:spPr bwMode="auto">
            <a:xfrm>
              <a:off x="2889281" y="3968718"/>
              <a:ext cx="741545" cy="554787"/>
            </a:xfrm>
            <a:custGeom>
              <a:avLst/>
              <a:gdLst>
                <a:gd name="T0" fmla="*/ 586 w 597"/>
                <a:gd name="T1" fmla="*/ 443 h 444"/>
                <a:gd name="T2" fmla="*/ 586 w 597"/>
                <a:gd name="T3" fmla="*/ 443 h 444"/>
                <a:gd name="T4" fmla="*/ 580 w 597"/>
                <a:gd name="T5" fmla="*/ 441 h 444"/>
                <a:gd name="T6" fmla="*/ 5 w 597"/>
                <a:gd name="T7" fmla="*/ 17 h 444"/>
                <a:gd name="T8" fmla="*/ 5 w 597"/>
                <a:gd name="T9" fmla="*/ 17 h 444"/>
                <a:gd name="T10" fmla="*/ 3 w 597"/>
                <a:gd name="T11" fmla="*/ 5 h 444"/>
                <a:gd name="T12" fmla="*/ 3 w 597"/>
                <a:gd name="T13" fmla="*/ 5 h 444"/>
                <a:gd name="T14" fmla="*/ 16 w 597"/>
                <a:gd name="T15" fmla="*/ 3 h 444"/>
                <a:gd name="T16" fmla="*/ 591 w 597"/>
                <a:gd name="T17" fmla="*/ 427 h 444"/>
                <a:gd name="T18" fmla="*/ 591 w 597"/>
                <a:gd name="T19" fmla="*/ 427 h 444"/>
                <a:gd name="T20" fmla="*/ 592 w 597"/>
                <a:gd name="T21" fmla="*/ 439 h 444"/>
                <a:gd name="T22" fmla="*/ 592 w 597"/>
                <a:gd name="T23" fmla="*/ 439 h 444"/>
                <a:gd name="T24" fmla="*/ 586 w 597"/>
                <a:gd name="T25" fmla="*/ 44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444">
                  <a:moveTo>
                    <a:pt x="586" y="443"/>
                  </a:moveTo>
                  <a:lnTo>
                    <a:pt x="586" y="443"/>
                  </a:lnTo>
                  <a:cubicBezTo>
                    <a:pt x="584" y="443"/>
                    <a:pt x="582" y="443"/>
                    <a:pt x="580" y="441"/>
                  </a:cubicBezTo>
                  <a:lnTo>
                    <a:pt x="5" y="17"/>
                  </a:lnTo>
                  <a:lnTo>
                    <a:pt x="5" y="17"/>
                  </a:lnTo>
                  <a:cubicBezTo>
                    <a:pt x="1" y="14"/>
                    <a:pt x="0" y="8"/>
                    <a:pt x="3" y="5"/>
                  </a:cubicBezTo>
                  <a:lnTo>
                    <a:pt x="3" y="5"/>
                  </a:lnTo>
                  <a:cubicBezTo>
                    <a:pt x="6" y="1"/>
                    <a:pt x="11" y="0"/>
                    <a:pt x="16" y="3"/>
                  </a:cubicBezTo>
                  <a:lnTo>
                    <a:pt x="591" y="427"/>
                  </a:lnTo>
                  <a:lnTo>
                    <a:pt x="591" y="427"/>
                  </a:lnTo>
                  <a:cubicBezTo>
                    <a:pt x="595" y="430"/>
                    <a:pt x="596" y="436"/>
                    <a:pt x="592" y="439"/>
                  </a:cubicBezTo>
                  <a:lnTo>
                    <a:pt x="592" y="439"/>
                  </a:lnTo>
                  <a:cubicBezTo>
                    <a:pt x="591" y="442"/>
                    <a:pt x="588" y="443"/>
                    <a:pt x="586" y="443"/>
                  </a:cubicBezTo>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9" name="Freeform 21">
              <a:extLst>
                <a:ext uri="{FF2B5EF4-FFF2-40B4-BE49-F238E27FC236}">
                  <a16:creationId xmlns:a16="http://schemas.microsoft.com/office/drawing/2014/main" id="{EC8BEDF1-E0F7-12A7-A531-3DFF8B3DFE1C}"/>
                </a:ext>
              </a:extLst>
            </p:cNvPr>
            <p:cNvSpPr>
              <a:spLocks noChangeArrowheads="1"/>
            </p:cNvSpPr>
            <p:nvPr/>
          </p:nvSpPr>
          <p:spPr bwMode="auto">
            <a:xfrm>
              <a:off x="2845339" y="7863212"/>
              <a:ext cx="1093092" cy="1549007"/>
            </a:xfrm>
            <a:custGeom>
              <a:avLst/>
              <a:gdLst>
                <a:gd name="T0" fmla="*/ 139 w 879"/>
                <a:gd name="T1" fmla="*/ 271 h 1243"/>
                <a:gd name="T2" fmla="*/ 139 w 879"/>
                <a:gd name="T3" fmla="*/ 271 h 1243"/>
                <a:gd name="T4" fmla="*/ 606 w 879"/>
                <a:gd name="T5" fmla="*/ 74 h 1243"/>
                <a:gd name="T6" fmla="*/ 606 w 879"/>
                <a:gd name="T7" fmla="*/ 74 h 1243"/>
                <a:gd name="T8" fmla="*/ 803 w 879"/>
                <a:gd name="T9" fmla="*/ 542 h 1243"/>
                <a:gd name="T10" fmla="*/ 803 w 879"/>
                <a:gd name="T11" fmla="*/ 542 h 1243"/>
                <a:gd name="T12" fmla="*/ 98 w 879"/>
                <a:gd name="T13" fmla="*/ 1204 h 1243"/>
                <a:gd name="T14" fmla="*/ 98 w 879"/>
                <a:gd name="T15" fmla="*/ 1204 h 1243"/>
                <a:gd name="T16" fmla="*/ 139 w 879"/>
                <a:gd name="T17" fmla="*/ 271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9" h="1243">
                  <a:moveTo>
                    <a:pt x="139" y="271"/>
                  </a:moveTo>
                  <a:lnTo>
                    <a:pt x="139" y="271"/>
                  </a:lnTo>
                  <a:cubicBezTo>
                    <a:pt x="214" y="88"/>
                    <a:pt x="423" y="0"/>
                    <a:pt x="606" y="74"/>
                  </a:cubicBezTo>
                  <a:lnTo>
                    <a:pt x="606" y="74"/>
                  </a:lnTo>
                  <a:cubicBezTo>
                    <a:pt x="789" y="149"/>
                    <a:pt x="878" y="359"/>
                    <a:pt x="803" y="542"/>
                  </a:cubicBezTo>
                  <a:lnTo>
                    <a:pt x="803" y="542"/>
                  </a:lnTo>
                  <a:cubicBezTo>
                    <a:pt x="728" y="726"/>
                    <a:pt x="197" y="1242"/>
                    <a:pt x="98" y="1204"/>
                  </a:cubicBezTo>
                  <a:lnTo>
                    <a:pt x="98" y="1204"/>
                  </a:lnTo>
                  <a:cubicBezTo>
                    <a:pt x="0" y="1165"/>
                    <a:pt x="64" y="455"/>
                    <a:pt x="139" y="271"/>
                  </a:cubicBezTo>
                </a:path>
              </a:pathLst>
            </a:custGeom>
            <a:solidFill>
              <a:srgbClr val="362E9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0" name="Freeform 22">
              <a:extLst>
                <a:ext uri="{FF2B5EF4-FFF2-40B4-BE49-F238E27FC236}">
                  <a16:creationId xmlns:a16="http://schemas.microsoft.com/office/drawing/2014/main" id="{69460CC3-087E-ED9E-1DB6-E1842874AAE3}"/>
                </a:ext>
              </a:extLst>
            </p:cNvPr>
            <p:cNvSpPr>
              <a:spLocks noChangeArrowheads="1"/>
            </p:cNvSpPr>
            <p:nvPr/>
          </p:nvSpPr>
          <p:spPr bwMode="auto">
            <a:xfrm>
              <a:off x="3081535" y="8121377"/>
              <a:ext cx="472393" cy="955771"/>
            </a:xfrm>
            <a:custGeom>
              <a:avLst/>
              <a:gdLst>
                <a:gd name="T0" fmla="*/ 17 w 380"/>
                <a:gd name="T1" fmla="*/ 766 h 769"/>
                <a:gd name="T2" fmla="*/ 17 w 380"/>
                <a:gd name="T3" fmla="*/ 766 h 769"/>
                <a:gd name="T4" fmla="*/ 8 w 380"/>
                <a:gd name="T5" fmla="*/ 766 h 769"/>
                <a:gd name="T6" fmla="*/ 8 w 380"/>
                <a:gd name="T7" fmla="*/ 766 h 769"/>
                <a:gd name="T8" fmla="*/ 3 w 380"/>
                <a:gd name="T9" fmla="*/ 753 h 769"/>
                <a:gd name="T10" fmla="*/ 359 w 380"/>
                <a:gd name="T11" fmla="*/ 7 h 769"/>
                <a:gd name="T12" fmla="*/ 359 w 380"/>
                <a:gd name="T13" fmla="*/ 7 h 769"/>
                <a:gd name="T14" fmla="*/ 373 w 380"/>
                <a:gd name="T15" fmla="*/ 2 h 769"/>
                <a:gd name="T16" fmla="*/ 373 w 380"/>
                <a:gd name="T17" fmla="*/ 2 h 769"/>
                <a:gd name="T18" fmla="*/ 377 w 380"/>
                <a:gd name="T19" fmla="*/ 16 h 769"/>
                <a:gd name="T20" fmla="*/ 21 w 380"/>
                <a:gd name="T21" fmla="*/ 762 h 769"/>
                <a:gd name="T22" fmla="*/ 21 w 380"/>
                <a:gd name="T23" fmla="*/ 762 h 769"/>
                <a:gd name="T24" fmla="*/ 17 w 380"/>
                <a:gd name="T25" fmla="*/ 76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769">
                  <a:moveTo>
                    <a:pt x="17" y="766"/>
                  </a:moveTo>
                  <a:lnTo>
                    <a:pt x="17" y="766"/>
                  </a:lnTo>
                  <a:cubicBezTo>
                    <a:pt x="14" y="767"/>
                    <a:pt x="11" y="768"/>
                    <a:pt x="8" y="766"/>
                  </a:cubicBezTo>
                  <a:lnTo>
                    <a:pt x="8" y="766"/>
                  </a:lnTo>
                  <a:cubicBezTo>
                    <a:pt x="2" y="764"/>
                    <a:pt x="0" y="758"/>
                    <a:pt x="3" y="753"/>
                  </a:cubicBezTo>
                  <a:lnTo>
                    <a:pt x="359" y="7"/>
                  </a:lnTo>
                  <a:lnTo>
                    <a:pt x="359" y="7"/>
                  </a:lnTo>
                  <a:cubicBezTo>
                    <a:pt x="361" y="2"/>
                    <a:pt x="367" y="0"/>
                    <a:pt x="373" y="2"/>
                  </a:cubicBezTo>
                  <a:lnTo>
                    <a:pt x="373" y="2"/>
                  </a:lnTo>
                  <a:cubicBezTo>
                    <a:pt x="378" y="5"/>
                    <a:pt x="379" y="11"/>
                    <a:pt x="377" y="16"/>
                  </a:cubicBezTo>
                  <a:lnTo>
                    <a:pt x="21" y="762"/>
                  </a:lnTo>
                  <a:lnTo>
                    <a:pt x="21" y="762"/>
                  </a:lnTo>
                  <a:cubicBezTo>
                    <a:pt x="20" y="764"/>
                    <a:pt x="19" y="765"/>
                    <a:pt x="17" y="766"/>
                  </a:cubicBezTo>
                </a:path>
              </a:pathLst>
            </a:custGeom>
            <a:solidFill>
              <a:srgbClr val="7E7DF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1" name="Freeform 23">
              <a:extLst>
                <a:ext uri="{FF2B5EF4-FFF2-40B4-BE49-F238E27FC236}">
                  <a16:creationId xmlns:a16="http://schemas.microsoft.com/office/drawing/2014/main" id="{76389705-EDAE-CFCB-46F3-8D2E7083E249}"/>
                </a:ext>
              </a:extLst>
            </p:cNvPr>
            <p:cNvSpPr>
              <a:spLocks noChangeArrowheads="1"/>
            </p:cNvSpPr>
            <p:nvPr/>
          </p:nvSpPr>
          <p:spPr bwMode="auto">
            <a:xfrm>
              <a:off x="1993933" y="7105186"/>
              <a:ext cx="1796192" cy="1499570"/>
            </a:xfrm>
            <a:custGeom>
              <a:avLst/>
              <a:gdLst>
                <a:gd name="T0" fmla="*/ 655 w 1441"/>
                <a:gd name="T1" fmla="*/ 153 h 1202"/>
                <a:gd name="T2" fmla="*/ 655 w 1441"/>
                <a:gd name="T3" fmla="*/ 153 h 1202"/>
                <a:gd name="T4" fmla="*/ 1287 w 1441"/>
                <a:gd name="T5" fmla="*/ 231 h 1202"/>
                <a:gd name="T6" fmla="*/ 1287 w 1441"/>
                <a:gd name="T7" fmla="*/ 231 h 1202"/>
                <a:gd name="T8" fmla="*/ 1209 w 1441"/>
                <a:gd name="T9" fmla="*/ 864 h 1202"/>
                <a:gd name="T10" fmla="*/ 1209 w 1441"/>
                <a:gd name="T11" fmla="*/ 864 h 1202"/>
                <a:gd name="T12" fmla="*/ 62 w 1441"/>
                <a:gd name="T13" fmla="*/ 1119 h 1202"/>
                <a:gd name="T14" fmla="*/ 62 w 1441"/>
                <a:gd name="T15" fmla="*/ 1119 h 1202"/>
                <a:gd name="T16" fmla="*/ 655 w 1441"/>
                <a:gd name="T17" fmla="*/ 153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1" h="1202">
                  <a:moveTo>
                    <a:pt x="655" y="153"/>
                  </a:moveTo>
                  <a:lnTo>
                    <a:pt x="655" y="153"/>
                  </a:lnTo>
                  <a:cubicBezTo>
                    <a:pt x="851" y="0"/>
                    <a:pt x="1134" y="36"/>
                    <a:pt x="1287" y="231"/>
                  </a:cubicBezTo>
                  <a:lnTo>
                    <a:pt x="1287" y="231"/>
                  </a:lnTo>
                  <a:cubicBezTo>
                    <a:pt x="1440" y="428"/>
                    <a:pt x="1405" y="711"/>
                    <a:pt x="1209" y="864"/>
                  </a:cubicBezTo>
                  <a:lnTo>
                    <a:pt x="1209" y="864"/>
                  </a:lnTo>
                  <a:cubicBezTo>
                    <a:pt x="1013" y="1017"/>
                    <a:pt x="125" y="1201"/>
                    <a:pt x="62" y="1119"/>
                  </a:cubicBezTo>
                  <a:lnTo>
                    <a:pt x="62" y="1119"/>
                  </a:lnTo>
                  <a:cubicBezTo>
                    <a:pt x="0" y="1037"/>
                    <a:pt x="459" y="306"/>
                    <a:pt x="655" y="153"/>
                  </a:cubicBezTo>
                </a:path>
              </a:pathLst>
            </a:custGeom>
            <a:solidFill>
              <a:srgbClr val="6A68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2" name="Freeform 24">
              <a:extLst>
                <a:ext uri="{FF2B5EF4-FFF2-40B4-BE49-F238E27FC236}">
                  <a16:creationId xmlns:a16="http://schemas.microsoft.com/office/drawing/2014/main" id="{B58776E4-F0B5-4C1F-A6F3-4F30FCBDAA1B}"/>
                </a:ext>
              </a:extLst>
            </p:cNvPr>
            <p:cNvSpPr>
              <a:spLocks noChangeArrowheads="1"/>
            </p:cNvSpPr>
            <p:nvPr/>
          </p:nvSpPr>
          <p:spPr bwMode="auto">
            <a:xfrm>
              <a:off x="2230130" y="7533636"/>
              <a:ext cx="1180979" cy="823940"/>
            </a:xfrm>
            <a:custGeom>
              <a:avLst/>
              <a:gdLst>
                <a:gd name="T0" fmla="*/ 15 w 947"/>
                <a:gd name="T1" fmla="*/ 659 h 660"/>
                <a:gd name="T2" fmla="*/ 15 w 947"/>
                <a:gd name="T3" fmla="*/ 659 h 660"/>
                <a:gd name="T4" fmla="*/ 4 w 947"/>
                <a:gd name="T5" fmla="*/ 653 h 660"/>
                <a:gd name="T6" fmla="*/ 4 w 947"/>
                <a:gd name="T7" fmla="*/ 653 h 660"/>
                <a:gd name="T8" fmla="*/ 7 w 947"/>
                <a:gd name="T9" fmla="*/ 634 h 660"/>
                <a:gd name="T10" fmla="*/ 922 w 947"/>
                <a:gd name="T11" fmla="*/ 4 h 660"/>
                <a:gd name="T12" fmla="*/ 922 w 947"/>
                <a:gd name="T13" fmla="*/ 4 h 660"/>
                <a:gd name="T14" fmla="*/ 941 w 947"/>
                <a:gd name="T15" fmla="*/ 7 h 660"/>
                <a:gd name="T16" fmla="*/ 941 w 947"/>
                <a:gd name="T17" fmla="*/ 7 h 660"/>
                <a:gd name="T18" fmla="*/ 938 w 947"/>
                <a:gd name="T19" fmla="*/ 26 h 660"/>
                <a:gd name="T20" fmla="*/ 22 w 947"/>
                <a:gd name="T21" fmla="*/ 657 h 660"/>
                <a:gd name="T22" fmla="*/ 22 w 947"/>
                <a:gd name="T23" fmla="*/ 657 h 660"/>
                <a:gd name="T24" fmla="*/ 15 w 947"/>
                <a:gd name="T25" fmla="*/ 65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7" h="660">
                  <a:moveTo>
                    <a:pt x="15" y="659"/>
                  </a:moveTo>
                  <a:lnTo>
                    <a:pt x="15" y="659"/>
                  </a:lnTo>
                  <a:cubicBezTo>
                    <a:pt x="11" y="659"/>
                    <a:pt x="6" y="657"/>
                    <a:pt x="4" y="653"/>
                  </a:cubicBezTo>
                  <a:lnTo>
                    <a:pt x="4" y="653"/>
                  </a:lnTo>
                  <a:cubicBezTo>
                    <a:pt x="0" y="647"/>
                    <a:pt x="1" y="639"/>
                    <a:pt x="7" y="634"/>
                  </a:cubicBezTo>
                  <a:lnTo>
                    <a:pt x="922" y="4"/>
                  </a:lnTo>
                  <a:lnTo>
                    <a:pt x="922" y="4"/>
                  </a:lnTo>
                  <a:cubicBezTo>
                    <a:pt x="929" y="0"/>
                    <a:pt x="937" y="1"/>
                    <a:pt x="941" y="7"/>
                  </a:cubicBezTo>
                  <a:lnTo>
                    <a:pt x="941" y="7"/>
                  </a:lnTo>
                  <a:cubicBezTo>
                    <a:pt x="946" y="13"/>
                    <a:pt x="944" y="22"/>
                    <a:pt x="938" y="26"/>
                  </a:cubicBezTo>
                  <a:lnTo>
                    <a:pt x="22" y="657"/>
                  </a:lnTo>
                  <a:lnTo>
                    <a:pt x="22" y="657"/>
                  </a:lnTo>
                  <a:cubicBezTo>
                    <a:pt x="20" y="658"/>
                    <a:pt x="17" y="659"/>
                    <a:pt x="15" y="659"/>
                  </a:cubicBezTo>
                </a:path>
              </a:pathLst>
            </a:custGeom>
            <a:solidFill>
              <a:srgbClr val="433E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3" name="Freeform 25">
              <a:extLst>
                <a:ext uri="{FF2B5EF4-FFF2-40B4-BE49-F238E27FC236}">
                  <a16:creationId xmlns:a16="http://schemas.microsoft.com/office/drawing/2014/main" id="{D93BC8AF-72A2-8B65-8DC2-96112DD00A49}"/>
                </a:ext>
              </a:extLst>
            </p:cNvPr>
            <p:cNvSpPr>
              <a:spLocks noChangeArrowheads="1"/>
            </p:cNvSpPr>
            <p:nvPr/>
          </p:nvSpPr>
          <p:spPr bwMode="auto">
            <a:xfrm>
              <a:off x="8135036" y="3468861"/>
              <a:ext cx="999714" cy="1180979"/>
            </a:xfrm>
            <a:custGeom>
              <a:avLst/>
              <a:gdLst>
                <a:gd name="T0" fmla="*/ 103 w 801"/>
                <a:gd name="T1" fmla="*/ 424 h 946"/>
                <a:gd name="T2" fmla="*/ 103 w 801"/>
                <a:gd name="T3" fmla="*/ 424 h 946"/>
                <a:gd name="T4" fmla="*/ 149 w 801"/>
                <a:gd name="T5" fmla="*/ 842 h 946"/>
                <a:gd name="T6" fmla="*/ 149 w 801"/>
                <a:gd name="T7" fmla="*/ 842 h 946"/>
                <a:gd name="T8" fmla="*/ 567 w 801"/>
                <a:gd name="T9" fmla="*/ 797 h 946"/>
                <a:gd name="T10" fmla="*/ 567 w 801"/>
                <a:gd name="T11" fmla="*/ 797 h 946"/>
                <a:gd name="T12" fmla="*/ 746 w 801"/>
                <a:gd name="T13" fmla="*/ 42 h 946"/>
                <a:gd name="T14" fmla="*/ 746 w 801"/>
                <a:gd name="T15" fmla="*/ 42 h 946"/>
                <a:gd name="T16" fmla="*/ 103 w 801"/>
                <a:gd name="T17" fmla="*/ 424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946">
                  <a:moveTo>
                    <a:pt x="103" y="424"/>
                  </a:moveTo>
                  <a:lnTo>
                    <a:pt x="103" y="424"/>
                  </a:lnTo>
                  <a:cubicBezTo>
                    <a:pt x="0" y="553"/>
                    <a:pt x="21" y="740"/>
                    <a:pt x="149" y="842"/>
                  </a:cubicBezTo>
                  <a:lnTo>
                    <a:pt x="149" y="842"/>
                  </a:lnTo>
                  <a:cubicBezTo>
                    <a:pt x="277" y="945"/>
                    <a:pt x="464" y="924"/>
                    <a:pt x="567" y="797"/>
                  </a:cubicBezTo>
                  <a:lnTo>
                    <a:pt x="567" y="797"/>
                  </a:lnTo>
                  <a:cubicBezTo>
                    <a:pt x="669" y="668"/>
                    <a:pt x="800" y="84"/>
                    <a:pt x="746" y="42"/>
                  </a:cubicBezTo>
                  <a:lnTo>
                    <a:pt x="746" y="42"/>
                  </a:lnTo>
                  <a:cubicBezTo>
                    <a:pt x="693" y="0"/>
                    <a:pt x="206" y="296"/>
                    <a:pt x="103" y="424"/>
                  </a:cubicBezTo>
                </a:path>
              </a:pathLst>
            </a:custGeom>
            <a:solidFill>
              <a:srgbClr val="E9EDF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4" name="Freeform 26">
              <a:extLst>
                <a:ext uri="{FF2B5EF4-FFF2-40B4-BE49-F238E27FC236}">
                  <a16:creationId xmlns:a16="http://schemas.microsoft.com/office/drawing/2014/main" id="{347B2D9E-E326-E27E-C5B4-98DB987C67EA}"/>
                </a:ext>
              </a:extLst>
            </p:cNvPr>
            <p:cNvSpPr>
              <a:spLocks noChangeArrowheads="1"/>
            </p:cNvSpPr>
            <p:nvPr/>
          </p:nvSpPr>
          <p:spPr bwMode="auto">
            <a:xfrm>
              <a:off x="8398696" y="3639142"/>
              <a:ext cx="571265" cy="730562"/>
            </a:xfrm>
            <a:custGeom>
              <a:avLst/>
              <a:gdLst>
                <a:gd name="T0" fmla="*/ 13 w 457"/>
                <a:gd name="T1" fmla="*/ 585 h 587"/>
                <a:gd name="T2" fmla="*/ 13 w 457"/>
                <a:gd name="T3" fmla="*/ 585 h 587"/>
                <a:gd name="T4" fmla="*/ 18 w 457"/>
                <a:gd name="T5" fmla="*/ 583 h 587"/>
                <a:gd name="T6" fmla="*/ 453 w 457"/>
                <a:gd name="T7" fmla="*/ 16 h 587"/>
                <a:gd name="T8" fmla="*/ 453 w 457"/>
                <a:gd name="T9" fmla="*/ 16 h 587"/>
                <a:gd name="T10" fmla="*/ 451 w 457"/>
                <a:gd name="T11" fmla="*/ 3 h 587"/>
                <a:gd name="T12" fmla="*/ 451 w 457"/>
                <a:gd name="T13" fmla="*/ 3 h 587"/>
                <a:gd name="T14" fmla="*/ 439 w 457"/>
                <a:gd name="T15" fmla="*/ 5 h 587"/>
                <a:gd name="T16" fmla="*/ 3 w 457"/>
                <a:gd name="T17" fmla="*/ 572 h 587"/>
                <a:gd name="T18" fmla="*/ 3 w 457"/>
                <a:gd name="T19" fmla="*/ 572 h 587"/>
                <a:gd name="T20" fmla="*/ 5 w 457"/>
                <a:gd name="T21" fmla="*/ 584 h 587"/>
                <a:gd name="T22" fmla="*/ 5 w 457"/>
                <a:gd name="T23" fmla="*/ 584 h 587"/>
                <a:gd name="T24" fmla="*/ 13 w 457"/>
                <a:gd name="T25" fmla="*/ 585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587">
                  <a:moveTo>
                    <a:pt x="13" y="585"/>
                  </a:moveTo>
                  <a:lnTo>
                    <a:pt x="13" y="585"/>
                  </a:lnTo>
                  <a:cubicBezTo>
                    <a:pt x="15" y="585"/>
                    <a:pt x="17" y="584"/>
                    <a:pt x="18" y="583"/>
                  </a:cubicBezTo>
                  <a:lnTo>
                    <a:pt x="453" y="16"/>
                  </a:lnTo>
                  <a:lnTo>
                    <a:pt x="453" y="16"/>
                  </a:lnTo>
                  <a:cubicBezTo>
                    <a:pt x="456" y="12"/>
                    <a:pt x="455" y="6"/>
                    <a:pt x="451" y="3"/>
                  </a:cubicBezTo>
                  <a:lnTo>
                    <a:pt x="451" y="3"/>
                  </a:lnTo>
                  <a:cubicBezTo>
                    <a:pt x="448" y="0"/>
                    <a:pt x="442" y="1"/>
                    <a:pt x="439" y="5"/>
                  </a:cubicBezTo>
                  <a:lnTo>
                    <a:pt x="3" y="572"/>
                  </a:lnTo>
                  <a:lnTo>
                    <a:pt x="3" y="572"/>
                  </a:lnTo>
                  <a:cubicBezTo>
                    <a:pt x="0" y="576"/>
                    <a:pt x="1" y="581"/>
                    <a:pt x="5" y="584"/>
                  </a:cubicBezTo>
                  <a:lnTo>
                    <a:pt x="5" y="584"/>
                  </a:lnTo>
                  <a:cubicBezTo>
                    <a:pt x="7" y="586"/>
                    <a:pt x="10" y="586"/>
                    <a:pt x="13" y="585"/>
                  </a:cubicBezTo>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5" name="Freeform 27">
              <a:extLst>
                <a:ext uri="{FF2B5EF4-FFF2-40B4-BE49-F238E27FC236}">
                  <a16:creationId xmlns:a16="http://schemas.microsoft.com/office/drawing/2014/main" id="{ED0FFE3B-C31E-845A-A13F-81504C4CAE75}"/>
                </a:ext>
              </a:extLst>
            </p:cNvPr>
            <p:cNvSpPr>
              <a:spLocks noChangeArrowheads="1"/>
            </p:cNvSpPr>
            <p:nvPr/>
          </p:nvSpPr>
          <p:spPr bwMode="auto">
            <a:xfrm>
              <a:off x="7333066" y="8000534"/>
              <a:ext cx="1274361" cy="2010415"/>
            </a:xfrm>
            <a:custGeom>
              <a:avLst/>
              <a:gdLst>
                <a:gd name="T0" fmla="*/ 58 w 1021"/>
                <a:gd name="T1" fmla="*/ 618 h 1612"/>
                <a:gd name="T2" fmla="*/ 58 w 1021"/>
                <a:gd name="T3" fmla="*/ 618 h 1612"/>
                <a:gd name="T4" fmla="*/ 403 w 1021"/>
                <a:gd name="T5" fmla="*/ 60 h 1612"/>
                <a:gd name="T6" fmla="*/ 403 w 1021"/>
                <a:gd name="T7" fmla="*/ 60 h 1612"/>
                <a:gd name="T8" fmla="*/ 961 w 1021"/>
                <a:gd name="T9" fmla="*/ 404 h 1612"/>
                <a:gd name="T10" fmla="*/ 961 w 1021"/>
                <a:gd name="T11" fmla="*/ 404 h 1612"/>
                <a:gd name="T12" fmla="*/ 709 w 1021"/>
                <a:gd name="T13" fmla="*/ 1587 h 1612"/>
                <a:gd name="T14" fmla="*/ 709 w 1021"/>
                <a:gd name="T15" fmla="*/ 1587 h 1612"/>
                <a:gd name="T16" fmla="*/ 58 w 1021"/>
                <a:gd name="T17" fmla="*/ 618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1" h="1612">
                  <a:moveTo>
                    <a:pt x="58" y="618"/>
                  </a:moveTo>
                  <a:lnTo>
                    <a:pt x="58" y="618"/>
                  </a:lnTo>
                  <a:cubicBezTo>
                    <a:pt x="0" y="368"/>
                    <a:pt x="154" y="119"/>
                    <a:pt x="403" y="60"/>
                  </a:cubicBezTo>
                  <a:lnTo>
                    <a:pt x="403" y="60"/>
                  </a:lnTo>
                  <a:cubicBezTo>
                    <a:pt x="652" y="0"/>
                    <a:pt x="902" y="154"/>
                    <a:pt x="961" y="404"/>
                  </a:cubicBezTo>
                  <a:lnTo>
                    <a:pt x="961" y="404"/>
                  </a:lnTo>
                  <a:cubicBezTo>
                    <a:pt x="1020" y="653"/>
                    <a:pt x="812" y="1564"/>
                    <a:pt x="709" y="1587"/>
                  </a:cubicBezTo>
                  <a:lnTo>
                    <a:pt x="709" y="1587"/>
                  </a:lnTo>
                  <a:cubicBezTo>
                    <a:pt x="605" y="1611"/>
                    <a:pt x="118" y="867"/>
                    <a:pt x="58" y="618"/>
                  </a:cubicBezTo>
                </a:path>
              </a:pathLst>
            </a:custGeom>
            <a:solidFill>
              <a:srgbClr val="7E7DF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6" name="Freeform 28">
              <a:extLst>
                <a:ext uri="{FF2B5EF4-FFF2-40B4-BE49-F238E27FC236}">
                  <a16:creationId xmlns:a16="http://schemas.microsoft.com/office/drawing/2014/main" id="{AB6E40A4-8FF7-7908-3E05-41F0F7E8F4E4}"/>
                </a:ext>
              </a:extLst>
            </p:cNvPr>
            <p:cNvSpPr>
              <a:spLocks noChangeArrowheads="1"/>
            </p:cNvSpPr>
            <p:nvPr/>
          </p:nvSpPr>
          <p:spPr bwMode="auto">
            <a:xfrm>
              <a:off x="7838418" y="8324618"/>
              <a:ext cx="346057" cy="1433654"/>
            </a:xfrm>
            <a:custGeom>
              <a:avLst/>
              <a:gdLst>
                <a:gd name="T0" fmla="*/ 277 w 279"/>
                <a:gd name="T1" fmla="*/ 1138 h 1149"/>
                <a:gd name="T2" fmla="*/ 277 w 279"/>
                <a:gd name="T3" fmla="*/ 1138 h 1149"/>
                <a:gd name="T4" fmla="*/ 267 w 279"/>
                <a:gd name="T5" fmla="*/ 1147 h 1149"/>
                <a:gd name="T6" fmla="*/ 267 w 279"/>
                <a:gd name="T7" fmla="*/ 1147 h 1149"/>
                <a:gd name="T8" fmla="*/ 250 w 279"/>
                <a:gd name="T9" fmla="*/ 1136 h 1149"/>
                <a:gd name="T10" fmla="*/ 2 w 279"/>
                <a:gd name="T11" fmla="*/ 18 h 1149"/>
                <a:gd name="T12" fmla="*/ 2 w 279"/>
                <a:gd name="T13" fmla="*/ 18 h 1149"/>
                <a:gd name="T14" fmla="*/ 12 w 279"/>
                <a:gd name="T15" fmla="*/ 1 h 1149"/>
                <a:gd name="T16" fmla="*/ 12 w 279"/>
                <a:gd name="T17" fmla="*/ 1 h 1149"/>
                <a:gd name="T18" fmla="*/ 30 w 279"/>
                <a:gd name="T19" fmla="*/ 12 h 1149"/>
                <a:gd name="T20" fmla="*/ 277 w 279"/>
                <a:gd name="T21" fmla="*/ 1130 h 1149"/>
                <a:gd name="T22" fmla="*/ 277 w 279"/>
                <a:gd name="T23" fmla="*/ 1130 h 1149"/>
                <a:gd name="T24" fmla="*/ 277 w 279"/>
                <a:gd name="T25" fmla="*/ 1138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9" h="1149">
                  <a:moveTo>
                    <a:pt x="277" y="1138"/>
                  </a:moveTo>
                  <a:lnTo>
                    <a:pt x="277" y="1138"/>
                  </a:lnTo>
                  <a:cubicBezTo>
                    <a:pt x="275" y="1143"/>
                    <a:pt x="271" y="1146"/>
                    <a:pt x="267" y="1147"/>
                  </a:cubicBezTo>
                  <a:lnTo>
                    <a:pt x="267" y="1147"/>
                  </a:lnTo>
                  <a:cubicBezTo>
                    <a:pt x="259" y="1148"/>
                    <a:pt x="252" y="1144"/>
                    <a:pt x="250" y="1136"/>
                  </a:cubicBezTo>
                  <a:lnTo>
                    <a:pt x="2" y="18"/>
                  </a:lnTo>
                  <a:lnTo>
                    <a:pt x="2" y="18"/>
                  </a:lnTo>
                  <a:cubicBezTo>
                    <a:pt x="0" y="10"/>
                    <a:pt x="5" y="3"/>
                    <a:pt x="12" y="1"/>
                  </a:cubicBezTo>
                  <a:lnTo>
                    <a:pt x="12" y="1"/>
                  </a:lnTo>
                  <a:cubicBezTo>
                    <a:pt x="20" y="0"/>
                    <a:pt x="28" y="4"/>
                    <a:pt x="30" y="12"/>
                  </a:cubicBezTo>
                  <a:lnTo>
                    <a:pt x="277" y="1130"/>
                  </a:lnTo>
                  <a:lnTo>
                    <a:pt x="277" y="1130"/>
                  </a:lnTo>
                  <a:cubicBezTo>
                    <a:pt x="278" y="1133"/>
                    <a:pt x="277" y="1136"/>
                    <a:pt x="277" y="1138"/>
                  </a:cubicBezTo>
                </a:path>
              </a:pathLst>
            </a:custGeom>
            <a:solidFill>
              <a:srgbClr val="6A68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7" name="Freeform 29">
              <a:extLst>
                <a:ext uri="{FF2B5EF4-FFF2-40B4-BE49-F238E27FC236}">
                  <a16:creationId xmlns:a16="http://schemas.microsoft.com/office/drawing/2014/main" id="{F6C52096-CF0B-933B-E20E-7153203F354D}"/>
                </a:ext>
              </a:extLst>
            </p:cNvPr>
            <p:cNvSpPr>
              <a:spLocks noChangeArrowheads="1"/>
            </p:cNvSpPr>
            <p:nvPr/>
          </p:nvSpPr>
          <p:spPr bwMode="auto">
            <a:xfrm>
              <a:off x="3526462" y="4699281"/>
              <a:ext cx="5207304" cy="3812097"/>
            </a:xfrm>
            <a:custGeom>
              <a:avLst/>
              <a:gdLst>
                <a:gd name="T0" fmla="*/ 0 w 4179"/>
                <a:gd name="T1" fmla="*/ 0 h 3060"/>
                <a:gd name="T2" fmla="*/ 0 w 4179"/>
                <a:gd name="T3" fmla="*/ 2740 h 3060"/>
                <a:gd name="T4" fmla="*/ 0 w 4179"/>
                <a:gd name="T5" fmla="*/ 2740 h 3060"/>
                <a:gd name="T6" fmla="*/ 320 w 4179"/>
                <a:gd name="T7" fmla="*/ 3059 h 3060"/>
                <a:gd name="T8" fmla="*/ 3859 w 4179"/>
                <a:gd name="T9" fmla="*/ 3059 h 3060"/>
                <a:gd name="T10" fmla="*/ 3859 w 4179"/>
                <a:gd name="T11" fmla="*/ 3059 h 3060"/>
                <a:gd name="T12" fmla="*/ 4178 w 4179"/>
                <a:gd name="T13" fmla="*/ 2740 h 3060"/>
                <a:gd name="T14" fmla="*/ 4178 w 4179"/>
                <a:gd name="T15" fmla="*/ 0 h 3060"/>
                <a:gd name="T16" fmla="*/ 0 w 4179"/>
                <a:gd name="T17" fmla="*/ 0 h 3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9" h="3060">
                  <a:moveTo>
                    <a:pt x="0" y="0"/>
                  </a:moveTo>
                  <a:lnTo>
                    <a:pt x="0" y="2740"/>
                  </a:lnTo>
                  <a:lnTo>
                    <a:pt x="0" y="2740"/>
                  </a:lnTo>
                  <a:cubicBezTo>
                    <a:pt x="0" y="2916"/>
                    <a:pt x="143" y="3059"/>
                    <a:pt x="320" y="3059"/>
                  </a:cubicBezTo>
                  <a:lnTo>
                    <a:pt x="3859" y="3059"/>
                  </a:lnTo>
                  <a:lnTo>
                    <a:pt x="3859" y="3059"/>
                  </a:lnTo>
                  <a:cubicBezTo>
                    <a:pt x="4035" y="3059"/>
                    <a:pt x="4178" y="2916"/>
                    <a:pt x="4178" y="2740"/>
                  </a:cubicBezTo>
                  <a:lnTo>
                    <a:pt x="4178" y="0"/>
                  </a:lnTo>
                  <a:lnTo>
                    <a:pt x="0" y="0"/>
                  </a:lnTo>
                </a:path>
              </a:pathLst>
            </a:custGeom>
            <a:solidFill>
              <a:srgbClr val="E9EDF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8" name="Freeform 30">
              <a:extLst>
                <a:ext uri="{FF2B5EF4-FFF2-40B4-BE49-F238E27FC236}">
                  <a16:creationId xmlns:a16="http://schemas.microsoft.com/office/drawing/2014/main" id="{EE7EFCF6-88D5-3ABE-3B56-DEF87AF9FFA9}"/>
                </a:ext>
              </a:extLst>
            </p:cNvPr>
            <p:cNvSpPr>
              <a:spLocks noChangeArrowheads="1"/>
            </p:cNvSpPr>
            <p:nvPr/>
          </p:nvSpPr>
          <p:spPr bwMode="auto">
            <a:xfrm>
              <a:off x="3921956" y="5786881"/>
              <a:ext cx="1131544" cy="1378725"/>
            </a:xfrm>
            <a:custGeom>
              <a:avLst/>
              <a:gdLst>
                <a:gd name="T0" fmla="*/ 907 w 908"/>
                <a:gd name="T1" fmla="*/ 1107 h 1108"/>
                <a:gd name="T2" fmla="*/ 0 w 908"/>
                <a:gd name="T3" fmla="*/ 1107 h 1108"/>
                <a:gd name="T4" fmla="*/ 0 w 908"/>
                <a:gd name="T5" fmla="*/ 0 h 1108"/>
                <a:gd name="T6" fmla="*/ 907 w 908"/>
                <a:gd name="T7" fmla="*/ 0 h 1108"/>
                <a:gd name="T8" fmla="*/ 907 w 908"/>
                <a:gd name="T9" fmla="*/ 1107 h 1108"/>
              </a:gdLst>
              <a:ahLst/>
              <a:cxnLst>
                <a:cxn ang="0">
                  <a:pos x="T0" y="T1"/>
                </a:cxn>
                <a:cxn ang="0">
                  <a:pos x="T2" y="T3"/>
                </a:cxn>
                <a:cxn ang="0">
                  <a:pos x="T4" y="T5"/>
                </a:cxn>
                <a:cxn ang="0">
                  <a:pos x="T6" y="T7"/>
                </a:cxn>
                <a:cxn ang="0">
                  <a:pos x="T8" y="T9"/>
                </a:cxn>
              </a:cxnLst>
              <a:rect l="0" t="0" r="r" b="b"/>
              <a:pathLst>
                <a:path w="908" h="1108">
                  <a:moveTo>
                    <a:pt x="907" y="1107"/>
                  </a:moveTo>
                  <a:lnTo>
                    <a:pt x="0" y="1107"/>
                  </a:lnTo>
                  <a:lnTo>
                    <a:pt x="0" y="0"/>
                  </a:lnTo>
                  <a:lnTo>
                    <a:pt x="907" y="0"/>
                  </a:lnTo>
                  <a:lnTo>
                    <a:pt x="907" y="1107"/>
                  </a:lnTo>
                </a:path>
              </a:pathLst>
            </a:custGeom>
            <a:solidFill>
              <a:srgbClr val="FCBA07">
                <a:alpha val="50000"/>
              </a:srgbClr>
            </a:solidFill>
            <a:ln>
              <a:noFill/>
            </a:ln>
            <a:effectLst/>
          </p:spPr>
          <p:txBody>
            <a:bodyPr wrap="none" anchor="ctr"/>
            <a:lstStyle/>
            <a:p>
              <a:endParaRPr lang="en-US" sz="3599" dirty="0">
                <a:latin typeface="Poppins" pitchFamily="2" charset="77"/>
              </a:endParaRPr>
            </a:p>
          </p:txBody>
        </p:sp>
        <p:sp>
          <p:nvSpPr>
            <p:cNvPr id="39" name="Freeform 42">
              <a:extLst>
                <a:ext uri="{FF2B5EF4-FFF2-40B4-BE49-F238E27FC236}">
                  <a16:creationId xmlns:a16="http://schemas.microsoft.com/office/drawing/2014/main" id="{7829DF12-8F90-1F86-6B7B-BD8B4239882A}"/>
                </a:ext>
              </a:extLst>
            </p:cNvPr>
            <p:cNvSpPr>
              <a:spLocks noChangeArrowheads="1"/>
            </p:cNvSpPr>
            <p:nvPr/>
          </p:nvSpPr>
          <p:spPr bwMode="auto">
            <a:xfrm>
              <a:off x="3910969" y="5803358"/>
              <a:ext cx="4129442" cy="2388271"/>
            </a:xfrm>
            <a:custGeom>
              <a:avLst/>
              <a:gdLst>
                <a:gd name="connsiteX0" fmla="*/ 11215 w 4129442"/>
                <a:gd name="connsiteY0" fmla="*/ 2367456 h 2388271"/>
                <a:gd name="connsiteX1" fmla="*/ 4118227 w 4129442"/>
                <a:gd name="connsiteY1" fmla="*/ 2367456 h 2388271"/>
                <a:gd name="connsiteX2" fmla="*/ 4129441 w 4129442"/>
                <a:gd name="connsiteY2" fmla="*/ 2376707 h 2388271"/>
                <a:gd name="connsiteX3" fmla="*/ 4118227 w 4129442"/>
                <a:gd name="connsiteY3" fmla="*/ 2388271 h 2388271"/>
                <a:gd name="connsiteX4" fmla="*/ 11215 w 4129442"/>
                <a:gd name="connsiteY4" fmla="*/ 2388271 h 2388271"/>
                <a:gd name="connsiteX5" fmla="*/ 0 w 4129442"/>
                <a:gd name="connsiteY5" fmla="*/ 2376707 h 2388271"/>
                <a:gd name="connsiteX6" fmla="*/ 11215 w 4129442"/>
                <a:gd name="connsiteY6" fmla="*/ 2367456 h 2388271"/>
                <a:gd name="connsiteX7" fmla="*/ 11215 w 4129442"/>
                <a:gd name="connsiteY7" fmla="*/ 2175203 h 2388271"/>
                <a:gd name="connsiteX8" fmla="*/ 4118227 w 4129442"/>
                <a:gd name="connsiteY8" fmla="*/ 2175203 h 2388271"/>
                <a:gd name="connsiteX9" fmla="*/ 4129441 w 4129442"/>
                <a:gd name="connsiteY9" fmla="*/ 2184968 h 2388271"/>
                <a:gd name="connsiteX10" fmla="*/ 4118227 w 4129442"/>
                <a:gd name="connsiteY10" fmla="*/ 2195953 h 2388271"/>
                <a:gd name="connsiteX11" fmla="*/ 11215 w 4129442"/>
                <a:gd name="connsiteY11" fmla="*/ 2195953 h 2388271"/>
                <a:gd name="connsiteX12" fmla="*/ 0 w 4129442"/>
                <a:gd name="connsiteY12" fmla="*/ 2184968 h 2388271"/>
                <a:gd name="connsiteX13" fmla="*/ 11215 w 4129442"/>
                <a:gd name="connsiteY13" fmla="*/ 2175203 h 2388271"/>
                <a:gd name="connsiteX14" fmla="*/ 11215 w 4129442"/>
                <a:gd name="connsiteY14" fmla="*/ 1977457 h 2388271"/>
                <a:gd name="connsiteX15" fmla="*/ 4118227 w 4129442"/>
                <a:gd name="connsiteY15" fmla="*/ 1977457 h 2388271"/>
                <a:gd name="connsiteX16" fmla="*/ 4129441 w 4129442"/>
                <a:gd name="connsiteY16" fmla="*/ 1988442 h 2388271"/>
                <a:gd name="connsiteX17" fmla="*/ 4118227 w 4129442"/>
                <a:gd name="connsiteY17" fmla="*/ 1998207 h 2388271"/>
                <a:gd name="connsiteX18" fmla="*/ 11215 w 4129442"/>
                <a:gd name="connsiteY18" fmla="*/ 1998207 h 2388271"/>
                <a:gd name="connsiteX19" fmla="*/ 0 w 4129442"/>
                <a:gd name="connsiteY19" fmla="*/ 1988442 h 2388271"/>
                <a:gd name="connsiteX20" fmla="*/ 11215 w 4129442"/>
                <a:gd name="connsiteY20" fmla="*/ 1977457 h 2388271"/>
                <a:gd name="connsiteX21" fmla="*/ 11215 w 4129442"/>
                <a:gd name="connsiteY21" fmla="*/ 1785205 h 2388271"/>
                <a:gd name="connsiteX22" fmla="*/ 4118227 w 4129442"/>
                <a:gd name="connsiteY22" fmla="*/ 1785205 h 2388271"/>
                <a:gd name="connsiteX23" fmla="*/ 4129441 w 4129442"/>
                <a:gd name="connsiteY23" fmla="*/ 1795612 h 2388271"/>
                <a:gd name="connsiteX24" fmla="*/ 4118227 w 4129442"/>
                <a:gd name="connsiteY24" fmla="*/ 1806019 h 2388271"/>
                <a:gd name="connsiteX25" fmla="*/ 11215 w 4129442"/>
                <a:gd name="connsiteY25" fmla="*/ 1806019 h 2388271"/>
                <a:gd name="connsiteX26" fmla="*/ 0 w 4129442"/>
                <a:gd name="connsiteY26" fmla="*/ 1795612 h 2388271"/>
                <a:gd name="connsiteX27" fmla="*/ 11215 w 4129442"/>
                <a:gd name="connsiteY27" fmla="*/ 1785205 h 2388271"/>
                <a:gd name="connsiteX28" fmla="*/ 1411916 w 4129442"/>
                <a:gd name="connsiteY28" fmla="*/ 1351261 h 2388271"/>
                <a:gd name="connsiteX29" fmla="*/ 4118222 w 4129442"/>
                <a:gd name="connsiteY29" fmla="*/ 1351261 h 2388271"/>
                <a:gd name="connsiteX30" fmla="*/ 4129442 w 4129442"/>
                <a:gd name="connsiteY30" fmla="*/ 1361026 h 2388271"/>
                <a:gd name="connsiteX31" fmla="*/ 4118222 w 4129442"/>
                <a:gd name="connsiteY31" fmla="*/ 1372011 h 2388271"/>
                <a:gd name="connsiteX32" fmla="*/ 1411916 w 4129442"/>
                <a:gd name="connsiteY32" fmla="*/ 1372011 h 2388271"/>
                <a:gd name="connsiteX33" fmla="*/ 1400697 w 4129442"/>
                <a:gd name="connsiteY33" fmla="*/ 1361026 h 2388271"/>
                <a:gd name="connsiteX34" fmla="*/ 1411916 w 4129442"/>
                <a:gd name="connsiteY34" fmla="*/ 1351261 h 2388271"/>
                <a:gd name="connsiteX35" fmla="*/ 1411916 w 4129442"/>
                <a:gd name="connsiteY35" fmla="*/ 1159012 h 2388271"/>
                <a:gd name="connsiteX36" fmla="*/ 4118222 w 4129442"/>
                <a:gd name="connsiteY36" fmla="*/ 1159012 h 2388271"/>
                <a:gd name="connsiteX37" fmla="*/ 4129442 w 4129442"/>
                <a:gd name="connsiteY37" fmla="*/ 1169419 h 2388271"/>
                <a:gd name="connsiteX38" fmla="*/ 4118222 w 4129442"/>
                <a:gd name="connsiteY38" fmla="*/ 1179826 h 2388271"/>
                <a:gd name="connsiteX39" fmla="*/ 1411916 w 4129442"/>
                <a:gd name="connsiteY39" fmla="*/ 1179826 h 2388271"/>
                <a:gd name="connsiteX40" fmla="*/ 1400697 w 4129442"/>
                <a:gd name="connsiteY40" fmla="*/ 1169419 h 2388271"/>
                <a:gd name="connsiteX41" fmla="*/ 1411916 w 4129442"/>
                <a:gd name="connsiteY41" fmla="*/ 1159012 h 2388271"/>
                <a:gd name="connsiteX42" fmla="*/ 1411916 w 4129442"/>
                <a:gd name="connsiteY42" fmla="*/ 966756 h 2388271"/>
                <a:gd name="connsiteX43" fmla="*/ 4118222 w 4129442"/>
                <a:gd name="connsiteY43" fmla="*/ 966756 h 2388271"/>
                <a:gd name="connsiteX44" fmla="*/ 4129442 w 4129442"/>
                <a:gd name="connsiteY44" fmla="*/ 977163 h 2388271"/>
                <a:gd name="connsiteX45" fmla="*/ 4118222 w 4129442"/>
                <a:gd name="connsiteY45" fmla="*/ 987570 h 2388271"/>
                <a:gd name="connsiteX46" fmla="*/ 1411916 w 4129442"/>
                <a:gd name="connsiteY46" fmla="*/ 987570 h 2388271"/>
                <a:gd name="connsiteX47" fmla="*/ 1400697 w 4129442"/>
                <a:gd name="connsiteY47" fmla="*/ 977163 h 2388271"/>
                <a:gd name="connsiteX48" fmla="*/ 1411916 w 4129442"/>
                <a:gd name="connsiteY48" fmla="*/ 966756 h 2388271"/>
                <a:gd name="connsiteX49" fmla="*/ 1411916 w 4129442"/>
                <a:gd name="connsiteY49" fmla="*/ 774505 h 2388271"/>
                <a:gd name="connsiteX50" fmla="*/ 4118222 w 4129442"/>
                <a:gd name="connsiteY50" fmla="*/ 774505 h 2388271"/>
                <a:gd name="connsiteX51" fmla="*/ 4129442 w 4129442"/>
                <a:gd name="connsiteY51" fmla="*/ 784912 h 2388271"/>
                <a:gd name="connsiteX52" fmla="*/ 4118222 w 4129442"/>
                <a:gd name="connsiteY52" fmla="*/ 795319 h 2388271"/>
                <a:gd name="connsiteX53" fmla="*/ 1411916 w 4129442"/>
                <a:gd name="connsiteY53" fmla="*/ 795319 h 2388271"/>
                <a:gd name="connsiteX54" fmla="*/ 1400697 w 4129442"/>
                <a:gd name="connsiteY54" fmla="*/ 784912 h 2388271"/>
                <a:gd name="connsiteX55" fmla="*/ 1411916 w 4129442"/>
                <a:gd name="connsiteY55" fmla="*/ 774505 h 2388271"/>
                <a:gd name="connsiteX56" fmla="*/ 1411916 w 4129442"/>
                <a:gd name="connsiteY56" fmla="*/ 576761 h 2388271"/>
                <a:gd name="connsiteX57" fmla="*/ 4118222 w 4129442"/>
                <a:gd name="connsiteY57" fmla="*/ 576761 h 2388271"/>
                <a:gd name="connsiteX58" fmla="*/ 4129442 w 4129442"/>
                <a:gd name="connsiteY58" fmla="*/ 587168 h 2388271"/>
                <a:gd name="connsiteX59" fmla="*/ 4118222 w 4129442"/>
                <a:gd name="connsiteY59" fmla="*/ 597575 h 2388271"/>
                <a:gd name="connsiteX60" fmla="*/ 1411916 w 4129442"/>
                <a:gd name="connsiteY60" fmla="*/ 597575 h 2388271"/>
                <a:gd name="connsiteX61" fmla="*/ 1400697 w 4129442"/>
                <a:gd name="connsiteY61" fmla="*/ 587168 h 2388271"/>
                <a:gd name="connsiteX62" fmla="*/ 1411916 w 4129442"/>
                <a:gd name="connsiteY62" fmla="*/ 576761 h 2388271"/>
                <a:gd name="connsiteX63" fmla="*/ 1411916 w 4129442"/>
                <a:gd name="connsiteY63" fmla="*/ 384505 h 2388271"/>
                <a:gd name="connsiteX64" fmla="*/ 4118222 w 4129442"/>
                <a:gd name="connsiteY64" fmla="*/ 384505 h 2388271"/>
                <a:gd name="connsiteX65" fmla="*/ 4129442 w 4129442"/>
                <a:gd name="connsiteY65" fmla="*/ 393756 h 2388271"/>
                <a:gd name="connsiteX66" fmla="*/ 4118222 w 4129442"/>
                <a:gd name="connsiteY66" fmla="*/ 405319 h 2388271"/>
                <a:gd name="connsiteX67" fmla="*/ 1411916 w 4129442"/>
                <a:gd name="connsiteY67" fmla="*/ 405319 h 2388271"/>
                <a:gd name="connsiteX68" fmla="*/ 1400697 w 4129442"/>
                <a:gd name="connsiteY68" fmla="*/ 393756 h 2388271"/>
                <a:gd name="connsiteX69" fmla="*/ 1411916 w 4129442"/>
                <a:gd name="connsiteY69" fmla="*/ 384505 h 2388271"/>
                <a:gd name="connsiteX70" fmla="*/ 1411916 w 4129442"/>
                <a:gd name="connsiteY70" fmla="*/ 192254 h 2388271"/>
                <a:gd name="connsiteX71" fmla="*/ 4118222 w 4129442"/>
                <a:gd name="connsiteY71" fmla="*/ 192254 h 2388271"/>
                <a:gd name="connsiteX72" fmla="*/ 4129442 w 4129442"/>
                <a:gd name="connsiteY72" fmla="*/ 202661 h 2388271"/>
                <a:gd name="connsiteX73" fmla="*/ 4118222 w 4129442"/>
                <a:gd name="connsiteY73" fmla="*/ 213068 h 2388271"/>
                <a:gd name="connsiteX74" fmla="*/ 1411916 w 4129442"/>
                <a:gd name="connsiteY74" fmla="*/ 213068 h 2388271"/>
                <a:gd name="connsiteX75" fmla="*/ 1400697 w 4129442"/>
                <a:gd name="connsiteY75" fmla="*/ 202661 h 2388271"/>
                <a:gd name="connsiteX76" fmla="*/ 1411916 w 4129442"/>
                <a:gd name="connsiteY76" fmla="*/ 192254 h 2388271"/>
                <a:gd name="connsiteX77" fmla="*/ 1411916 w 4129442"/>
                <a:gd name="connsiteY77" fmla="*/ 0 h 2388271"/>
                <a:gd name="connsiteX78" fmla="*/ 4118222 w 4129442"/>
                <a:gd name="connsiteY78" fmla="*/ 0 h 2388271"/>
                <a:gd name="connsiteX79" fmla="*/ 4129442 w 4129442"/>
                <a:gd name="connsiteY79" fmla="*/ 10985 h 2388271"/>
                <a:gd name="connsiteX80" fmla="*/ 4118222 w 4129442"/>
                <a:gd name="connsiteY80" fmla="*/ 20750 h 2388271"/>
                <a:gd name="connsiteX81" fmla="*/ 1411916 w 4129442"/>
                <a:gd name="connsiteY81" fmla="*/ 20750 h 2388271"/>
                <a:gd name="connsiteX82" fmla="*/ 1400697 w 4129442"/>
                <a:gd name="connsiteY82" fmla="*/ 10985 h 2388271"/>
                <a:gd name="connsiteX83" fmla="*/ 1411916 w 4129442"/>
                <a:gd name="connsiteY83" fmla="*/ 0 h 238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29442" h="2388271">
                  <a:moveTo>
                    <a:pt x="11215" y="2367456"/>
                  </a:moveTo>
                  <a:lnTo>
                    <a:pt x="4118227" y="2367456"/>
                  </a:lnTo>
                  <a:cubicBezTo>
                    <a:pt x="4124457" y="2367456"/>
                    <a:pt x="4129441" y="2370925"/>
                    <a:pt x="4129441" y="2376707"/>
                  </a:cubicBezTo>
                  <a:cubicBezTo>
                    <a:pt x="4129441" y="2383645"/>
                    <a:pt x="4124457" y="2388271"/>
                    <a:pt x="4118227" y="2388271"/>
                  </a:cubicBezTo>
                  <a:lnTo>
                    <a:pt x="11215" y="2388271"/>
                  </a:lnTo>
                  <a:cubicBezTo>
                    <a:pt x="4984" y="2388271"/>
                    <a:pt x="0" y="2383645"/>
                    <a:pt x="0" y="2376707"/>
                  </a:cubicBezTo>
                  <a:cubicBezTo>
                    <a:pt x="0" y="2370925"/>
                    <a:pt x="4984" y="2367456"/>
                    <a:pt x="11215" y="2367456"/>
                  </a:cubicBezTo>
                  <a:close/>
                  <a:moveTo>
                    <a:pt x="11215" y="2175203"/>
                  </a:moveTo>
                  <a:lnTo>
                    <a:pt x="4118227" y="2175203"/>
                  </a:lnTo>
                  <a:cubicBezTo>
                    <a:pt x="4124457" y="2175203"/>
                    <a:pt x="4129441" y="2178865"/>
                    <a:pt x="4129441" y="2184968"/>
                  </a:cubicBezTo>
                  <a:cubicBezTo>
                    <a:pt x="4129441" y="2191071"/>
                    <a:pt x="4124457" y="2195953"/>
                    <a:pt x="4118227" y="2195953"/>
                  </a:cubicBezTo>
                  <a:lnTo>
                    <a:pt x="11215" y="2195953"/>
                  </a:lnTo>
                  <a:cubicBezTo>
                    <a:pt x="4984" y="2195953"/>
                    <a:pt x="0" y="2191071"/>
                    <a:pt x="0" y="2184968"/>
                  </a:cubicBezTo>
                  <a:cubicBezTo>
                    <a:pt x="0" y="2178865"/>
                    <a:pt x="4984" y="2175203"/>
                    <a:pt x="11215" y="2175203"/>
                  </a:cubicBezTo>
                  <a:close/>
                  <a:moveTo>
                    <a:pt x="11215" y="1977457"/>
                  </a:moveTo>
                  <a:lnTo>
                    <a:pt x="4118227" y="1977457"/>
                  </a:lnTo>
                  <a:cubicBezTo>
                    <a:pt x="4124457" y="1977457"/>
                    <a:pt x="4129441" y="1982339"/>
                    <a:pt x="4129441" y="1988442"/>
                  </a:cubicBezTo>
                  <a:cubicBezTo>
                    <a:pt x="4129441" y="1993325"/>
                    <a:pt x="4124457" y="1998207"/>
                    <a:pt x="4118227" y="1998207"/>
                  </a:cubicBezTo>
                  <a:lnTo>
                    <a:pt x="11215" y="1998207"/>
                  </a:lnTo>
                  <a:cubicBezTo>
                    <a:pt x="4984" y="1998207"/>
                    <a:pt x="0" y="1993325"/>
                    <a:pt x="0" y="1988442"/>
                  </a:cubicBezTo>
                  <a:cubicBezTo>
                    <a:pt x="0" y="1982339"/>
                    <a:pt x="4984" y="1977457"/>
                    <a:pt x="11215" y="1977457"/>
                  </a:cubicBezTo>
                  <a:close/>
                  <a:moveTo>
                    <a:pt x="11215" y="1785205"/>
                  </a:moveTo>
                  <a:lnTo>
                    <a:pt x="4118227" y="1785205"/>
                  </a:lnTo>
                  <a:cubicBezTo>
                    <a:pt x="4124457" y="1785205"/>
                    <a:pt x="4129441" y="1789830"/>
                    <a:pt x="4129441" y="1795612"/>
                  </a:cubicBezTo>
                  <a:cubicBezTo>
                    <a:pt x="4129441" y="1801394"/>
                    <a:pt x="4124457" y="1806019"/>
                    <a:pt x="4118227" y="1806019"/>
                  </a:cubicBezTo>
                  <a:lnTo>
                    <a:pt x="11215" y="1806019"/>
                  </a:lnTo>
                  <a:cubicBezTo>
                    <a:pt x="4984" y="1806019"/>
                    <a:pt x="0" y="1801394"/>
                    <a:pt x="0" y="1795612"/>
                  </a:cubicBezTo>
                  <a:cubicBezTo>
                    <a:pt x="0" y="1789830"/>
                    <a:pt x="4984" y="1785205"/>
                    <a:pt x="11215" y="1785205"/>
                  </a:cubicBezTo>
                  <a:close/>
                  <a:moveTo>
                    <a:pt x="1411916" y="1351261"/>
                  </a:moveTo>
                  <a:lnTo>
                    <a:pt x="4118222" y="1351261"/>
                  </a:lnTo>
                  <a:cubicBezTo>
                    <a:pt x="4124455" y="1351261"/>
                    <a:pt x="4129442" y="1356143"/>
                    <a:pt x="4129442" y="1361026"/>
                  </a:cubicBezTo>
                  <a:cubicBezTo>
                    <a:pt x="4129442" y="1367129"/>
                    <a:pt x="4124455" y="1372011"/>
                    <a:pt x="4118222" y="1372011"/>
                  </a:cubicBezTo>
                  <a:lnTo>
                    <a:pt x="1411916" y="1372011"/>
                  </a:lnTo>
                  <a:cubicBezTo>
                    <a:pt x="1405684" y="1372011"/>
                    <a:pt x="1400697" y="1367129"/>
                    <a:pt x="1400697" y="1361026"/>
                  </a:cubicBezTo>
                  <a:cubicBezTo>
                    <a:pt x="1400697" y="1356143"/>
                    <a:pt x="1405684" y="1351261"/>
                    <a:pt x="1411916" y="1351261"/>
                  </a:cubicBezTo>
                  <a:close/>
                  <a:moveTo>
                    <a:pt x="1411916" y="1159012"/>
                  </a:moveTo>
                  <a:lnTo>
                    <a:pt x="4118222" y="1159012"/>
                  </a:lnTo>
                  <a:cubicBezTo>
                    <a:pt x="4124455" y="1159012"/>
                    <a:pt x="4129442" y="1163637"/>
                    <a:pt x="4129442" y="1169419"/>
                  </a:cubicBezTo>
                  <a:cubicBezTo>
                    <a:pt x="4129442" y="1175201"/>
                    <a:pt x="4124455" y="1179826"/>
                    <a:pt x="4118222" y="1179826"/>
                  </a:cubicBezTo>
                  <a:lnTo>
                    <a:pt x="1411916" y="1179826"/>
                  </a:lnTo>
                  <a:cubicBezTo>
                    <a:pt x="1405684" y="1179826"/>
                    <a:pt x="1400697" y="1175201"/>
                    <a:pt x="1400697" y="1169419"/>
                  </a:cubicBezTo>
                  <a:cubicBezTo>
                    <a:pt x="1400697" y="1163637"/>
                    <a:pt x="1405684" y="1159012"/>
                    <a:pt x="1411916" y="1159012"/>
                  </a:cubicBezTo>
                  <a:close/>
                  <a:moveTo>
                    <a:pt x="1411916" y="966756"/>
                  </a:moveTo>
                  <a:lnTo>
                    <a:pt x="4118222" y="966756"/>
                  </a:lnTo>
                  <a:cubicBezTo>
                    <a:pt x="4124455" y="966756"/>
                    <a:pt x="4129442" y="971381"/>
                    <a:pt x="4129442" y="977163"/>
                  </a:cubicBezTo>
                  <a:cubicBezTo>
                    <a:pt x="4129442" y="982945"/>
                    <a:pt x="4124455" y="987570"/>
                    <a:pt x="4118222" y="987570"/>
                  </a:cubicBezTo>
                  <a:lnTo>
                    <a:pt x="1411916" y="987570"/>
                  </a:lnTo>
                  <a:cubicBezTo>
                    <a:pt x="1405684" y="987570"/>
                    <a:pt x="1400697" y="982945"/>
                    <a:pt x="1400697" y="977163"/>
                  </a:cubicBezTo>
                  <a:cubicBezTo>
                    <a:pt x="1400697" y="971381"/>
                    <a:pt x="1405684" y="966756"/>
                    <a:pt x="1411916" y="966756"/>
                  </a:cubicBezTo>
                  <a:close/>
                  <a:moveTo>
                    <a:pt x="1411916" y="774505"/>
                  </a:moveTo>
                  <a:lnTo>
                    <a:pt x="4118222" y="774505"/>
                  </a:lnTo>
                  <a:cubicBezTo>
                    <a:pt x="4124455" y="774505"/>
                    <a:pt x="4129442" y="779130"/>
                    <a:pt x="4129442" y="784912"/>
                  </a:cubicBezTo>
                  <a:cubicBezTo>
                    <a:pt x="4129442" y="789538"/>
                    <a:pt x="4124455" y="795319"/>
                    <a:pt x="4118222" y="795319"/>
                  </a:cubicBezTo>
                  <a:lnTo>
                    <a:pt x="1411916" y="795319"/>
                  </a:lnTo>
                  <a:cubicBezTo>
                    <a:pt x="1405684" y="795319"/>
                    <a:pt x="1400697" y="789538"/>
                    <a:pt x="1400697" y="784912"/>
                  </a:cubicBezTo>
                  <a:cubicBezTo>
                    <a:pt x="1400697" y="779130"/>
                    <a:pt x="1405684" y="774505"/>
                    <a:pt x="1411916" y="774505"/>
                  </a:cubicBezTo>
                  <a:close/>
                  <a:moveTo>
                    <a:pt x="1411916" y="576761"/>
                  </a:moveTo>
                  <a:lnTo>
                    <a:pt x="4118222" y="576761"/>
                  </a:lnTo>
                  <a:cubicBezTo>
                    <a:pt x="4124455" y="576761"/>
                    <a:pt x="4129442" y="582543"/>
                    <a:pt x="4129442" y="587168"/>
                  </a:cubicBezTo>
                  <a:cubicBezTo>
                    <a:pt x="4129442" y="592950"/>
                    <a:pt x="4124455" y="597575"/>
                    <a:pt x="4118222" y="597575"/>
                  </a:cubicBezTo>
                  <a:lnTo>
                    <a:pt x="1411916" y="597575"/>
                  </a:lnTo>
                  <a:cubicBezTo>
                    <a:pt x="1405684" y="597575"/>
                    <a:pt x="1400697" y="592950"/>
                    <a:pt x="1400697" y="587168"/>
                  </a:cubicBezTo>
                  <a:cubicBezTo>
                    <a:pt x="1400697" y="582543"/>
                    <a:pt x="1405684" y="576761"/>
                    <a:pt x="1411916" y="576761"/>
                  </a:cubicBezTo>
                  <a:close/>
                  <a:moveTo>
                    <a:pt x="1411916" y="384505"/>
                  </a:moveTo>
                  <a:lnTo>
                    <a:pt x="4118222" y="384505"/>
                  </a:lnTo>
                  <a:cubicBezTo>
                    <a:pt x="4124455" y="384505"/>
                    <a:pt x="4129442" y="387974"/>
                    <a:pt x="4129442" y="393756"/>
                  </a:cubicBezTo>
                  <a:cubicBezTo>
                    <a:pt x="4129442" y="399538"/>
                    <a:pt x="4124455" y="405319"/>
                    <a:pt x="4118222" y="405319"/>
                  </a:cubicBezTo>
                  <a:lnTo>
                    <a:pt x="1411916" y="405319"/>
                  </a:lnTo>
                  <a:cubicBezTo>
                    <a:pt x="1405684" y="405319"/>
                    <a:pt x="1400697" y="399538"/>
                    <a:pt x="1400697" y="393756"/>
                  </a:cubicBezTo>
                  <a:cubicBezTo>
                    <a:pt x="1400697" y="387974"/>
                    <a:pt x="1405684" y="384505"/>
                    <a:pt x="1411916" y="384505"/>
                  </a:cubicBezTo>
                  <a:close/>
                  <a:moveTo>
                    <a:pt x="1411916" y="192254"/>
                  </a:moveTo>
                  <a:lnTo>
                    <a:pt x="4118222" y="192254"/>
                  </a:lnTo>
                  <a:cubicBezTo>
                    <a:pt x="4124455" y="192254"/>
                    <a:pt x="4129442" y="196879"/>
                    <a:pt x="4129442" y="202661"/>
                  </a:cubicBezTo>
                  <a:cubicBezTo>
                    <a:pt x="4129442" y="208443"/>
                    <a:pt x="4124455" y="213068"/>
                    <a:pt x="4118222" y="213068"/>
                  </a:cubicBezTo>
                  <a:lnTo>
                    <a:pt x="1411916" y="213068"/>
                  </a:lnTo>
                  <a:cubicBezTo>
                    <a:pt x="1405684" y="213068"/>
                    <a:pt x="1400697" y="208443"/>
                    <a:pt x="1400697" y="202661"/>
                  </a:cubicBezTo>
                  <a:cubicBezTo>
                    <a:pt x="1400697" y="196879"/>
                    <a:pt x="1405684" y="192254"/>
                    <a:pt x="1411916" y="192254"/>
                  </a:cubicBezTo>
                  <a:close/>
                  <a:moveTo>
                    <a:pt x="1411916" y="0"/>
                  </a:moveTo>
                  <a:lnTo>
                    <a:pt x="4118222" y="0"/>
                  </a:lnTo>
                  <a:cubicBezTo>
                    <a:pt x="4124455" y="0"/>
                    <a:pt x="4129442" y="4882"/>
                    <a:pt x="4129442" y="10985"/>
                  </a:cubicBezTo>
                  <a:cubicBezTo>
                    <a:pt x="4129442" y="17088"/>
                    <a:pt x="4124455" y="20750"/>
                    <a:pt x="4118222" y="20750"/>
                  </a:cubicBezTo>
                  <a:lnTo>
                    <a:pt x="1411916" y="20750"/>
                  </a:lnTo>
                  <a:cubicBezTo>
                    <a:pt x="1405684" y="20750"/>
                    <a:pt x="1400697" y="17088"/>
                    <a:pt x="1400697" y="10985"/>
                  </a:cubicBezTo>
                  <a:cubicBezTo>
                    <a:pt x="1400697" y="4882"/>
                    <a:pt x="1405684" y="0"/>
                    <a:pt x="1411916" y="0"/>
                  </a:cubicBezTo>
                  <a:close/>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40" name="Freeform 43">
              <a:extLst>
                <a:ext uri="{FF2B5EF4-FFF2-40B4-BE49-F238E27FC236}">
                  <a16:creationId xmlns:a16="http://schemas.microsoft.com/office/drawing/2014/main" id="{92C7376D-E11C-9F29-3511-9143D76B4E6D}"/>
                </a:ext>
              </a:extLst>
            </p:cNvPr>
            <p:cNvSpPr>
              <a:spLocks noChangeArrowheads="1"/>
            </p:cNvSpPr>
            <p:nvPr/>
          </p:nvSpPr>
          <p:spPr bwMode="auto">
            <a:xfrm>
              <a:off x="3526462" y="4281816"/>
              <a:ext cx="5207304" cy="417463"/>
            </a:xfrm>
            <a:custGeom>
              <a:avLst/>
              <a:gdLst>
                <a:gd name="T0" fmla="*/ 4178 w 4179"/>
                <a:gd name="T1" fmla="*/ 320 h 335"/>
                <a:gd name="T2" fmla="*/ 4178 w 4179"/>
                <a:gd name="T3" fmla="*/ 320 h 335"/>
                <a:gd name="T4" fmla="*/ 3859 w 4179"/>
                <a:gd name="T5" fmla="*/ 0 h 335"/>
                <a:gd name="T6" fmla="*/ 320 w 4179"/>
                <a:gd name="T7" fmla="*/ 0 h 335"/>
                <a:gd name="T8" fmla="*/ 320 w 4179"/>
                <a:gd name="T9" fmla="*/ 0 h 335"/>
                <a:gd name="T10" fmla="*/ 0 w 4179"/>
                <a:gd name="T11" fmla="*/ 320 h 335"/>
                <a:gd name="T12" fmla="*/ 0 w 4179"/>
                <a:gd name="T13" fmla="*/ 334 h 335"/>
                <a:gd name="T14" fmla="*/ 4178 w 4179"/>
                <a:gd name="T15" fmla="*/ 334 h 335"/>
                <a:gd name="T16" fmla="*/ 4178 w 4179"/>
                <a:gd name="T17" fmla="*/ 32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9" h="335">
                  <a:moveTo>
                    <a:pt x="4178" y="320"/>
                  </a:moveTo>
                  <a:lnTo>
                    <a:pt x="4178" y="320"/>
                  </a:lnTo>
                  <a:cubicBezTo>
                    <a:pt x="4178" y="143"/>
                    <a:pt x="4035" y="0"/>
                    <a:pt x="3859" y="0"/>
                  </a:cubicBezTo>
                  <a:lnTo>
                    <a:pt x="320" y="0"/>
                  </a:lnTo>
                  <a:lnTo>
                    <a:pt x="320" y="0"/>
                  </a:lnTo>
                  <a:cubicBezTo>
                    <a:pt x="143" y="0"/>
                    <a:pt x="0" y="143"/>
                    <a:pt x="0" y="320"/>
                  </a:cubicBezTo>
                  <a:lnTo>
                    <a:pt x="0" y="334"/>
                  </a:lnTo>
                  <a:lnTo>
                    <a:pt x="4178" y="334"/>
                  </a:lnTo>
                  <a:lnTo>
                    <a:pt x="4178" y="320"/>
                  </a:lnTo>
                </a:path>
              </a:pathLst>
            </a:custGeom>
            <a:solidFill>
              <a:srgbClr val="6A68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1" name="Freeform 44">
              <a:extLst>
                <a:ext uri="{FF2B5EF4-FFF2-40B4-BE49-F238E27FC236}">
                  <a16:creationId xmlns:a16="http://schemas.microsoft.com/office/drawing/2014/main" id="{227A3648-2293-80AD-A60C-CF1F94285CA1}"/>
                </a:ext>
              </a:extLst>
            </p:cNvPr>
            <p:cNvSpPr>
              <a:spLocks noChangeArrowheads="1"/>
            </p:cNvSpPr>
            <p:nvPr/>
          </p:nvSpPr>
          <p:spPr bwMode="auto">
            <a:xfrm>
              <a:off x="3861532" y="4402664"/>
              <a:ext cx="701863" cy="185497"/>
            </a:xfrm>
            <a:custGeom>
              <a:avLst/>
              <a:gdLst>
                <a:gd name="connsiteX0" fmla="*/ 611847 w 701863"/>
                <a:gd name="connsiteY0" fmla="*/ 0 h 185497"/>
                <a:gd name="connsiteX1" fmla="*/ 701863 w 701863"/>
                <a:gd name="connsiteY1" fmla="*/ 92118 h 185497"/>
                <a:gd name="connsiteX2" fmla="*/ 611847 w 701863"/>
                <a:gd name="connsiteY2" fmla="*/ 185497 h 185497"/>
                <a:gd name="connsiteX3" fmla="*/ 521831 w 701863"/>
                <a:gd name="connsiteY3" fmla="*/ 92118 h 185497"/>
                <a:gd name="connsiteX4" fmla="*/ 611847 w 701863"/>
                <a:gd name="connsiteY4" fmla="*/ 0 h 185497"/>
                <a:gd name="connsiteX5" fmla="*/ 350288 w 701863"/>
                <a:gd name="connsiteY5" fmla="*/ 0 h 185497"/>
                <a:gd name="connsiteX6" fmla="*/ 443667 w 701863"/>
                <a:gd name="connsiteY6" fmla="*/ 92118 h 185497"/>
                <a:gd name="connsiteX7" fmla="*/ 350288 w 701863"/>
                <a:gd name="connsiteY7" fmla="*/ 185497 h 185497"/>
                <a:gd name="connsiteX8" fmla="*/ 258170 w 701863"/>
                <a:gd name="connsiteY8" fmla="*/ 92118 h 185497"/>
                <a:gd name="connsiteX9" fmla="*/ 350288 w 701863"/>
                <a:gd name="connsiteY9" fmla="*/ 0 h 185497"/>
                <a:gd name="connsiteX10" fmla="*/ 93380 w 701863"/>
                <a:gd name="connsiteY10" fmla="*/ 0 h 185497"/>
                <a:gd name="connsiteX11" fmla="*/ 185497 w 701863"/>
                <a:gd name="connsiteY11" fmla="*/ 92118 h 185497"/>
                <a:gd name="connsiteX12" fmla="*/ 93380 w 701863"/>
                <a:gd name="connsiteY12" fmla="*/ 185497 h 185497"/>
                <a:gd name="connsiteX13" fmla="*/ 0 w 701863"/>
                <a:gd name="connsiteY13" fmla="*/ 92118 h 185497"/>
                <a:gd name="connsiteX14" fmla="*/ 93380 w 701863"/>
                <a:gd name="connsiteY14" fmla="*/ 0 h 18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863" h="185497">
                  <a:moveTo>
                    <a:pt x="611847" y="0"/>
                  </a:moveTo>
                  <a:cubicBezTo>
                    <a:pt x="662404" y="0"/>
                    <a:pt x="701863" y="41642"/>
                    <a:pt x="701863" y="92118"/>
                  </a:cubicBezTo>
                  <a:cubicBezTo>
                    <a:pt x="701863" y="143855"/>
                    <a:pt x="662404" y="185497"/>
                    <a:pt x="611847" y="185497"/>
                  </a:cubicBezTo>
                  <a:cubicBezTo>
                    <a:pt x="562523" y="185497"/>
                    <a:pt x="521831" y="143855"/>
                    <a:pt x="521831" y="92118"/>
                  </a:cubicBezTo>
                  <a:cubicBezTo>
                    <a:pt x="521831" y="41642"/>
                    <a:pt x="562523" y="0"/>
                    <a:pt x="611847" y="0"/>
                  </a:cubicBezTo>
                  <a:close/>
                  <a:moveTo>
                    <a:pt x="350288" y="0"/>
                  </a:moveTo>
                  <a:cubicBezTo>
                    <a:pt x="402025" y="0"/>
                    <a:pt x="443667" y="41642"/>
                    <a:pt x="443667" y="92118"/>
                  </a:cubicBezTo>
                  <a:cubicBezTo>
                    <a:pt x="443667" y="143855"/>
                    <a:pt x="402025" y="185497"/>
                    <a:pt x="350288" y="185497"/>
                  </a:cubicBezTo>
                  <a:cubicBezTo>
                    <a:pt x="299812" y="185497"/>
                    <a:pt x="258170" y="143855"/>
                    <a:pt x="258170" y="92118"/>
                  </a:cubicBezTo>
                  <a:cubicBezTo>
                    <a:pt x="258170" y="41642"/>
                    <a:pt x="299812" y="0"/>
                    <a:pt x="350288" y="0"/>
                  </a:cubicBezTo>
                  <a:close/>
                  <a:moveTo>
                    <a:pt x="93380" y="0"/>
                  </a:moveTo>
                  <a:cubicBezTo>
                    <a:pt x="143855" y="0"/>
                    <a:pt x="185497" y="41642"/>
                    <a:pt x="185497" y="92118"/>
                  </a:cubicBezTo>
                  <a:cubicBezTo>
                    <a:pt x="185497" y="143855"/>
                    <a:pt x="143855" y="185497"/>
                    <a:pt x="93380" y="185497"/>
                  </a:cubicBezTo>
                  <a:cubicBezTo>
                    <a:pt x="41642" y="185497"/>
                    <a:pt x="0" y="143855"/>
                    <a:pt x="0" y="92118"/>
                  </a:cubicBezTo>
                  <a:cubicBezTo>
                    <a:pt x="0" y="41642"/>
                    <a:pt x="41642" y="0"/>
                    <a:pt x="93380"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42" name="Freeform 47">
              <a:extLst>
                <a:ext uri="{FF2B5EF4-FFF2-40B4-BE49-F238E27FC236}">
                  <a16:creationId xmlns:a16="http://schemas.microsoft.com/office/drawing/2014/main" id="{485DD772-BE46-6C75-C800-A90702FCEC6D}"/>
                </a:ext>
              </a:extLst>
            </p:cNvPr>
            <p:cNvSpPr>
              <a:spLocks noChangeArrowheads="1"/>
            </p:cNvSpPr>
            <p:nvPr/>
          </p:nvSpPr>
          <p:spPr bwMode="auto">
            <a:xfrm>
              <a:off x="4839275" y="4386183"/>
              <a:ext cx="3268299" cy="214227"/>
            </a:xfrm>
            <a:custGeom>
              <a:avLst/>
              <a:gdLst>
                <a:gd name="T0" fmla="*/ 2559 w 2623"/>
                <a:gd name="T1" fmla="*/ 171 h 172"/>
                <a:gd name="T2" fmla="*/ 62 w 2623"/>
                <a:gd name="T3" fmla="*/ 171 h 172"/>
                <a:gd name="T4" fmla="*/ 62 w 2623"/>
                <a:gd name="T5" fmla="*/ 171 h 172"/>
                <a:gd name="T6" fmla="*/ 0 w 2623"/>
                <a:gd name="T7" fmla="*/ 109 h 172"/>
                <a:gd name="T8" fmla="*/ 0 w 2623"/>
                <a:gd name="T9" fmla="*/ 62 h 172"/>
                <a:gd name="T10" fmla="*/ 0 w 2623"/>
                <a:gd name="T11" fmla="*/ 62 h 172"/>
                <a:gd name="T12" fmla="*/ 62 w 2623"/>
                <a:gd name="T13" fmla="*/ 0 h 172"/>
                <a:gd name="T14" fmla="*/ 2559 w 2623"/>
                <a:gd name="T15" fmla="*/ 0 h 172"/>
                <a:gd name="T16" fmla="*/ 2559 w 2623"/>
                <a:gd name="T17" fmla="*/ 0 h 172"/>
                <a:gd name="T18" fmla="*/ 2622 w 2623"/>
                <a:gd name="T19" fmla="*/ 62 h 172"/>
                <a:gd name="T20" fmla="*/ 2622 w 2623"/>
                <a:gd name="T21" fmla="*/ 109 h 172"/>
                <a:gd name="T22" fmla="*/ 2622 w 2623"/>
                <a:gd name="T23" fmla="*/ 109 h 172"/>
                <a:gd name="T24" fmla="*/ 2559 w 2623"/>
                <a:gd name="T25" fmla="*/ 17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3" h="172">
                  <a:moveTo>
                    <a:pt x="2559" y="171"/>
                  </a:moveTo>
                  <a:lnTo>
                    <a:pt x="62" y="171"/>
                  </a:lnTo>
                  <a:lnTo>
                    <a:pt x="62" y="171"/>
                  </a:lnTo>
                  <a:cubicBezTo>
                    <a:pt x="28" y="171"/>
                    <a:pt x="0" y="143"/>
                    <a:pt x="0" y="109"/>
                  </a:cubicBezTo>
                  <a:lnTo>
                    <a:pt x="0" y="62"/>
                  </a:lnTo>
                  <a:lnTo>
                    <a:pt x="0" y="62"/>
                  </a:lnTo>
                  <a:cubicBezTo>
                    <a:pt x="0" y="28"/>
                    <a:pt x="28" y="0"/>
                    <a:pt x="62" y="0"/>
                  </a:cubicBezTo>
                  <a:lnTo>
                    <a:pt x="2559" y="0"/>
                  </a:lnTo>
                  <a:lnTo>
                    <a:pt x="2559" y="0"/>
                  </a:lnTo>
                  <a:cubicBezTo>
                    <a:pt x="2594" y="0"/>
                    <a:pt x="2622" y="28"/>
                    <a:pt x="2622" y="62"/>
                  </a:cubicBezTo>
                  <a:lnTo>
                    <a:pt x="2622" y="109"/>
                  </a:lnTo>
                  <a:lnTo>
                    <a:pt x="2622" y="109"/>
                  </a:lnTo>
                  <a:cubicBezTo>
                    <a:pt x="2622" y="143"/>
                    <a:pt x="2594" y="171"/>
                    <a:pt x="2559" y="171"/>
                  </a:cubicBezTo>
                </a:path>
              </a:pathLst>
            </a:custGeom>
            <a:solidFill>
              <a:srgbClr val="7E7DF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3" name="Freeform 48">
              <a:extLst>
                <a:ext uri="{FF2B5EF4-FFF2-40B4-BE49-F238E27FC236}">
                  <a16:creationId xmlns:a16="http://schemas.microsoft.com/office/drawing/2014/main" id="{C77A872C-728F-D2E8-33E1-C61F29BDC717}"/>
                </a:ext>
              </a:extLst>
            </p:cNvPr>
            <p:cNvSpPr>
              <a:spLocks noChangeArrowheads="1"/>
            </p:cNvSpPr>
            <p:nvPr/>
          </p:nvSpPr>
          <p:spPr bwMode="auto">
            <a:xfrm>
              <a:off x="3921954" y="5028857"/>
              <a:ext cx="3449564" cy="362534"/>
            </a:xfrm>
            <a:custGeom>
              <a:avLst/>
              <a:gdLst>
                <a:gd name="T0" fmla="*/ 0 w 2770"/>
                <a:gd name="T1" fmla="*/ 292 h 293"/>
                <a:gd name="T2" fmla="*/ 2769 w 2770"/>
                <a:gd name="T3" fmla="*/ 292 h 293"/>
                <a:gd name="T4" fmla="*/ 2769 w 2770"/>
                <a:gd name="T5" fmla="*/ 0 h 293"/>
                <a:gd name="T6" fmla="*/ 0 w 2770"/>
                <a:gd name="T7" fmla="*/ 0 h 293"/>
                <a:gd name="T8" fmla="*/ 0 w 2770"/>
                <a:gd name="T9" fmla="*/ 292 h 293"/>
              </a:gdLst>
              <a:ahLst/>
              <a:cxnLst>
                <a:cxn ang="0">
                  <a:pos x="T0" y="T1"/>
                </a:cxn>
                <a:cxn ang="0">
                  <a:pos x="T2" y="T3"/>
                </a:cxn>
                <a:cxn ang="0">
                  <a:pos x="T4" y="T5"/>
                </a:cxn>
                <a:cxn ang="0">
                  <a:pos x="T6" y="T7"/>
                </a:cxn>
                <a:cxn ang="0">
                  <a:pos x="T8" y="T9"/>
                </a:cxn>
              </a:cxnLst>
              <a:rect l="0" t="0" r="r" b="b"/>
              <a:pathLst>
                <a:path w="2770" h="293">
                  <a:moveTo>
                    <a:pt x="0" y="292"/>
                  </a:moveTo>
                  <a:lnTo>
                    <a:pt x="2769" y="292"/>
                  </a:lnTo>
                  <a:lnTo>
                    <a:pt x="2769" y="0"/>
                  </a:lnTo>
                  <a:lnTo>
                    <a:pt x="0" y="0"/>
                  </a:lnTo>
                  <a:lnTo>
                    <a:pt x="0" y="29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4" name="Freeform 49">
              <a:extLst>
                <a:ext uri="{FF2B5EF4-FFF2-40B4-BE49-F238E27FC236}">
                  <a16:creationId xmlns:a16="http://schemas.microsoft.com/office/drawing/2014/main" id="{555F2684-56AF-669A-8715-3858BF787083}"/>
                </a:ext>
              </a:extLst>
            </p:cNvPr>
            <p:cNvSpPr>
              <a:spLocks noChangeArrowheads="1"/>
            </p:cNvSpPr>
            <p:nvPr/>
          </p:nvSpPr>
          <p:spPr bwMode="auto">
            <a:xfrm>
              <a:off x="7371518" y="5028857"/>
              <a:ext cx="659152" cy="362534"/>
            </a:xfrm>
            <a:custGeom>
              <a:avLst/>
              <a:gdLst>
                <a:gd name="T0" fmla="*/ 527 w 528"/>
                <a:gd name="T1" fmla="*/ 0 h 293"/>
                <a:gd name="T2" fmla="*/ 0 w 528"/>
                <a:gd name="T3" fmla="*/ 0 h 293"/>
                <a:gd name="T4" fmla="*/ 0 w 528"/>
                <a:gd name="T5" fmla="*/ 292 h 293"/>
                <a:gd name="T6" fmla="*/ 527 w 528"/>
                <a:gd name="T7" fmla="*/ 292 h 293"/>
                <a:gd name="T8" fmla="*/ 527 w 528"/>
                <a:gd name="T9" fmla="*/ 0 h 293"/>
              </a:gdLst>
              <a:ahLst/>
              <a:cxnLst>
                <a:cxn ang="0">
                  <a:pos x="T0" y="T1"/>
                </a:cxn>
                <a:cxn ang="0">
                  <a:pos x="T2" y="T3"/>
                </a:cxn>
                <a:cxn ang="0">
                  <a:pos x="T4" y="T5"/>
                </a:cxn>
                <a:cxn ang="0">
                  <a:pos x="T6" y="T7"/>
                </a:cxn>
                <a:cxn ang="0">
                  <a:pos x="T8" y="T9"/>
                </a:cxn>
              </a:cxnLst>
              <a:rect l="0" t="0" r="r" b="b"/>
              <a:pathLst>
                <a:path w="528" h="293">
                  <a:moveTo>
                    <a:pt x="527" y="0"/>
                  </a:moveTo>
                  <a:lnTo>
                    <a:pt x="0" y="0"/>
                  </a:lnTo>
                  <a:lnTo>
                    <a:pt x="0" y="292"/>
                  </a:lnTo>
                  <a:lnTo>
                    <a:pt x="527" y="292"/>
                  </a:lnTo>
                  <a:lnTo>
                    <a:pt x="527" y="0"/>
                  </a:lnTo>
                </a:path>
              </a:pathLst>
            </a:custGeom>
            <a:solidFill>
              <a:srgbClr val="433E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5" name="Freeform 50">
              <a:extLst>
                <a:ext uri="{FF2B5EF4-FFF2-40B4-BE49-F238E27FC236}">
                  <a16:creationId xmlns:a16="http://schemas.microsoft.com/office/drawing/2014/main" id="{87B9F430-019D-F3F4-5378-55F87F2ED4A6}"/>
                </a:ext>
              </a:extLst>
            </p:cNvPr>
            <p:cNvSpPr>
              <a:spLocks noChangeArrowheads="1"/>
            </p:cNvSpPr>
            <p:nvPr/>
          </p:nvSpPr>
          <p:spPr bwMode="auto">
            <a:xfrm>
              <a:off x="7541800" y="5083787"/>
              <a:ext cx="296618" cy="230704"/>
            </a:xfrm>
            <a:custGeom>
              <a:avLst/>
              <a:gdLst>
                <a:gd name="T0" fmla="*/ 74 w 240"/>
                <a:gd name="T1" fmla="*/ 135 h 184"/>
                <a:gd name="T2" fmla="*/ 74 w 240"/>
                <a:gd name="T3" fmla="*/ 135 h 184"/>
                <a:gd name="T4" fmla="*/ 14 w 240"/>
                <a:gd name="T5" fmla="*/ 75 h 184"/>
                <a:gd name="T6" fmla="*/ 14 w 240"/>
                <a:gd name="T7" fmla="*/ 75 h 184"/>
                <a:gd name="T8" fmla="*/ 74 w 240"/>
                <a:gd name="T9" fmla="*/ 16 h 184"/>
                <a:gd name="T10" fmla="*/ 74 w 240"/>
                <a:gd name="T11" fmla="*/ 16 h 184"/>
                <a:gd name="T12" fmla="*/ 134 w 240"/>
                <a:gd name="T13" fmla="*/ 75 h 184"/>
                <a:gd name="T14" fmla="*/ 134 w 240"/>
                <a:gd name="T15" fmla="*/ 75 h 184"/>
                <a:gd name="T16" fmla="*/ 74 w 240"/>
                <a:gd name="T17" fmla="*/ 135 h 184"/>
                <a:gd name="T18" fmla="*/ 239 w 240"/>
                <a:gd name="T19" fmla="*/ 170 h 184"/>
                <a:gd name="T20" fmla="*/ 142 w 240"/>
                <a:gd name="T21" fmla="*/ 108 h 184"/>
                <a:gd name="T22" fmla="*/ 142 w 240"/>
                <a:gd name="T23" fmla="*/ 108 h 184"/>
                <a:gd name="T24" fmla="*/ 149 w 240"/>
                <a:gd name="T25" fmla="*/ 75 h 184"/>
                <a:gd name="T26" fmla="*/ 149 w 240"/>
                <a:gd name="T27" fmla="*/ 75 h 184"/>
                <a:gd name="T28" fmla="*/ 74 w 240"/>
                <a:gd name="T29" fmla="*/ 0 h 184"/>
                <a:gd name="T30" fmla="*/ 74 w 240"/>
                <a:gd name="T31" fmla="*/ 0 h 184"/>
                <a:gd name="T32" fmla="*/ 0 w 240"/>
                <a:gd name="T33" fmla="*/ 75 h 184"/>
                <a:gd name="T34" fmla="*/ 0 w 240"/>
                <a:gd name="T35" fmla="*/ 75 h 184"/>
                <a:gd name="T36" fmla="*/ 74 w 240"/>
                <a:gd name="T37" fmla="*/ 150 h 184"/>
                <a:gd name="T38" fmla="*/ 74 w 240"/>
                <a:gd name="T39" fmla="*/ 150 h 184"/>
                <a:gd name="T40" fmla="*/ 134 w 240"/>
                <a:gd name="T41" fmla="*/ 121 h 184"/>
                <a:gd name="T42" fmla="*/ 231 w 240"/>
                <a:gd name="T43" fmla="*/ 183 h 184"/>
                <a:gd name="T44" fmla="*/ 239 w 240"/>
                <a:gd name="T45" fmla="*/ 17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184">
                  <a:moveTo>
                    <a:pt x="74" y="135"/>
                  </a:moveTo>
                  <a:lnTo>
                    <a:pt x="74" y="135"/>
                  </a:lnTo>
                  <a:cubicBezTo>
                    <a:pt x="41" y="135"/>
                    <a:pt x="14" y="108"/>
                    <a:pt x="14" y="75"/>
                  </a:cubicBezTo>
                  <a:lnTo>
                    <a:pt x="14" y="75"/>
                  </a:lnTo>
                  <a:cubicBezTo>
                    <a:pt x="14" y="42"/>
                    <a:pt x="41" y="16"/>
                    <a:pt x="74" y="16"/>
                  </a:cubicBezTo>
                  <a:lnTo>
                    <a:pt x="74" y="16"/>
                  </a:lnTo>
                  <a:cubicBezTo>
                    <a:pt x="107" y="16"/>
                    <a:pt x="134" y="42"/>
                    <a:pt x="134" y="75"/>
                  </a:cubicBezTo>
                  <a:lnTo>
                    <a:pt x="134" y="75"/>
                  </a:lnTo>
                  <a:cubicBezTo>
                    <a:pt x="134" y="108"/>
                    <a:pt x="107" y="135"/>
                    <a:pt x="74" y="135"/>
                  </a:cubicBezTo>
                  <a:close/>
                  <a:moveTo>
                    <a:pt x="239" y="170"/>
                  </a:moveTo>
                  <a:lnTo>
                    <a:pt x="142" y="108"/>
                  </a:lnTo>
                  <a:lnTo>
                    <a:pt x="142" y="108"/>
                  </a:lnTo>
                  <a:cubicBezTo>
                    <a:pt x="147" y="98"/>
                    <a:pt x="149" y="87"/>
                    <a:pt x="149" y="75"/>
                  </a:cubicBezTo>
                  <a:lnTo>
                    <a:pt x="149" y="75"/>
                  </a:lnTo>
                  <a:cubicBezTo>
                    <a:pt x="149" y="34"/>
                    <a:pt x="115" y="0"/>
                    <a:pt x="74" y="0"/>
                  </a:cubicBezTo>
                  <a:lnTo>
                    <a:pt x="74" y="0"/>
                  </a:lnTo>
                  <a:cubicBezTo>
                    <a:pt x="33" y="0"/>
                    <a:pt x="0" y="34"/>
                    <a:pt x="0" y="75"/>
                  </a:cubicBezTo>
                  <a:lnTo>
                    <a:pt x="0" y="75"/>
                  </a:lnTo>
                  <a:cubicBezTo>
                    <a:pt x="0" y="116"/>
                    <a:pt x="33" y="150"/>
                    <a:pt x="74" y="150"/>
                  </a:cubicBezTo>
                  <a:lnTo>
                    <a:pt x="74" y="150"/>
                  </a:lnTo>
                  <a:cubicBezTo>
                    <a:pt x="98" y="150"/>
                    <a:pt x="120" y="138"/>
                    <a:pt x="134" y="121"/>
                  </a:cubicBezTo>
                  <a:lnTo>
                    <a:pt x="231" y="183"/>
                  </a:lnTo>
                  <a:lnTo>
                    <a:pt x="239" y="170"/>
                  </a:lnTo>
                  <a:close/>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6" name="Freeform 51">
              <a:extLst>
                <a:ext uri="{FF2B5EF4-FFF2-40B4-BE49-F238E27FC236}">
                  <a16:creationId xmlns:a16="http://schemas.microsoft.com/office/drawing/2014/main" id="{F99538D8-0015-CEFE-7EDB-B3DC3A7D428E}"/>
                </a:ext>
              </a:extLst>
            </p:cNvPr>
            <p:cNvSpPr>
              <a:spLocks noChangeArrowheads="1"/>
            </p:cNvSpPr>
            <p:nvPr/>
          </p:nvSpPr>
          <p:spPr bwMode="auto">
            <a:xfrm>
              <a:off x="4059276" y="5298008"/>
              <a:ext cx="3103511" cy="21971"/>
            </a:xfrm>
            <a:custGeom>
              <a:avLst/>
              <a:gdLst>
                <a:gd name="T0" fmla="*/ 2483 w 2493"/>
                <a:gd name="T1" fmla="*/ 18 h 19"/>
                <a:gd name="T2" fmla="*/ 10 w 2493"/>
                <a:gd name="T3" fmla="*/ 18 h 19"/>
                <a:gd name="T4" fmla="*/ 10 w 2493"/>
                <a:gd name="T5" fmla="*/ 18 h 19"/>
                <a:gd name="T6" fmla="*/ 0 w 2493"/>
                <a:gd name="T7" fmla="*/ 10 h 19"/>
                <a:gd name="T8" fmla="*/ 0 w 2493"/>
                <a:gd name="T9" fmla="*/ 10 h 19"/>
                <a:gd name="T10" fmla="*/ 10 w 2493"/>
                <a:gd name="T11" fmla="*/ 0 h 19"/>
                <a:gd name="T12" fmla="*/ 2483 w 2493"/>
                <a:gd name="T13" fmla="*/ 0 h 19"/>
                <a:gd name="T14" fmla="*/ 2483 w 2493"/>
                <a:gd name="T15" fmla="*/ 0 h 19"/>
                <a:gd name="T16" fmla="*/ 2492 w 2493"/>
                <a:gd name="T17" fmla="*/ 10 h 19"/>
                <a:gd name="T18" fmla="*/ 2492 w 2493"/>
                <a:gd name="T19" fmla="*/ 10 h 19"/>
                <a:gd name="T20" fmla="*/ 2483 w 2493"/>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3" h="19">
                  <a:moveTo>
                    <a:pt x="2483" y="18"/>
                  </a:moveTo>
                  <a:lnTo>
                    <a:pt x="10" y="18"/>
                  </a:lnTo>
                  <a:lnTo>
                    <a:pt x="10" y="18"/>
                  </a:lnTo>
                  <a:cubicBezTo>
                    <a:pt x="5" y="18"/>
                    <a:pt x="0" y="15"/>
                    <a:pt x="0" y="10"/>
                  </a:cubicBezTo>
                  <a:lnTo>
                    <a:pt x="0" y="10"/>
                  </a:lnTo>
                  <a:cubicBezTo>
                    <a:pt x="0" y="4"/>
                    <a:pt x="5" y="0"/>
                    <a:pt x="10" y="0"/>
                  </a:cubicBezTo>
                  <a:lnTo>
                    <a:pt x="2483" y="0"/>
                  </a:lnTo>
                  <a:lnTo>
                    <a:pt x="2483" y="0"/>
                  </a:lnTo>
                  <a:cubicBezTo>
                    <a:pt x="2488" y="0"/>
                    <a:pt x="2492" y="4"/>
                    <a:pt x="2492" y="10"/>
                  </a:cubicBezTo>
                  <a:lnTo>
                    <a:pt x="2492" y="10"/>
                  </a:lnTo>
                  <a:cubicBezTo>
                    <a:pt x="2492" y="15"/>
                    <a:pt x="2488" y="18"/>
                    <a:pt x="2483" y="18"/>
                  </a:cubicBezTo>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7" name="Freeform 50">
              <a:extLst>
                <a:ext uri="{FF2B5EF4-FFF2-40B4-BE49-F238E27FC236}">
                  <a16:creationId xmlns:a16="http://schemas.microsoft.com/office/drawing/2014/main" id="{EC79EAF4-953B-C7A1-E29E-8187AC021A92}"/>
                </a:ext>
              </a:extLst>
            </p:cNvPr>
            <p:cNvSpPr>
              <a:spLocks noChangeArrowheads="1"/>
            </p:cNvSpPr>
            <p:nvPr/>
          </p:nvSpPr>
          <p:spPr bwMode="auto">
            <a:xfrm>
              <a:off x="2796932" y="9421950"/>
              <a:ext cx="1286261" cy="1790702"/>
            </a:xfrm>
            <a:custGeom>
              <a:avLst/>
              <a:gdLst>
                <a:gd name="connsiteX0" fmla="*/ 213338 w 1286261"/>
                <a:gd name="connsiteY0" fmla="*/ 996071 h 1790702"/>
                <a:gd name="connsiteX1" fmla="*/ 427488 w 1286261"/>
                <a:gd name="connsiteY1" fmla="*/ 1027067 h 1790702"/>
                <a:gd name="connsiteX2" fmla="*/ 553513 w 1286261"/>
                <a:gd name="connsiteY2" fmla="*/ 1201151 h 1790702"/>
                <a:gd name="connsiteX3" fmla="*/ 345134 w 1286261"/>
                <a:gd name="connsiteY3" fmla="*/ 1255004 h 1790702"/>
                <a:gd name="connsiteX4" fmla="*/ 73119 w 1286261"/>
                <a:gd name="connsiteY4" fmla="*/ 1027067 h 1790702"/>
                <a:gd name="connsiteX5" fmla="*/ 213338 w 1286261"/>
                <a:gd name="connsiteY5" fmla="*/ 996071 h 1790702"/>
                <a:gd name="connsiteX6" fmla="*/ 1224316 w 1286261"/>
                <a:gd name="connsiteY6" fmla="*/ 836548 h 1790702"/>
                <a:gd name="connsiteX7" fmla="*/ 1283107 w 1286261"/>
                <a:gd name="connsiteY7" fmla="*/ 849708 h 1790702"/>
                <a:gd name="connsiteX8" fmla="*/ 1032518 w 1286261"/>
                <a:gd name="connsiteY8" fmla="*/ 1183880 h 1790702"/>
                <a:gd name="connsiteX9" fmla="*/ 778188 w 1286261"/>
                <a:gd name="connsiteY9" fmla="*/ 1181396 h 1790702"/>
                <a:gd name="connsiteX10" fmla="*/ 875432 w 1286261"/>
                <a:gd name="connsiteY10" fmla="*/ 946606 h 1790702"/>
                <a:gd name="connsiteX11" fmla="*/ 1224316 w 1286261"/>
                <a:gd name="connsiteY11" fmla="*/ 836548 h 1790702"/>
                <a:gd name="connsiteX12" fmla="*/ 153922 w 1286261"/>
                <a:gd name="connsiteY12" fmla="*/ 668143 h 1790702"/>
                <a:gd name="connsiteX13" fmla="*/ 300531 w 1286261"/>
                <a:gd name="connsiteY13" fmla="*/ 690123 h 1790702"/>
                <a:gd name="connsiteX14" fmla="*/ 387045 w 1286261"/>
                <a:gd name="connsiteY14" fmla="*/ 808998 h 1790702"/>
                <a:gd name="connsiteX15" fmla="*/ 243680 w 1286261"/>
                <a:gd name="connsiteY15" fmla="*/ 844908 h 1790702"/>
                <a:gd name="connsiteX16" fmla="*/ 58294 w 1286261"/>
                <a:gd name="connsiteY16" fmla="*/ 688885 h 1790702"/>
                <a:gd name="connsiteX17" fmla="*/ 153922 w 1286261"/>
                <a:gd name="connsiteY17" fmla="*/ 668143 h 1790702"/>
                <a:gd name="connsiteX18" fmla="*/ 884743 w 1286261"/>
                <a:gd name="connsiteY18" fmla="*/ 485672 h 1790702"/>
                <a:gd name="connsiteX19" fmla="*/ 899900 w 1286261"/>
                <a:gd name="connsiteY19" fmla="*/ 488086 h 1790702"/>
                <a:gd name="connsiteX20" fmla="*/ 816519 w 1286261"/>
                <a:gd name="connsiteY20" fmla="*/ 753446 h 1790702"/>
                <a:gd name="connsiteX21" fmla="*/ 655979 w 1286261"/>
                <a:gd name="connsiteY21" fmla="*/ 808262 h 1790702"/>
                <a:gd name="connsiteX22" fmla="*/ 665935 w 1286261"/>
                <a:gd name="connsiteY22" fmla="*/ 638831 h 1790702"/>
                <a:gd name="connsiteX23" fmla="*/ 884743 w 1286261"/>
                <a:gd name="connsiteY23" fmla="*/ 485672 h 1790702"/>
                <a:gd name="connsiteX24" fmla="*/ 177373 w 1286261"/>
                <a:gd name="connsiteY24" fmla="*/ 442344 h 1790702"/>
                <a:gd name="connsiteX25" fmla="*/ 222533 w 1286261"/>
                <a:gd name="connsiteY25" fmla="*/ 447461 h 1790702"/>
                <a:gd name="connsiteX26" fmla="*/ 285091 w 1286261"/>
                <a:gd name="connsiteY26" fmla="*/ 516151 h 1790702"/>
                <a:gd name="connsiteX27" fmla="*/ 196258 w 1286261"/>
                <a:gd name="connsiteY27" fmla="*/ 548042 h 1790702"/>
                <a:gd name="connsiteX28" fmla="*/ 68638 w 1286261"/>
                <a:gd name="connsiteY28" fmla="*/ 462180 h 1790702"/>
                <a:gd name="connsiteX29" fmla="*/ 177373 w 1286261"/>
                <a:gd name="connsiteY29" fmla="*/ 442344 h 1790702"/>
                <a:gd name="connsiteX30" fmla="*/ 555453 w 1286261"/>
                <a:gd name="connsiteY30" fmla="*/ 243665 h 1790702"/>
                <a:gd name="connsiteX31" fmla="*/ 569207 w 1286261"/>
                <a:gd name="connsiteY31" fmla="*/ 424000 h 1790702"/>
                <a:gd name="connsiteX32" fmla="*/ 485430 w 1286261"/>
                <a:gd name="connsiteY32" fmla="*/ 496134 h 1790702"/>
                <a:gd name="connsiteX33" fmla="*/ 449168 w 1286261"/>
                <a:gd name="connsiteY33" fmla="*/ 391664 h 1790702"/>
                <a:gd name="connsiteX34" fmla="*/ 555453 w 1286261"/>
                <a:gd name="connsiteY34" fmla="*/ 243665 h 1790702"/>
                <a:gd name="connsiteX35" fmla="*/ 20775 w 1286261"/>
                <a:gd name="connsiteY35" fmla="*/ 408 h 1790702"/>
                <a:gd name="connsiteX36" fmla="*/ 209822 w 1286261"/>
                <a:gd name="connsiteY36" fmla="*/ 141918 h 1790702"/>
                <a:gd name="connsiteX37" fmla="*/ 222245 w 1286261"/>
                <a:gd name="connsiteY37" fmla="*/ 281603 h 1790702"/>
                <a:gd name="connsiteX38" fmla="*/ 534049 w 1286261"/>
                <a:gd name="connsiteY38" fmla="*/ 753041 h 1790702"/>
                <a:gd name="connsiteX39" fmla="*/ 640882 w 1286261"/>
                <a:gd name="connsiteY39" fmla="*/ 1790702 h 1790702"/>
                <a:gd name="connsiteX40" fmla="*/ 619764 w 1286261"/>
                <a:gd name="connsiteY40" fmla="*/ 1783219 h 1790702"/>
                <a:gd name="connsiteX41" fmla="*/ 514173 w 1286261"/>
                <a:gd name="connsiteY41" fmla="*/ 763018 h 1790702"/>
                <a:gd name="connsiteX42" fmla="*/ 206096 w 1286261"/>
                <a:gd name="connsiteY42" fmla="*/ 295322 h 1790702"/>
                <a:gd name="connsiteX43" fmla="*/ 74417 w 1286261"/>
                <a:gd name="connsiteY43" fmla="*/ 240446 h 1790702"/>
                <a:gd name="connsiteX44" fmla="*/ 7336 w 1286261"/>
                <a:gd name="connsiteY44" fmla="*/ 2233 h 1790702"/>
                <a:gd name="connsiteX45" fmla="*/ 20775 w 1286261"/>
                <a:gd name="connsiteY45" fmla="*/ 408 h 17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86261" h="1790702">
                  <a:moveTo>
                    <a:pt x="213338" y="996071"/>
                  </a:moveTo>
                  <a:cubicBezTo>
                    <a:pt x="285865" y="995758"/>
                    <a:pt x="370714" y="1005777"/>
                    <a:pt x="427488" y="1027067"/>
                  </a:cubicBezTo>
                  <a:cubicBezTo>
                    <a:pt x="542283" y="1068397"/>
                    <a:pt x="563495" y="1176103"/>
                    <a:pt x="553513" y="1201151"/>
                  </a:cubicBezTo>
                  <a:cubicBezTo>
                    <a:pt x="544779" y="1227451"/>
                    <a:pt x="458682" y="1296333"/>
                    <a:pt x="345134" y="1255004"/>
                  </a:cubicBezTo>
                  <a:cubicBezTo>
                    <a:pt x="231586" y="1212422"/>
                    <a:pt x="59393" y="1065892"/>
                    <a:pt x="73119" y="1027067"/>
                  </a:cubicBezTo>
                  <a:cubicBezTo>
                    <a:pt x="80605" y="1007029"/>
                    <a:pt x="140811" y="996384"/>
                    <a:pt x="213338" y="996071"/>
                  </a:cubicBezTo>
                  <a:close/>
                  <a:moveTo>
                    <a:pt x="1224316" y="836548"/>
                  </a:moveTo>
                  <a:cubicBezTo>
                    <a:pt x="1254432" y="835500"/>
                    <a:pt x="1275938" y="839459"/>
                    <a:pt x="1283107" y="849708"/>
                  </a:cubicBezTo>
                  <a:cubicBezTo>
                    <a:pt x="1310534" y="890703"/>
                    <a:pt x="1153449" y="1105617"/>
                    <a:pt x="1032518" y="1183880"/>
                  </a:cubicBezTo>
                  <a:cubicBezTo>
                    <a:pt x="914080" y="1263386"/>
                    <a:pt x="795642" y="1208726"/>
                    <a:pt x="778188" y="1181396"/>
                  </a:cubicBezTo>
                  <a:cubicBezTo>
                    <a:pt x="760734" y="1154065"/>
                    <a:pt x="756994" y="1024869"/>
                    <a:pt x="875432" y="946606"/>
                  </a:cubicBezTo>
                  <a:cubicBezTo>
                    <a:pt x="966130" y="887908"/>
                    <a:pt x="1133969" y="839692"/>
                    <a:pt x="1224316" y="836548"/>
                  </a:cubicBezTo>
                  <a:close/>
                  <a:moveTo>
                    <a:pt x="153922" y="668143"/>
                  </a:moveTo>
                  <a:cubicBezTo>
                    <a:pt x="203513" y="668143"/>
                    <a:pt x="261601" y="675264"/>
                    <a:pt x="300531" y="690123"/>
                  </a:cubicBezTo>
                  <a:cubicBezTo>
                    <a:pt x="378393" y="717365"/>
                    <a:pt x="393224" y="791662"/>
                    <a:pt x="387045" y="808998"/>
                  </a:cubicBezTo>
                  <a:cubicBezTo>
                    <a:pt x="379629" y="827572"/>
                    <a:pt x="322778" y="873389"/>
                    <a:pt x="243680" y="844908"/>
                  </a:cubicBezTo>
                  <a:cubicBezTo>
                    <a:pt x="165818" y="816428"/>
                    <a:pt x="48407" y="716127"/>
                    <a:pt x="58294" y="688885"/>
                  </a:cubicBezTo>
                  <a:cubicBezTo>
                    <a:pt x="63238" y="675264"/>
                    <a:pt x="104332" y="668143"/>
                    <a:pt x="153922" y="668143"/>
                  </a:cubicBezTo>
                  <a:close/>
                  <a:moveTo>
                    <a:pt x="884743" y="485672"/>
                  </a:moveTo>
                  <a:cubicBezTo>
                    <a:pt x="891441" y="484874"/>
                    <a:pt x="896633" y="485594"/>
                    <a:pt x="899900" y="488086"/>
                  </a:cubicBezTo>
                  <a:cubicBezTo>
                    <a:pt x="926035" y="508019"/>
                    <a:pt x="875010" y="677451"/>
                    <a:pt x="816519" y="753446"/>
                  </a:cubicBezTo>
                  <a:cubicBezTo>
                    <a:pt x="759272" y="829441"/>
                    <a:pt x="673402" y="820720"/>
                    <a:pt x="655979" y="808262"/>
                  </a:cubicBezTo>
                  <a:cubicBezTo>
                    <a:pt x="639801" y="794558"/>
                    <a:pt x="608688" y="713580"/>
                    <a:pt x="665935" y="638831"/>
                  </a:cubicBezTo>
                  <a:cubicBezTo>
                    <a:pt x="717115" y="571245"/>
                    <a:pt x="837850" y="491259"/>
                    <a:pt x="884743" y="485672"/>
                  </a:cubicBezTo>
                  <a:close/>
                  <a:moveTo>
                    <a:pt x="177373" y="442344"/>
                  </a:moveTo>
                  <a:cubicBezTo>
                    <a:pt x="193912" y="442785"/>
                    <a:pt x="209708" y="444395"/>
                    <a:pt x="222533" y="447461"/>
                  </a:cubicBezTo>
                  <a:cubicBezTo>
                    <a:pt x="273831" y="459727"/>
                    <a:pt x="288845" y="505111"/>
                    <a:pt x="285091" y="516151"/>
                  </a:cubicBezTo>
                  <a:cubicBezTo>
                    <a:pt x="282589" y="527190"/>
                    <a:pt x="247556" y="560308"/>
                    <a:pt x="196258" y="548042"/>
                  </a:cubicBezTo>
                  <a:cubicBezTo>
                    <a:pt x="144960" y="534550"/>
                    <a:pt x="64884" y="480579"/>
                    <a:pt x="68638" y="462180"/>
                  </a:cubicBezTo>
                  <a:cubicBezTo>
                    <a:pt x="71453" y="450221"/>
                    <a:pt x="127756" y="441021"/>
                    <a:pt x="177373" y="442344"/>
                  </a:cubicBezTo>
                  <a:close/>
                  <a:moveTo>
                    <a:pt x="555453" y="243665"/>
                  </a:moveTo>
                  <a:cubicBezTo>
                    <a:pt x="576710" y="248640"/>
                    <a:pt x="585463" y="364303"/>
                    <a:pt x="569207" y="424000"/>
                  </a:cubicBezTo>
                  <a:cubicBezTo>
                    <a:pt x="552952" y="483697"/>
                    <a:pt x="499184" y="499865"/>
                    <a:pt x="485430" y="496134"/>
                  </a:cubicBezTo>
                  <a:cubicBezTo>
                    <a:pt x="471675" y="492403"/>
                    <a:pt x="432912" y="451361"/>
                    <a:pt x="449168" y="391664"/>
                  </a:cubicBezTo>
                  <a:cubicBezTo>
                    <a:pt x="465423" y="330724"/>
                    <a:pt x="534196" y="237447"/>
                    <a:pt x="555453" y="243665"/>
                  </a:cubicBezTo>
                  <a:close/>
                  <a:moveTo>
                    <a:pt x="20775" y="408"/>
                  </a:moveTo>
                  <a:cubicBezTo>
                    <a:pt x="61995" y="6598"/>
                    <a:pt x="166344" y="81897"/>
                    <a:pt x="209822" y="141918"/>
                  </a:cubicBezTo>
                  <a:cubicBezTo>
                    <a:pt x="250817" y="198041"/>
                    <a:pt x="238394" y="256659"/>
                    <a:pt x="222245" y="281603"/>
                  </a:cubicBezTo>
                  <a:cubicBezTo>
                    <a:pt x="263239" y="327749"/>
                    <a:pt x="412309" y="507344"/>
                    <a:pt x="534049" y="753041"/>
                  </a:cubicBezTo>
                  <a:cubicBezTo>
                    <a:pt x="664485" y="1014950"/>
                    <a:pt x="788710" y="1407815"/>
                    <a:pt x="640882" y="1790702"/>
                  </a:cubicBezTo>
                  <a:lnTo>
                    <a:pt x="619764" y="1783219"/>
                  </a:lnTo>
                  <a:cubicBezTo>
                    <a:pt x="700510" y="1576185"/>
                    <a:pt x="746473" y="1231961"/>
                    <a:pt x="514173" y="763018"/>
                  </a:cubicBezTo>
                  <a:cubicBezTo>
                    <a:pt x="393675" y="518569"/>
                    <a:pt x="244605" y="340221"/>
                    <a:pt x="206096" y="295322"/>
                  </a:cubicBezTo>
                  <a:cubicBezTo>
                    <a:pt x="180009" y="302805"/>
                    <a:pt x="116654" y="299064"/>
                    <a:pt x="74417" y="240446"/>
                  </a:cubicBezTo>
                  <a:cubicBezTo>
                    <a:pt x="24727" y="171850"/>
                    <a:pt x="-17509" y="19693"/>
                    <a:pt x="7336" y="2233"/>
                  </a:cubicBezTo>
                  <a:cubicBezTo>
                    <a:pt x="10286" y="50"/>
                    <a:pt x="14886" y="-476"/>
                    <a:pt x="20775" y="408"/>
                  </a:cubicBezTo>
                  <a:close/>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48" name="Freeform 59">
              <a:extLst>
                <a:ext uri="{FF2B5EF4-FFF2-40B4-BE49-F238E27FC236}">
                  <a16:creationId xmlns:a16="http://schemas.microsoft.com/office/drawing/2014/main" id="{420DB6F2-E3DD-6EF1-A0A8-699F68DE4A38}"/>
                </a:ext>
              </a:extLst>
            </p:cNvPr>
            <p:cNvSpPr>
              <a:spLocks noChangeArrowheads="1"/>
            </p:cNvSpPr>
            <p:nvPr/>
          </p:nvSpPr>
          <p:spPr bwMode="auto">
            <a:xfrm>
              <a:off x="1466612" y="10598692"/>
              <a:ext cx="4866742" cy="1620414"/>
            </a:xfrm>
            <a:custGeom>
              <a:avLst/>
              <a:gdLst>
                <a:gd name="T0" fmla="*/ 3870 w 3906"/>
                <a:gd name="T1" fmla="*/ 860 h 1302"/>
                <a:gd name="T2" fmla="*/ 3870 w 3906"/>
                <a:gd name="T3" fmla="*/ 860 h 1302"/>
                <a:gd name="T4" fmla="*/ 3606 w 3906"/>
                <a:gd name="T5" fmla="*/ 849 h 1302"/>
                <a:gd name="T6" fmla="*/ 3606 w 3906"/>
                <a:gd name="T7" fmla="*/ 849 h 1302"/>
                <a:gd name="T8" fmla="*/ 3649 w 3906"/>
                <a:gd name="T9" fmla="*/ 509 h 1302"/>
                <a:gd name="T10" fmla="*/ 3649 w 3906"/>
                <a:gd name="T11" fmla="*/ 509 h 1302"/>
                <a:gd name="T12" fmla="*/ 3283 w 3906"/>
                <a:gd name="T13" fmla="*/ 682 h 1302"/>
                <a:gd name="T14" fmla="*/ 3283 w 3906"/>
                <a:gd name="T15" fmla="*/ 682 h 1302"/>
                <a:gd name="T16" fmla="*/ 3288 w 3906"/>
                <a:gd name="T17" fmla="*/ 371 h 1302"/>
                <a:gd name="T18" fmla="*/ 3288 w 3906"/>
                <a:gd name="T19" fmla="*/ 371 h 1302"/>
                <a:gd name="T20" fmla="*/ 3007 w 3906"/>
                <a:gd name="T21" fmla="*/ 434 h 1302"/>
                <a:gd name="T22" fmla="*/ 3007 w 3906"/>
                <a:gd name="T23" fmla="*/ 434 h 1302"/>
                <a:gd name="T24" fmla="*/ 2875 w 3906"/>
                <a:gd name="T25" fmla="*/ 201 h 1302"/>
                <a:gd name="T26" fmla="*/ 2875 w 3906"/>
                <a:gd name="T27" fmla="*/ 201 h 1302"/>
                <a:gd name="T28" fmla="*/ 2704 w 3906"/>
                <a:gd name="T29" fmla="*/ 349 h 1302"/>
                <a:gd name="T30" fmla="*/ 2704 w 3906"/>
                <a:gd name="T31" fmla="*/ 349 h 1302"/>
                <a:gd name="T32" fmla="*/ 2457 w 3906"/>
                <a:gd name="T33" fmla="*/ 245 h 1302"/>
                <a:gd name="T34" fmla="*/ 2457 w 3906"/>
                <a:gd name="T35" fmla="*/ 245 h 1302"/>
                <a:gd name="T36" fmla="*/ 2456 w 3906"/>
                <a:gd name="T37" fmla="*/ 318 h 1302"/>
                <a:gd name="T38" fmla="*/ 2456 w 3906"/>
                <a:gd name="T39" fmla="*/ 318 h 1302"/>
                <a:gd name="T40" fmla="*/ 2124 w 3906"/>
                <a:gd name="T41" fmla="*/ 140 h 1302"/>
                <a:gd name="T42" fmla="*/ 2124 w 3906"/>
                <a:gd name="T43" fmla="*/ 140 h 1302"/>
                <a:gd name="T44" fmla="*/ 2167 w 3906"/>
                <a:gd name="T45" fmla="*/ 302 h 1302"/>
                <a:gd name="T46" fmla="*/ 2167 w 3906"/>
                <a:gd name="T47" fmla="*/ 302 h 1302"/>
                <a:gd name="T48" fmla="*/ 1974 w 3906"/>
                <a:gd name="T49" fmla="*/ 173 h 1302"/>
                <a:gd name="T50" fmla="*/ 1974 w 3906"/>
                <a:gd name="T51" fmla="*/ 173 h 1302"/>
                <a:gd name="T52" fmla="*/ 1558 w 3906"/>
                <a:gd name="T53" fmla="*/ 129 h 1302"/>
                <a:gd name="T54" fmla="*/ 1558 w 3906"/>
                <a:gd name="T55" fmla="*/ 129 h 1302"/>
                <a:gd name="T56" fmla="*/ 1570 w 3906"/>
                <a:gd name="T57" fmla="*/ 214 h 1302"/>
                <a:gd name="T58" fmla="*/ 1570 w 3906"/>
                <a:gd name="T59" fmla="*/ 214 h 1302"/>
                <a:gd name="T60" fmla="*/ 1506 w 3906"/>
                <a:gd name="T61" fmla="*/ 180 h 1302"/>
                <a:gd name="T62" fmla="*/ 1506 w 3906"/>
                <a:gd name="T63" fmla="*/ 180 h 1302"/>
                <a:gd name="T64" fmla="*/ 965 w 3906"/>
                <a:gd name="T65" fmla="*/ 72 h 1302"/>
                <a:gd name="T66" fmla="*/ 965 w 3906"/>
                <a:gd name="T67" fmla="*/ 72 h 1302"/>
                <a:gd name="T68" fmla="*/ 1066 w 3906"/>
                <a:gd name="T69" fmla="*/ 240 h 1302"/>
                <a:gd name="T70" fmla="*/ 1066 w 3906"/>
                <a:gd name="T71" fmla="*/ 240 h 1302"/>
                <a:gd name="T72" fmla="*/ 236 w 3906"/>
                <a:gd name="T73" fmla="*/ 135 h 1302"/>
                <a:gd name="T74" fmla="*/ 236 w 3906"/>
                <a:gd name="T75" fmla="*/ 135 h 1302"/>
                <a:gd name="T76" fmla="*/ 649 w 3906"/>
                <a:gd name="T77" fmla="*/ 663 h 1302"/>
                <a:gd name="T78" fmla="*/ 649 w 3906"/>
                <a:gd name="T79" fmla="*/ 663 h 1302"/>
                <a:gd name="T80" fmla="*/ 600 w 3906"/>
                <a:gd name="T81" fmla="*/ 648 h 1302"/>
                <a:gd name="T82" fmla="*/ 600 w 3906"/>
                <a:gd name="T83" fmla="*/ 648 h 1302"/>
                <a:gd name="T84" fmla="*/ 32 w 3906"/>
                <a:gd name="T85" fmla="*/ 713 h 1302"/>
                <a:gd name="T86" fmla="*/ 32 w 3906"/>
                <a:gd name="T87" fmla="*/ 713 h 1302"/>
                <a:gd name="T88" fmla="*/ 459 w 3906"/>
                <a:gd name="T89" fmla="*/ 1062 h 1302"/>
                <a:gd name="T90" fmla="*/ 459 w 3906"/>
                <a:gd name="T91" fmla="*/ 1062 h 1302"/>
                <a:gd name="T92" fmla="*/ 316 w 3906"/>
                <a:gd name="T93" fmla="*/ 1170 h 1302"/>
                <a:gd name="T94" fmla="*/ 316 w 3906"/>
                <a:gd name="T95" fmla="*/ 1170 h 1302"/>
                <a:gd name="T96" fmla="*/ 653 w 3906"/>
                <a:gd name="T97" fmla="*/ 1301 h 1302"/>
                <a:gd name="T98" fmla="*/ 653 w 3906"/>
                <a:gd name="T99" fmla="*/ 1301 h 1302"/>
                <a:gd name="T100" fmla="*/ 3833 w 3906"/>
                <a:gd name="T101" fmla="*/ 1301 h 1302"/>
                <a:gd name="T102" fmla="*/ 3833 w 3906"/>
                <a:gd name="T103" fmla="*/ 1301 h 1302"/>
                <a:gd name="T104" fmla="*/ 3830 w 3906"/>
                <a:gd name="T105" fmla="*/ 1285 h 1302"/>
                <a:gd name="T106" fmla="*/ 3830 w 3906"/>
                <a:gd name="T107" fmla="*/ 1285 h 1302"/>
                <a:gd name="T108" fmla="*/ 3868 w 3906"/>
                <a:gd name="T109" fmla="*/ 1042 h 1302"/>
                <a:gd name="T110" fmla="*/ 3868 w 3906"/>
                <a:gd name="T111" fmla="*/ 1042 h 1302"/>
                <a:gd name="T112" fmla="*/ 3870 w 3906"/>
                <a:gd name="T113" fmla="*/ 860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06" h="1302">
                  <a:moveTo>
                    <a:pt x="3870" y="860"/>
                  </a:moveTo>
                  <a:lnTo>
                    <a:pt x="3870" y="860"/>
                  </a:lnTo>
                  <a:cubicBezTo>
                    <a:pt x="3822" y="798"/>
                    <a:pt x="3714" y="797"/>
                    <a:pt x="3606" y="849"/>
                  </a:cubicBezTo>
                  <a:lnTo>
                    <a:pt x="3606" y="849"/>
                  </a:lnTo>
                  <a:cubicBezTo>
                    <a:pt x="3695" y="704"/>
                    <a:pt x="3716" y="562"/>
                    <a:pt x="3649" y="509"/>
                  </a:cubicBezTo>
                  <a:lnTo>
                    <a:pt x="3649" y="509"/>
                  </a:lnTo>
                  <a:cubicBezTo>
                    <a:pt x="3574" y="450"/>
                    <a:pt x="3414" y="527"/>
                    <a:pt x="3283" y="682"/>
                  </a:cubicBezTo>
                  <a:lnTo>
                    <a:pt x="3283" y="682"/>
                  </a:lnTo>
                  <a:cubicBezTo>
                    <a:pt x="3346" y="544"/>
                    <a:pt x="3353" y="422"/>
                    <a:pt x="3288" y="371"/>
                  </a:cubicBezTo>
                  <a:lnTo>
                    <a:pt x="3288" y="371"/>
                  </a:lnTo>
                  <a:cubicBezTo>
                    <a:pt x="3227" y="323"/>
                    <a:pt x="3118" y="351"/>
                    <a:pt x="3007" y="434"/>
                  </a:cubicBezTo>
                  <a:lnTo>
                    <a:pt x="3007" y="434"/>
                  </a:lnTo>
                  <a:cubicBezTo>
                    <a:pt x="2993" y="305"/>
                    <a:pt x="2944" y="211"/>
                    <a:pt x="2875" y="201"/>
                  </a:cubicBezTo>
                  <a:lnTo>
                    <a:pt x="2875" y="201"/>
                  </a:lnTo>
                  <a:cubicBezTo>
                    <a:pt x="2813" y="193"/>
                    <a:pt x="2750" y="252"/>
                    <a:pt x="2704" y="349"/>
                  </a:cubicBezTo>
                  <a:lnTo>
                    <a:pt x="2704" y="349"/>
                  </a:lnTo>
                  <a:cubicBezTo>
                    <a:pt x="2590" y="258"/>
                    <a:pt x="2490" y="213"/>
                    <a:pt x="2457" y="245"/>
                  </a:cubicBezTo>
                  <a:lnTo>
                    <a:pt x="2457" y="245"/>
                  </a:lnTo>
                  <a:cubicBezTo>
                    <a:pt x="2444" y="259"/>
                    <a:pt x="2444" y="285"/>
                    <a:pt x="2456" y="318"/>
                  </a:cubicBezTo>
                  <a:lnTo>
                    <a:pt x="2456" y="318"/>
                  </a:lnTo>
                  <a:cubicBezTo>
                    <a:pt x="2309" y="178"/>
                    <a:pt x="2165" y="99"/>
                    <a:pt x="2124" y="140"/>
                  </a:cubicBezTo>
                  <a:lnTo>
                    <a:pt x="2124" y="140"/>
                  </a:lnTo>
                  <a:cubicBezTo>
                    <a:pt x="2100" y="164"/>
                    <a:pt x="2119" y="225"/>
                    <a:pt x="2167" y="302"/>
                  </a:cubicBezTo>
                  <a:lnTo>
                    <a:pt x="2167" y="302"/>
                  </a:lnTo>
                  <a:cubicBezTo>
                    <a:pt x="2117" y="257"/>
                    <a:pt x="2051" y="212"/>
                    <a:pt x="1974" y="173"/>
                  </a:cubicBezTo>
                  <a:lnTo>
                    <a:pt x="1974" y="173"/>
                  </a:lnTo>
                  <a:cubicBezTo>
                    <a:pt x="1780" y="77"/>
                    <a:pt x="1595" y="56"/>
                    <a:pt x="1558" y="129"/>
                  </a:cubicBezTo>
                  <a:lnTo>
                    <a:pt x="1558" y="129"/>
                  </a:lnTo>
                  <a:cubicBezTo>
                    <a:pt x="1547" y="152"/>
                    <a:pt x="1552" y="181"/>
                    <a:pt x="1570" y="214"/>
                  </a:cubicBezTo>
                  <a:lnTo>
                    <a:pt x="1570" y="214"/>
                  </a:lnTo>
                  <a:cubicBezTo>
                    <a:pt x="1549" y="203"/>
                    <a:pt x="1528" y="191"/>
                    <a:pt x="1506" y="180"/>
                  </a:cubicBezTo>
                  <a:lnTo>
                    <a:pt x="1506" y="180"/>
                  </a:lnTo>
                  <a:cubicBezTo>
                    <a:pt x="1243" y="48"/>
                    <a:pt x="1001" y="0"/>
                    <a:pt x="965" y="72"/>
                  </a:cubicBezTo>
                  <a:lnTo>
                    <a:pt x="965" y="72"/>
                  </a:lnTo>
                  <a:cubicBezTo>
                    <a:pt x="946" y="108"/>
                    <a:pt x="987" y="171"/>
                    <a:pt x="1066" y="240"/>
                  </a:cubicBezTo>
                  <a:lnTo>
                    <a:pt x="1066" y="240"/>
                  </a:lnTo>
                  <a:cubicBezTo>
                    <a:pt x="659" y="56"/>
                    <a:pt x="304" y="6"/>
                    <a:pt x="236" y="135"/>
                  </a:cubicBezTo>
                  <a:lnTo>
                    <a:pt x="236" y="135"/>
                  </a:lnTo>
                  <a:cubicBezTo>
                    <a:pt x="178" y="247"/>
                    <a:pt x="352" y="459"/>
                    <a:pt x="649" y="663"/>
                  </a:cubicBezTo>
                  <a:lnTo>
                    <a:pt x="649" y="663"/>
                  </a:lnTo>
                  <a:cubicBezTo>
                    <a:pt x="633" y="658"/>
                    <a:pt x="616" y="653"/>
                    <a:pt x="600" y="648"/>
                  </a:cubicBezTo>
                  <a:lnTo>
                    <a:pt x="600" y="648"/>
                  </a:lnTo>
                  <a:cubicBezTo>
                    <a:pt x="319" y="568"/>
                    <a:pt x="65" y="597"/>
                    <a:pt x="32" y="713"/>
                  </a:cubicBezTo>
                  <a:lnTo>
                    <a:pt x="32" y="713"/>
                  </a:lnTo>
                  <a:cubicBezTo>
                    <a:pt x="0" y="826"/>
                    <a:pt x="190" y="981"/>
                    <a:pt x="459" y="1062"/>
                  </a:cubicBezTo>
                  <a:lnTo>
                    <a:pt x="459" y="1062"/>
                  </a:lnTo>
                  <a:cubicBezTo>
                    <a:pt x="373" y="1086"/>
                    <a:pt x="316" y="1125"/>
                    <a:pt x="316" y="1170"/>
                  </a:cubicBezTo>
                  <a:lnTo>
                    <a:pt x="316" y="1170"/>
                  </a:lnTo>
                  <a:cubicBezTo>
                    <a:pt x="316" y="1242"/>
                    <a:pt x="467" y="1300"/>
                    <a:pt x="653" y="1301"/>
                  </a:cubicBezTo>
                  <a:lnTo>
                    <a:pt x="653" y="1301"/>
                  </a:lnTo>
                  <a:lnTo>
                    <a:pt x="3833" y="1301"/>
                  </a:lnTo>
                  <a:lnTo>
                    <a:pt x="3833" y="1301"/>
                  </a:lnTo>
                  <a:cubicBezTo>
                    <a:pt x="3832" y="1296"/>
                    <a:pt x="3831" y="1290"/>
                    <a:pt x="3830" y="1285"/>
                  </a:cubicBezTo>
                  <a:lnTo>
                    <a:pt x="3830" y="1285"/>
                  </a:lnTo>
                  <a:cubicBezTo>
                    <a:pt x="3818" y="1202"/>
                    <a:pt x="3830" y="1118"/>
                    <a:pt x="3868" y="1042"/>
                  </a:cubicBezTo>
                  <a:lnTo>
                    <a:pt x="3868" y="1042"/>
                  </a:lnTo>
                  <a:cubicBezTo>
                    <a:pt x="3902" y="973"/>
                    <a:pt x="3905" y="905"/>
                    <a:pt x="3870" y="860"/>
                  </a:cubicBezTo>
                </a:path>
              </a:pathLst>
            </a:custGeom>
            <a:solidFill>
              <a:srgbClr val="6A68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9" name="Freeform 52">
              <a:extLst>
                <a:ext uri="{FF2B5EF4-FFF2-40B4-BE49-F238E27FC236}">
                  <a16:creationId xmlns:a16="http://schemas.microsoft.com/office/drawing/2014/main" id="{6AB01D76-4232-4094-7831-FBFC9C5C0BCA}"/>
                </a:ext>
              </a:extLst>
            </p:cNvPr>
            <p:cNvSpPr>
              <a:spLocks noChangeArrowheads="1"/>
            </p:cNvSpPr>
            <p:nvPr/>
          </p:nvSpPr>
          <p:spPr bwMode="auto">
            <a:xfrm>
              <a:off x="1955483" y="11098549"/>
              <a:ext cx="4184389" cy="1047905"/>
            </a:xfrm>
            <a:custGeom>
              <a:avLst/>
              <a:gdLst>
                <a:gd name="connsiteX0" fmla="*/ 4143807 w 4184389"/>
                <a:gd name="connsiteY0" fmla="*/ 966758 h 1047905"/>
                <a:gd name="connsiteX1" fmla="*/ 4184389 w 4184389"/>
                <a:gd name="connsiteY1" fmla="*/ 1006707 h 1047905"/>
                <a:gd name="connsiteX2" fmla="*/ 4143807 w 4184389"/>
                <a:gd name="connsiteY2" fmla="*/ 1047905 h 1047905"/>
                <a:gd name="connsiteX3" fmla="*/ 4103224 w 4184389"/>
                <a:gd name="connsiteY3" fmla="*/ 1006707 h 1047905"/>
                <a:gd name="connsiteX4" fmla="*/ 4143807 w 4184389"/>
                <a:gd name="connsiteY4" fmla="*/ 966758 h 1047905"/>
                <a:gd name="connsiteX5" fmla="*/ 1098587 w 4184389"/>
                <a:gd name="connsiteY5" fmla="*/ 686619 h 1047905"/>
                <a:gd name="connsiteX6" fmla="*/ 1179732 w 4184389"/>
                <a:gd name="connsiteY6" fmla="*/ 769013 h 1047905"/>
                <a:gd name="connsiteX7" fmla="*/ 1098587 w 4184389"/>
                <a:gd name="connsiteY7" fmla="*/ 850159 h 1047905"/>
                <a:gd name="connsiteX8" fmla="*/ 1016193 w 4184389"/>
                <a:gd name="connsiteY8" fmla="*/ 769013 h 1047905"/>
                <a:gd name="connsiteX9" fmla="*/ 1098587 w 4184389"/>
                <a:gd name="connsiteY9" fmla="*/ 686619 h 1047905"/>
                <a:gd name="connsiteX10" fmla="*/ 3105628 w 4184389"/>
                <a:gd name="connsiteY10" fmla="*/ 626195 h 1047905"/>
                <a:gd name="connsiteX11" fmla="*/ 3201126 w 4184389"/>
                <a:gd name="connsiteY11" fmla="*/ 722322 h 1047905"/>
                <a:gd name="connsiteX12" fmla="*/ 3105628 w 4184389"/>
                <a:gd name="connsiteY12" fmla="*/ 817201 h 1047905"/>
                <a:gd name="connsiteX13" fmla="*/ 3010130 w 4184389"/>
                <a:gd name="connsiteY13" fmla="*/ 722322 h 1047905"/>
                <a:gd name="connsiteX14" fmla="*/ 3105628 w 4184389"/>
                <a:gd name="connsiteY14" fmla="*/ 626195 h 1047905"/>
                <a:gd name="connsiteX15" fmla="*/ 40582 w 4184389"/>
                <a:gd name="connsiteY15" fmla="*/ 532814 h 1047905"/>
                <a:gd name="connsiteX16" fmla="*/ 81163 w 4184389"/>
                <a:gd name="connsiteY16" fmla="*/ 572762 h 1047905"/>
                <a:gd name="connsiteX17" fmla="*/ 40582 w 4184389"/>
                <a:gd name="connsiteY17" fmla="*/ 613959 h 1047905"/>
                <a:gd name="connsiteX18" fmla="*/ 0 w 4184389"/>
                <a:gd name="connsiteY18" fmla="*/ 572762 h 1047905"/>
                <a:gd name="connsiteX19" fmla="*/ 40582 w 4184389"/>
                <a:gd name="connsiteY19" fmla="*/ 532814 h 1047905"/>
                <a:gd name="connsiteX20" fmla="*/ 1643885 w 4184389"/>
                <a:gd name="connsiteY20" fmla="*/ 0 h 1047905"/>
                <a:gd name="connsiteX21" fmla="*/ 1685081 w 4184389"/>
                <a:gd name="connsiteY21" fmla="*/ 41197 h 1047905"/>
                <a:gd name="connsiteX22" fmla="*/ 1643885 w 4184389"/>
                <a:gd name="connsiteY22" fmla="*/ 81147 h 1047905"/>
                <a:gd name="connsiteX23" fmla="*/ 1603937 w 4184389"/>
                <a:gd name="connsiteY23" fmla="*/ 41197 h 1047905"/>
                <a:gd name="connsiteX24" fmla="*/ 1643885 w 4184389"/>
                <a:gd name="connsiteY24" fmla="*/ 0 h 104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4389" h="1047905">
                  <a:moveTo>
                    <a:pt x="4143807" y="966758"/>
                  </a:moveTo>
                  <a:cubicBezTo>
                    <a:pt x="4165943" y="966758"/>
                    <a:pt x="4184389" y="984236"/>
                    <a:pt x="4184389" y="1006707"/>
                  </a:cubicBezTo>
                  <a:cubicBezTo>
                    <a:pt x="4184389" y="1029178"/>
                    <a:pt x="4165943" y="1047905"/>
                    <a:pt x="4143807" y="1047905"/>
                  </a:cubicBezTo>
                  <a:cubicBezTo>
                    <a:pt x="4121671" y="1047905"/>
                    <a:pt x="4103224" y="1029178"/>
                    <a:pt x="4103224" y="1006707"/>
                  </a:cubicBezTo>
                  <a:cubicBezTo>
                    <a:pt x="4103224" y="984236"/>
                    <a:pt x="4121671" y="966758"/>
                    <a:pt x="4143807" y="966758"/>
                  </a:cubicBezTo>
                  <a:close/>
                  <a:moveTo>
                    <a:pt x="1098587" y="686619"/>
                  </a:moveTo>
                  <a:cubicBezTo>
                    <a:pt x="1143529" y="686619"/>
                    <a:pt x="1179732" y="724071"/>
                    <a:pt x="1179732" y="769013"/>
                  </a:cubicBezTo>
                  <a:cubicBezTo>
                    <a:pt x="1179732" y="813955"/>
                    <a:pt x="1143529" y="850159"/>
                    <a:pt x="1098587" y="850159"/>
                  </a:cubicBezTo>
                  <a:cubicBezTo>
                    <a:pt x="1053645" y="850159"/>
                    <a:pt x="1016193" y="813955"/>
                    <a:pt x="1016193" y="769013"/>
                  </a:cubicBezTo>
                  <a:cubicBezTo>
                    <a:pt x="1016193" y="724071"/>
                    <a:pt x="1053645" y="686619"/>
                    <a:pt x="1098587" y="686619"/>
                  </a:cubicBezTo>
                  <a:close/>
                  <a:moveTo>
                    <a:pt x="3105628" y="626195"/>
                  </a:moveTo>
                  <a:cubicBezTo>
                    <a:pt x="3158403" y="626195"/>
                    <a:pt x="3201126" y="668641"/>
                    <a:pt x="3201126" y="722322"/>
                  </a:cubicBezTo>
                  <a:cubicBezTo>
                    <a:pt x="3201126" y="774755"/>
                    <a:pt x="3158403" y="817201"/>
                    <a:pt x="3105628" y="817201"/>
                  </a:cubicBezTo>
                  <a:cubicBezTo>
                    <a:pt x="3052853" y="817201"/>
                    <a:pt x="3010130" y="774755"/>
                    <a:pt x="3010130" y="722322"/>
                  </a:cubicBezTo>
                  <a:cubicBezTo>
                    <a:pt x="3010130" y="668641"/>
                    <a:pt x="3052853" y="626195"/>
                    <a:pt x="3105628" y="626195"/>
                  </a:cubicBezTo>
                  <a:close/>
                  <a:moveTo>
                    <a:pt x="40582" y="532814"/>
                  </a:moveTo>
                  <a:cubicBezTo>
                    <a:pt x="62717" y="532814"/>
                    <a:pt x="81163" y="550291"/>
                    <a:pt x="81163" y="572762"/>
                  </a:cubicBezTo>
                  <a:cubicBezTo>
                    <a:pt x="81163" y="595233"/>
                    <a:pt x="62717" y="613959"/>
                    <a:pt x="40582" y="613959"/>
                  </a:cubicBezTo>
                  <a:cubicBezTo>
                    <a:pt x="18446" y="613959"/>
                    <a:pt x="0" y="595233"/>
                    <a:pt x="0" y="572762"/>
                  </a:cubicBezTo>
                  <a:cubicBezTo>
                    <a:pt x="0" y="550291"/>
                    <a:pt x="18446" y="532814"/>
                    <a:pt x="40582" y="532814"/>
                  </a:cubicBezTo>
                  <a:close/>
                  <a:moveTo>
                    <a:pt x="1643885" y="0"/>
                  </a:moveTo>
                  <a:cubicBezTo>
                    <a:pt x="1667604" y="0"/>
                    <a:pt x="1685081" y="18726"/>
                    <a:pt x="1685081" y="41197"/>
                  </a:cubicBezTo>
                  <a:cubicBezTo>
                    <a:pt x="1685081" y="63669"/>
                    <a:pt x="1667604" y="81147"/>
                    <a:pt x="1643885" y="81147"/>
                  </a:cubicBezTo>
                  <a:cubicBezTo>
                    <a:pt x="1622663" y="81147"/>
                    <a:pt x="1603937" y="63669"/>
                    <a:pt x="1603937" y="41197"/>
                  </a:cubicBezTo>
                  <a:cubicBezTo>
                    <a:pt x="1603937" y="18726"/>
                    <a:pt x="1622663" y="0"/>
                    <a:pt x="1643885" y="0"/>
                  </a:cubicBezTo>
                  <a:close/>
                </a:path>
              </a:pathLst>
            </a:custGeom>
            <a:solidFill>
              <a:srgbClr val="CED4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50" name="Freeform 65">
              <a:extLst>
                <a:ext uri="{FF2B5EF4-FFF2-40B4-BE49-F238E27FC236}">
                  <a16:creationId xmlns:a16="http://schemas.microsoft.com/office/drawing/2014/main" id="{DCD34E6B-C291-6266-0187-7749025FA751}"/>
                </a:ext>
              </a:extLst>
            </p:cNvPr>
            <p:cNvSpPr>
              <a:spLocks noChangeArrowheads="1"/>
            </p:cNvSpPr>
            <p:nvPr/>
          </p:nvSpPr>
          <p:spPr bwMode="auto">
            <a:xfrm>
              <a:off x="5509412" y="12609105"/>
              <a:ext cx="488873" cy="197746"/>
            </a:xfrm>
            <a:custGeom>
              <a:avLst/>
              <a:gdLst>
                <a:gd name="T0" fmla="*/ 301 w 394"/>
                <a:gd name="T1" fmla="*/ 82 h 160"/>
                <a:gd name="T2" fmla="*/ 301 w 394"/>
                <a:gd name="T3" fmla="*/ 82 h 160"/>
                <a:gd name="T4" fmla="*/ 257 w 394"/>
                <a:gd name="T5" fmla="*/ 75 h 160"/>
                <a:gd name="T6" fmla="*/ 257 w 394"/>
                <a:gd name="T7" fmla="*/ 75 h 160"/>
                <a:gd name="T8" fmla="*/ 95 w 394"/>
                <a:gd name="T9" fmla="*/ 41 h 160"/>
                <a:gd name="T10" fmla="*/ 95 w 394"/>
                <a:gd name="T11" fmla="*/ 41 h 160"/>
                <a:gd name="T12" fmla="*/ 0 w 394"/>
                <a:gd name="T13" fmla="*/ 0 h 160"/>
                <a:gd name="T14" fmla="*/ 0 w 394"/>
                <a:gd name="T15" fmla="*/ 159 h 160"/>
                <a:gd name="T16" fmla="*/ 56 w 394"/>
                <a:gd name="T17" fmla="*/ 159 h 160"/>
                <a:gd name="T18" fmla="*/ 65 w 394"/>
                <a:gd name="T19" fmla="*/ 111 h 160"/>
                <a:gd name="T20" fmla="*/ 136 w 394"/>
                <a:gd name="T21" fmla="*/ 159 h 160"/>
                <a:gd name="T22" fmla="*/ 393 w 394"/>
                <a:gd name="T23" fmla="*/ 159 h 160"/>
                <a:gd name="T24" fmla="*/ 393 w 394"/>
                <a:gd name="T25" fmla="*/ 159 h 160"/>
                <a:gd name="T26" fmla="*/ 301 w 394"/>
                <a:gd name="T27"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 h="160">
                  <a:moveTo>
                    <a:pt x="301" y="82"/>
                  </a:moveTo>
                  <a:lnTo>
                    <a:pt x="301" y="82"/>
                  </a:lnTo>
                  <a:cubicBezTo>
                    <a:pt x="285" y="80"/>
                    <a:pt x="271" y="79"/>
                    <a:pt x="257" y="75"/>
                  </a:cubicBezTo>
                  <a:lnTo>
                    <a:pt x="257" y="75"/>
                  </a:lnTo>
                  <a:cubicBezTo>
                    <a:pt x="201" y="82"/>
                    <a:pt x="132" y="80"/>
                    <a:pt x="95" y="41"/>
                  </a:cubicBezTo>
                  <a:lnTo>
                    <a:pt x="95" y="41"/>
                  </a:lnTo>
                  <a:cubicBezTo>
                    <a:pt x="66" y="11"/>
                    <a:pt x="28" y="1"/>
                    <a:pt x="0" y="0"/>
                  </a:cubicBezTo>
                  <a:lnTo>
                    <a:pt x="0" y="159"/>
                  </a:lnTo>
                  <a:lnTo>
                    <a:pt x="56" y="159"/>
                  </a:lnTo>
                  <a:lnTo>
                    <a:pt x="65" y="111"/>
                  </a:lnTo>
                  <a:lnTo>
                    <a:pt x="136" y="159"/>
                  </a:lnTo>
                  <a:lnTo>
                    <a:pt x="393" y="159"/>
                  </a:lnTo>
                  <a:lnTo>
                    <a:pt x="393" y="159"/>
                  </a:lnTo>
                  <a:cubicBezTo>
                    <a:pt x="393" y="126"/>
                    <a:pt x="371" y="85"/>
                    <a:pt x="301" y="82"/>
                  </a:cubicBezTo>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1" name="Freeform 66">
              <a:extLst>
                <a:ext uri="{FF2B5EF4-FFF2-40B4-BE49-F238E27FC236}">
                  <a16:creationId xmlns:a16="http://schemas.microsoft.com/office/drawing/2014/main" id="{6625BD02-5FF6-EA26-4BB7-07EDCC9418CD}"/>
                </a:ext>
              </a:extLst>
            </p:cNvPr>
            <p:cNvSpPr>
              <a:spLocks noChangeArrowheads="1"/>
            </p:cNvSpPr>
            <p:nvPr/>
          </p:nvSpPr>
          <p:spPr bwMode="auto">
            <a:xfrm>
              <a:off x="5509413" y="12455304"/>
              <a:ext cx="324085" cy="258166"/>
            </a:xfrm>
            <a:custGeom>
              <a:avLst/>
              <a:gdLst>
                <a:gd name="T0" fmla="*/ 141 w 258"/>
                <a:gd name="T1" fmla="*/ 74 h 206"/>
                <a:gd name="T2" fmla="*/ 141 w 258"/>
                <a:gd name="T3" fmla="*/ 0 h 206"/>
                <a:gd name="T4" fmla="*/ 0 w 258"/>
                <a:gd name="T5" fmla="*/ 0 h 206"/>
                <a:gd name="T6" fmla="*/ 0 w 258"/>
                <a:gd name="T7" fmla="*/ 123 h 206"/>
                <a:gd name="T8" fmla="*/ 0 w 258"/>
                <a:gd name="T9" fmla="*/ 123 h 206"/>
                <a:gd name="T10" fmla="*/ 95 w 258"/>
                <a:gd name="T11" fmla="*/ 164 h 206"/>
                <a:gd name="T12" fmla="*/ 95 w 258"/>
                <a:gd name="T13" fmla="*/ 164 h 206"/>
                <a:gd name="T14" fmla="*/ 257 w 258"/>
                <a:gd name="T15" fmla="*/ 198 h 206"/>
                <a:gd name="T16" fmla="*/ 257 w 258"/>
                <a:gd name="T17" fmla="*/ 198 h 206"/>
                <a:gd name="T18" fmla="*/ 153 w 258"/>
                <a:gd name="T19" fmla="*/ 117 h 206"/>
                <a:gd name="T20" fmla="*/ 153 w 258"/>
                <a:gd name="T21" fmla="*/ 117 h 206"/>
                <a:gd name="T22" fmla="*/ 141 w 258"/>
                <a:gd name="T23" fmla="*/ 7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206">
                  <a:moveTo>
                    <a:pt x="141" y="74"/>
                  </a:moveTo>
                  <a:lnTo>
                    <a:pt x="141" y="0"/>
                  </a:lnTo>
                  <a:lnTo>
                    <a:pt x="0" y="0"/>
                  </a:lnTo>
                  <a:lnTo>
                    <a:pt x="0" y="123"/>
                  </a:lnTo>
                  <a:lnTo>
                    <a:pt x="0" y="123"/>
                  </a:lnTo>
                  <a:cubicBezTo>
                    <a:pt x="28" y="124"/>
                    <a:pt x="66" y="134"/>
                    <a:pt x="95" y="164"/>
                  </a:cubicBezTo>
                  <a:lnTo>
                    <a:pt x="95" y="164"/>
                  </a:lnTo>
                  <a:cubicBezTo>
                    <a:pt x="132" y="203"/>
                    <a:pt x="201" y="205"/>
                    <a:pt x="257" y="198"/>
                  </a:cubicBezTo>
                  <a:lnTo>
                    <a:pt x="257" y="198"/>
                  </a:lnTo>
                  <a:cubicBezTo>
                    <a:pt x="198" y="182"/>
                    <a:pt x="167" y="144"/>
                    <a:pt x="153" y="117"/>
                  </a:cubicBezTo>
                  <a:lnTo>
                    <a:pt x="153" y="117"/>
                  </a:lnTo>
                  <a:cubicBezTo>
                    <a:pt x="145" y="104"/>
                    <a:pt x="141" y="89"/>
                    <a:pt x="141" y="74"/>
                  </a:cubicBezTo>
                </a:path>
              </a:pathLst>
            </a:custGeom>
            <a:solidFill>
              <a:srgbClr val="F7D3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2" name="Freeform 67">
              <a:extLst>
                <a:ext uri="{FF2B5EF4-FFF2-40B4-BE49-F238E27FC236}">
                  <a16:creationId xmlns:a16="http://schemas.microsoft.com/office/drawing/2014/main" id="{30243961-CB74-45B0-0F12-B6E8F82958BE}"/>
                </a:ext>
              </a:extLst>
            </p:cNvPr>
            <p:cNvSpPr>
              <a:spLocks noChangeArrowheads="1"/>
            </p:cNvSpPr>
            <p:nvPr/>
          </p:nvSpPr>
          <p:spPr bwMode="auto">
            <a:xfrm>
              <a:off x="4493220" y="12504741"/>
              <a:ext cx="241689" cy="142817"/>
            </a:xfrm>
            <a:custGeom>
              <a:avLst/>
              <a:gdLst>
                <a:gd name="T0" fmla="*/ 172 w 193"/>
                <a:gd name="T1" fmla="*/ 100 h 116"/>
                <a:gd name="T2" fmla="*/ 192 w 193"/>
                <a:gd name="T3" fmla="*/ 107 h 116"/>
                <a:gd name="T4" fmla="*/ 192 w 193"/>
                <a:gd name="T5" fmla="*/ 107 h 116"/>
                <a:gd name="T6" fmla="*/ 171 w 193"/>
                <a:gd name="T7" fmla="*/ 46 h 116"/>
                <a:gd name="T8" fmla="*/ 147 w 193"/>
                <a:gd name="T9" fmla="*/ 0 h 116"/>
                <a:gd name="T10" fmla="*/ 34 w 193"/>
                <a:gd name="T11" fmla="*/ 0 h 116"/>
                <a:gd name="T12" fmla="*/ 12 w 193"/>
                <a:gd name="T13" fmla="*/ 56 h 116"/>
                <a:gd name="T14" fmla="*/ 12 w 193"/>
                <a:gd name="T15" fmla="*/ 56 h 116"/>
                <a:gd name="T16" fmla="*/ 0 w 193"/>
                <a:gd name="T17" fmla="*/ 115 h 116"/>
                <a:gd name="T18" fmla="*/ 23 w 193"/>
                <a:gd name="T19" fmla="*/ 106 h 116"/>
                <a:gd name="T20" fmla="*/ 23 w 193"/>
                <a:gd name="T21" fmla="*/ 106 h 116"/>
                <a:gd name="T22" fmla="*/ 172 w 193"/>
                <a:gd name="T23" fmla="*/ 10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16">
                  <a:moveTo>
                    <a:pt x="172" y="100"/>
                  </a:moveTo>
                  <a:lnTo>
                    <a:pt x="192" y="107"/>
                  </a:lnTo>
                  <a:lnTo>
                    <a:pt x="192" y="107"/>
                  </a:lnTo>
                  <a:cubicBezTo>
                    <a:pt x="188" y="86"/>
                    <a:pt x="182" y="65"/>
                    <a:pt x="171" y="46"/>
                  </a:cubicBezTo>
                  <a:lnTo>
                    <a:pt x="147" y="0"/>
                  </a:lnTo>
                  <a:lnTo>
                    <a:pt x="34" y="0"/>
                  </a:lnTo>
                  <a:lnTo>
                    <a:pt x="12" y="56"/>
                  </a:lnTo>
                  <a:lnTo>
                    <a:pt x="12" y="56"/>
                  </a:lnTo>
                  <a:cubicBezTo>
                    <a:pt x="5" y="75"/>
                    <a:pt x="1" y="95"/>
                    <a:pt x="0" y="115"/>
                  </a:cubicBezTo>
                  <a:lnTo>
                    <a:pt x="23" y="106"/>
                  </a:lnTo>
                  <a:lnTo>
                    <a:pt x="23" y="106"/>
                  </a:lnTo>
                  <a:cubicBezTo>
                    <a:pt x="71" y="86"/>
                    <a:pt x="123" y="84"/>
                    <a:pt x="172" y="100"/>
                  </a:cubicBezTo>
                </a:path>
              </a:pathLst>
            </a:custGeom>
            <a:solidFill>
              <a:srgbClr val="F7D3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3" name="Freeform 68">
              <a:extLst>
                <a:ext uri="{FF2B5EF4-FFF2-40B4-BE49-F238E27FC236}">
                  <a16:creationId xmlns:a16="http://schemas.microsoft.com/office/drawing/2014/main" id="{76ECF7C1-757F-C6C0-7518-D54F866A5A9F}"/>
                </a:ext>
              </a:extLst>
            </p:cNvPr>
            <p:cNvSpPr>
              <a:spLocks noChangeArrowheads="1"/>
            </p:cNvSpPr>
            <p:nvPr/>
          </p:nvSpPr>
          <p:spPr bwMode="auto">
            <a:xfrm>
              <a:off x="4493220" y="12609105"/>
              <a:ext cx="247181" cy="197746"/>
            </a:xfrm>
            <a:custGeom>
              <a:avLst/>
              <a:gdLst>
                <a:gd name="T0" fmla="*/ 174 w 200"/>
                <a:gd name="T1" fmla="*/ 16 h 159"/>
                <a:gd name="T2" fmla="*/ 174 w 200"/>
                <a:gd name="T3" fmla="*/ 16 h 159"/>
                <a:gd name="T4" fmla="*/ 25 w 200"/>
                <a:gd name="T5" fmla="*/ 22 h 159"/>
                <a:gd name="T6" fmla="*/ 2 w 200"/>
                <a:gd name="T7" fmla="*/ 31 h 159"/>
                <a:gd name="T8" fmla="*/ 2 w 200"/>
                <a:gd name="T9" fmla="*/ 31 h 159"/>
                <a:gd name="T10" fmla="*/ 20 w 200"/>
                <a:gd name="T11" fmla="*/ 124 h 159"/>
                <a:gd name="T12" fmla="*/ 36 w 200"/>
                <a:gd name="T13" fmla="*/ 158 h 159"/>
                <a:gd name="T14" fmla="*/ 171 w 200"/>
                <a:gd name="T15" fmla="*/ 158 h 159"/>
                <a:gd name="T16" fmla="*/ 186 w 200"/>
                <a:gd name="T17" fmla="*/ 117 h 159"/>
                <a:gd name="T18" fmla="*/ 186 w 200"/>
                <a:gd name="T19" fmla="*/ 117 h 159"/>
                <a:gd name="T20" fmla="*/ 194 w 200"/>
                <a:gd name="T21" fmla="*/ 23 h 159"/>
                <a:gd name="T22" fmla="*/ 174 w 200"/>
                <a:gd name="T23" fmla="*/ 1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59">
                  <a:moveTo>
                    <a:pt x="174" y="16"/>
                  </a:moveTo>
                  <a:lnTo>
                    <a:pt x="174" y="16"/>
                  </a:lnTo>
                  <a:cubicBezTo>
                    <a:pt x="125" y="0"/>
                    <a:pt x="73" y="2"/>
                    <a:pt x="25" y="22"/>
                  </a:cubicBezTo>
                  <a:lnTo>
                    <a:pt x="2" y="31"/>
                  </a:lnTo>
                  <a:lnTo>
                    <a:pt x="2" y="31"/>
                  </a:lnTo>
                  <a:cubicBezTo>
                    <a:pt x="0" y="63"/>
                    <a:pt x="6" y="95"/>
                    <a:pt x="20" y="124"/>
                  </a:cubicBezTo>
                  <a:lnTo>
                    <a:pt x="36" y="158"/>
                  </a:lnTo>
                  <a:lnTo>
                    <a:pt x="171" y="158"/>
                  </a:lnTo>
                  <a:lnTo>
                    <a:pt x="186" y="117"/>
                  </a:lnTo>
                  <a:lnTo>
                    <a:pt x="186" y="117"/>
                  </a:lnTo>
                  <a:cubicBezTo>
                    <a:pt x="196" y="86"/>
                    <a:pt x="199" y="54"/>
                    <a:pt x="194" y="23"/>
                  </a:cubicBezTo>
                  <a:lnTo>
                    <a:pt x="174" y="16"/>
                  </a:lnTo>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4" name="Freeform 69">
              <a:extLst>
                <a:ext uri="{FF2B5EF4-FFF2-40B4-BE49-F238E27FC236}">
                  <a16:creationId xmlns:a16="http://schemas.microsoft.com/office/drawing/2014/main" id="{EE41EE7E-04E9-49B4-ABAC-BAE259391033}"/>
                </a:ext>
              </a:extLst>
            </p:cNvPr>
            <p:cNvSpPr>
              <a:spLocks noChangeArrowheads="1"/>
            </p:cNvSpPr>
            <p:nvPr/>
          </p:nvSpPr>
          <p:spPr bwMode="auto">
            <a:xfrm>
              <a:off x="5619270" y="5891245"/>
              <a:ext cx="87887" cy="115353"/>
            </a:xfrm>
            <a:custGeom>
              <a:avLst/>
              <a:gdLst>
                <a:gd name="T0" fmla="*/ 71 w 72"/>
                <a:gd name="T1" fmla="*/ 91 h 92"/>
                <a:gd name="T2" fmla="*/ 0 w 72"/>
                <a:gd name="T3" fmla="*/ 91 h 92"/>
                <a:gd name="T4" fmla="*/ 0 w 72"/>
                <a:gd name="T5" fmla="*/ 0 h 92"/>
                <a:gd name="T6" fmla="*/ 71 w 72"/>
                <a:gd name="T7" fmla="*/ 0 h 92"/>
                <a:gd name="T8" fmla="*/ 71 w 72"/>
                <a:gd name="T9" fmla="*/ 91 h 92"/>
              </a:gdLst>
              <a:ahLst/>
              <a:cxnLst>
                <a:cxn ang="0">
                  <a:pos x="T0" y="T1"/>
                </a:cxn>
                <a:cxn ang="0">
                  <a:pos x="T2" y="T3"/>
                </a:cxn>
                <a:cxn ang="0">
                  <a:pos x="T4" y="T5"/>
                </a:cxn>
                <a:cxn ang="0">
                  <a:pos x="T6" y="T7"/>
                </a:cxn>
                <a:cxn ang="0">
                  <a:pos x="T8" y="T9"/>
                </a:cxn>
              </a:cxnLst>
              <a:rect l="0" t="0" r="r" b="b"/>
              <a:pathLst>
                <a:path w="72" h="92">
                  <a:moveTo>
                    <a:pt x="71" y="91"/>
                  </a:moveTo>
                  <a:lnTo>
                    <a:pt x="0" y="91"/>
                  </a:lnTo>
                  <a:lnTo>
                    <a:pt x="0" y="0"/>
                  </a:lnTo>
                  <a:lnTo>
                    <a:pt x="71" y="0"/>
                  </a:lnTo>
                  <a:lnTo>
                    <a:pt x="71" y="91"/>
                  </a:lnTo>
                </a:path>
              </a:pathLst>
            </a:custGeom>
            <a:solidFill>
              <a:srgbClr val="6A68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5" name="Freeform 58">
              <a:extLst>
                <a:ext uri="{FF2B5EF4-FFF2-40B4-BE49-F238E27FC236}">
                  <a16:creationId xmlns:a16="http://schemas.microsoft.com/office/drawing/2014/main" id="{1C373E54-B981-106C-8A36-EA163540BB29}"/>
                </a:ext>
              </a:extLst>
            </p:cNvPr>
            <p:cNvSpPr>
              <a:spLocks noChangeArrowheads="1"/>
            </p:cNvSpPr>
            <p:nvPr/>
          </p:nvSpPr>
          <p:spPr bwMode="auto">
            <a:xfrm>
              <a:off x="5080962" y="4748715"/>
              <a:ext cx="1168750" cy="1893817"/>
            </a:xfrm>
            <a:custGeom>
              <a:avLst/>
              <a:gdLst>
                <a:gd name="connsiteX0" fmla="*/ 499862 w 1168750"/>
                <a:gd name="connsiteY0" fmla="*/ 1224927 h 1893817"/>
                <a:gd name="connsiteX1" fmla="*/ 663420 w 1168750"/>
                <a:gd name="connsiteY1" fmla="*/ 1224927 h 1893817"/>
                <a:gd name="connsiteX2" fmla="*/ 663420 w 1168750"/>
                <a:gd name="connsiteY2" fmla="*/ 1816446 h 1893817"/>
                <a:gd name="connsiteX3" fmla="*/ 588405 w 1168750"/>
                <a:gd name="connsiteY3" fmla="*/ 1893817 h 1893817"/>
                <a:gd name="connsiteX4" fmla="*/ 576107 w 1168750"/>
                <a:gd name="connsiteY4" fmla="*/ 1893817 h 1893817"/>
                <a:gd name="connsiteX5" fmla="*/ 499862 w 1168750"/>
                <a:gd name="connsiteY5" fmla="*/ 1816446 h 1893817"/>
                <a:gd name="connsiteX6" fmla="*/ 583751 w 1168750"/>
                <a:gd name="connsiteY6" fmla="*/ 86066 h 1893817"/>
                <a:gd name="connsiteX7" fmla="*/ 84818 w 1168750"/>
                <a:gd name="connsiteY7" fmla="*/ 584998 h 1893817"/>
                <a:gd name="connsiteX8" fmla="*/ 583751 w 1168750"/>
                <a:gd name="connsiteY8" fmla="*/ 1083930 h 1893817"/>
                <a:gd name="connsiteX9" fmla="*/ 1082684 w 1168750"/>
                <a:gd name="connsiteY9" fmla="*/ 584998 h 1893817"/>
                <a:gd name="connsiteX10" fmla="*/ 583751 w 1168750"/>
                <a:gd name="connsiteY10" fmla="*/ 86066 h 1893817"/>
                <a:gd name="connsiteX11" fmla="*/ 583751 w 1168750"/>
                <a:gd name="connsiteY11" fmla="*/ 0 h 1893817"/>
                <a:gd name="connsiteX12" fmla="*/ 1168750 w 1168750"/>
                <a:gd name="connsiteY12" fmla="*/ 584998 h 1893817"/>
                <a:gd name="connsiteX13" fmla="*/ 583751 w 1168750"/>
                <a:gd name="connsiteY13" fmla="*/ 1168748 h 1893817"/>
                <a:gd name="connsiteX14" fmla="*/ 0 w 1168750"/>
                <a:gd name="connsiteY14" fmla="*/ 584998 h 1893817"/>
                <a:gd name="connsiteX15" fmla="*/ 583751 w 1168750"/>
                <a:gd name="connsiteY15" fmla="*/ 0 h 189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8750" h="1893817">
                  <a:moveTo>
                    <a:pt x="499862" y="1224927"/>
                  </a:moveTo>
                  <a:lnTo>
                    <a:pt x="663420" y="1224927"/>
                  </a:lnTo>
                  <a:lnTo>
                    <a:pt x="663420" y="1816446"/>
                  </a:lnTo>
                  <a:cubicBezTo>
                    <a:pt x="663420" y="1858875"/>
                    <a:pt x="630217" y="1893817"/>
                    <a:pt x="588405" y="1893817"/>
                  </a:cubicBezTo>
                  <a:lnTo>
                    <a:pt x="576107" y="1893817"/>
                  </a:lnTo>
                  <a:cubicBezTo>
                    <a:pt x="534296" y="1893817"/>
                    <a:pt x="499862" y="1858875"/>
                    <a:pt x="499862" y="1816446"/>
                  </a:cubicBezTo>
                  <a:close/>
                  <a:moveTo>
                    <a:pt x="583751" y="86066"/>
                  </a:moveTo>
                  <a:cubicBezTo>
                    <a:pt x="308091" y="86066"/>
                    <a:pt x="84818" y="309338"/>
                    <a:pt x="84818" y="584998"/>
                  </a:cubicBezTo>
                  <a:cubicBezTo>
                    <a:pt x="84818" y="860658"/>
                    <a:pt x="308091" y="1083930"/>
                    <a:pt x="583751" y="1083930"/>
                  </a:cubicBezTo>
                  <a:cubicBezTo>
                    <a:pt x="859412" y="1083930"/>
                    <a:pt x="1082684" y="860658"/>
                    <a:pt x="1082684" y="584998"/>
                  </a:cubicBezTo>
                  <a:cubicBezTo>
                    <a:pt x="1082684" y="309338"/>
                    <a:pt x="859412" y="86066"/>
                    <a:pt x="583751" y="86066"/>
                  </a:cubicBezTo>
                  <a:close/>
                  <a:moveTo>
                    <a:pt x="583751" y="0"/>
                  </a:moveTo>
                  <a:cubicBezTo>
                    <a:pt x="906810" y="0"/>
                    <a:pt x="1168750" y="261939"/>
                    <a:pt x="1168750" y="584998"/>
                  </a:cubicBezTo>
                  <a:cubicBezTo>
                    <a:pt x="1168750" y="908056"/>
                    <a:pt x="906810" y="1168748"/>
                    <a:pt x="583751" y="1168748"/>
                  </a:cubicBezTo>
                  <a:cubicBezTo>
                    <a:pt x="261939" y="1168748"/>
                    <a:pt x="0" y="908056"/>
                    <a:pt x="0" y="584998"/>
                  </a:cubicBezTo>
                  <a:cubicBezTo>
                    <a:pt x="0" y="261939"/>
                    <a:pt x="261939" y="0"/>
                    <a:pt x="583751" y="0"/>
                  </a:cubicBezTo>
                  <a:close/>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56" name="Freeform 71">
              <a:extLst>
                <a:ext uri="{FF2B5EF4-FFF2-40B4-BE49-F238E27FC236}">
                  <a16:creationId xmlns:a16="http://schemas.microsoft.com/office/drawing/2014/main" id="{A65FFFB5-D4EF-8FE8-F582-5594F8813BC6}"/>
                </a:ext>
              </a:extLst>
            </p:cNvPr>
            <p:cNvSpPr>
              <a:spLocks noChangeArrowheads="1"/>
            </p:cNvSpPr>
            <p:nvPr/>
          </p:nvSpPr>
          <p:spPr bwMode="auto">
            <a:xfrm>
              <a:off x="5113920" y="6061527"/>
              <a:ext cx="1252390" cy="1532526"/>
            </a:xfrm>
            <a:custGeom>
              <a:avLst/>
              <a:gdLst>
                <a:gd name="T0" fmla="*/ 78 w 1004"/>
                <a:gd name="T1" fmla="*/ 838 h 1230"/>
                <a:gd name="T2" fmla="*/ 728 w 1004"/>
                <a:gd name="T3" fmla="*/ 642 h 1230"/>
                <a:gd name="T4" fmla="*/ 391 w 1004"/>
                <a:gd name="T5" fmla="*/ 257 h 1230"/>
                <a:gd name="T6" fmla="*/ 391 w 1004"/>
                <a:gd name="T7" fmla="*/ 257 h 1230"/>
                <a:gd name="T8" fmla="*/ 321 w 1004"/>
                <a:gd name="T9" fmla="*/ 148 h 1230"/>
                <a:gd name="T10" fmla="*/ 331 w 1004"/>
                <a:gd name="T11" fmla="*/ 47 h 1230"/>
                <a:gd name="T12" fmla="*/ 374 w 1004"/>
                <a:gd name="T13" fmla="*/ 8 h 1230"/>
                <a:gd name="T14" fmla="*/ 374 w 1004"/>
                <a:gd name="T15" fmla="*/ 102 h 1230"/>
                <a:gd name="T16" fmla="*/ 507 w 1004"/>
                <a:gd name="T17" fmla="*/ 57 h 1230"/>
                <a:gd name="T18" fmla="*/ 507 w 1004"/>
                <a:gd name="T19" fmla="*/ 0 h 1230"/>
                <a:gd name="T20" fmla="*/ 507 w 1004"/>
                <a:gd name="T21" fmla="*/ 0 h 1230"/>
                <a:gd name="T22" fmla="*/ 546 w 1004"/>
                <a:gd name="T23" fmla="*/ 66 h 1230"/>
                <a:gd name="T24" fmla="*/ 546 w 1004"/>
                <a:gd name="T25" fmla="*/ 66 h 1230"/>
                <a:gd name="T26" fmla="*/ 547 w 1004"/>
                <a:gd name="T27" fmla="*/ 114 h 1230"/>
                <a:gd name="T28" fmla="*/ 547 w 1004"/>
                <a:gd name="T29" fmla="*/ 114 h 1230"/>
                <a:gd name="T30" fmla="*/ 544 w 1004"/>
                <a:gd name="T31" fmla="*/ 167 h 1230"/>
                <a:gd name="T32" fmla="*/ 544 w 1004"/>
                <a:gd name="T33" fmla="*/ 167 h 1230"/>
                <a:gd name="T34" fmla="*/ 519 w 1004"/>
                <a:gd name="T35" fmla="*/ 214 h 1230"/>
                <a:gd name="T36" fmla="*/ 519 w 1004"/>
                <a:gd name="T37" fmla="*/ 214 h 1230"/>
                <a:gd name="T38" fmla="*/ 998 w 1004"/>
                <a:gd name="T39" fmla="*/ 660 h 1230"/>
                <a:gd name="T40" fmla="*/ 998 w 1004"/>
                <a:gd name="T41" fmla="*/ 660 h 1230"/>
                <a:gd name="T42" fmla="*/ 279 w 1004"/>
                <a:gd name="T43" fmla="*/ 1229 h 1230"/>
                <a:gd name="T44" fmla="*/ 279 w 1004"/>
                <a:gd name="T45" fmla="*/ 1229 h 1230"/>
                <a:gd name="T46" fmla="*/ 78 w 1004"/>
                <a:gd name="T47" fmla="*/ 838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230">
                  <a:moveTo>
                    <a:pt x="78" y="838"/>
                  </a:moveTo>
                  <a:lnTo>
                    <a:pt x="728" y="642"/>
                  </a:lnTo>
                  <a:lnTo>
                    <a:pt x="391" y="257"/>
                  </a:lnTo>
                  <a:lnTo>
                    <a:pt x="391" y="257"/>
                  </a:lnTo>
                  <a:cubicBezTo>
                    <a:pt x="391" y="257"/>
                    <a:pt x="310" y="230"/>
                    <a:pt x="321" y="148"/>
                  </a:cubicBezTo>
                  <a:lnTo>
                    <a:pt x="331" y="47"/>
                  </a:lnTo>
                  <a:lnTo>
                    <a:pt x="374" y="8"/>
                  </a:lnTo>
                  <a:lnTo>
                    <a:pt x="374" y="102"/>
                  </a:lnTo>
                  <a:lnTo>
                    <a:pt x="507" y="57"/>
                  </a:lnTo>
                  <a:lnTo>
                    <a:pt x="507" y="0"/>
                  </a:lnTo>
                  <a:lnTo>
                    <a:pt x="507" y="0"/>
                  </a:lnTo>
                  <a:cubicBezTo>
                    <a:pt x="507" y="0"/>
                    <a:pt x="564" y="30"/>
                    <a:pt x="546" y="66"/>
                  </a:cubicBezTo>
                  <a:lnTo>
                    <a:pt x="546" y="66"/>
                  </a:lnTo>
                  <a:cubicBezTo>
                    <a:pt x="546" y="66"/>
                    <a:pt x="564" y="88"/>
                    <a:pt x="547" y="114"/>
                  </a:cubicBezTo>
                  <a:lnTo>
                    <a:pt x="547" y="114"/>
                  </a:lnTo>
                  <a:cubicBezTo>
                    <a:pt x="547" y="114"/>
                    <a:pt x="566" y="142"/>
                    <a:pt x="544" y="167"/>
                  </a:cubicBezTo>
                  <a:lnTo>
                    <a:pt x="544" y="167"/>
                  </a:lnTo>
                  <a:cubicBezTo>
                    <a:pt x="544" y="167"/>
                    <a:pt x="568" y="197"/>
                    <a:pt x="519" y="214"/>
                  </a:cubicBezTo>
                  <a:lnTo>
                    <a:pt x="519" y="214"/>
                  </a:lnTo>
                  <a:cubicBezTo>
                    <a:pt x="519" y="214"/>
                    <a:pt x="1003" y="588"/>
                    <a:pt x="998" y="660"/>
                  </a:cubicBezTo>
                  <a:lnTo>
                    <a:pt x="998" y="660"/>
                  </a:lnTo>
                  <a:cubicBezTo>
                    <a:pt x="991" y="763"/>
                    <a:pt x="279" y="1229"/>
                    <a:pt x="279" y="1229"/>
                  </a:cubicBezTo>
                  <a:lnTo>
                    <a:pt x="279" y="1229"/>
                  </a:lnTo>
                  <a:cubicBezTo>
                    <a:pt x="279" y="1229"/>
                    <a:pt x="0" y="1191"/>
                    <a:pt x="78" y="838"/>
                  </a:cubicBezTo>
                </a:path>
              </a:pathLst>
            </a:custGeom>
            <a:solidFill>
              <a:srgbClr val="F7D3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7" name="Freeform 72">
              <a:extLst>
                <a:ext uri="{FF2B5EF4-FFF2-40B4-BE49-F238E27FC236}">
                  <a16:creationId xmlns:a16="http://schemas.microsoft.com/office/drawing/2014/main" id="{515AF674-A6DD-9899-C6D7-CAFC73C3F5AA}"/>
                </a:ext>
              </a:extLst>
            </p:cNvPr>
            <p:cNvSpPr>
              <a:spLocks noChangeArrowheads="1"/>
            </p:cNvSpPr>
            <p:nvPr/>
          </p:nvSpPr>
          <p:spPr bwMode="auto">
            <a:xfrm>
              <a:off x="3389138" y="7237018"/>
              <a:ext cx="1389714" cy="2669567"/>
            </a:xfrm>
            <a:custGeom>
              <a:avLst/>
              <a:gdLst>
                <a:gd name="T0" fmla="*/ 986 w 1117"/>
                <a:gd name="T1" fmla="*/ 0 h 2141"/>
                <a:gd name="T2" fmla="*/ 986 w 1117"/>
                <a:gd name="T3" fmla="*/ 0 h 2141"/>
                <a:gd name="T4" fmla="*/ 605 w 1117"/>
                <a:gd name="T5" fmla="*/ 922 h 2141"/>
                <a:gd name="T6" fmla="*/ 605 w 1117"/>
                <a:gd name="T7" fmla="*/ 922 h 2141"/>
                <a:gd name="T8" fmla="*/ 218 w 1117"/>
                <a:gd name="T9" fmla="*/ 1738 h 2141"/>
                <a:gd name="T10" fmla="*/ 96 w 1117"/>
                <a:gd name="T11" fmla="*/ 1824 h 2141"/>
                <a:gd name="T12" fmla="*/ 96 w 1117"/>
                <a:gd name="T13" fmla="*/ 1824 h 2141"/>
                <a:gd name="T14" fmla="*/ 9 w 1117"/>
                <a:gd name="T15" fmla="*/ 1954 h 2141"/>
                <a:gd name="T16" fmla="*/ 9 w 1117"/>
                <a:gd name="T17" fmla="*/ 1954 h 2141"/>
                <a:gd name="T18" fmla="*/ 88 w 1117"/>
                <a:gd name="T19" fmla="*/ 1900 h 2141"/>
                <a:gd name="T20" fmla="*/ 88 w 1117"/>
                <a:gd name="T21" fmla="*/ 1900 h 2141"/>
                <a:gd name="T22" fmla="*/ 19 w 1117"/>
                <a:gd name="T23" fmla="*/ 2036 h 2141"/>
                <a:gd name="T24" fmla="*/ 19 w 1117"/>
                <a:gd name="T25" fmla="*/ 2036 h 2141"/>
                <a:gd name="T26" fmla="*/ 131 w 1117"/>
                <a:gd name="T27" fmla="*/ 1930 h 2141"/>
                <a:gd name="T28" fmla="*/ 131 w 1117"/>
                <a:gd name="T29" fmla="*/ 1930 h 2141"/>
                <a:gd name="T30" fmla="*/ 68 w 1117"/>
                <a:gd name="T31" fmla="*/ 2110 h 2141"/>
                <a:gd name="T32" fmla="*/ 68 w 1117"/>
                <a:gd name="T33" fmla="*/ 2110 h 2141"/>
                <a:gd name="T34" fmla="*/ 179 w 1117"/>
                <a:gd name="T35" fmla="*/ 1967 h 2141"/>
                <a:gd name="T36" fmla="*/ 179 w 1117"/>
                <a:gd name="T37" fmla="*/ 1967 h 2141"/>
                <a:gd name="T38" fmla="*/ 152 w 1117"/>
                <a:gd name="T39" fmla="*/ 2130 h 2141"/>
                <a:gd name="T40" fmla="*/ 152 w 1117"/>
                <a:gd name="T41" fmla="*/ 2130 h 2141"/>
                <a:gd name="T42" fmla="*/ 222 w 1117"/>
                <a:gd name="T43" fmla="*/ 1986 h 2141"/>
                <a:gd name="T44" fmla="*/ 261 w 1117"/>
                <a:gd name="T45" fmla="*/ 1928 h 2141"/>
                <a:gd name="T46" fmla="*/ 279 w 1117"/>
                <a:gd name="T47" fmla="*/ 1962 h 2141"/>
                <a:gd name="T48" fmla="*/ 279 w 1117"/>
                <a:gd name="T49" fmla="*/ 1962 h 2141"/>
                <a:gd name="T50" fmla="*/ 318 w 1117"/>
                <a:gd name="T51" fmla="*/ 2056 h 2141"/>
                <a:gd name="T52" fmla="*/ 333 w 1117"/>
                <a:gd name="T53" fmla="*/ 1943 h 2141"/>
                <a:gd name="T54" fmla="*/ 320 w 1117"/>
                <a:gd name="T55" fmla="*/ 1822 h 2141"/>
                <a:gd name="T56" fmla="*/ 320 w 1117"/>
                <a:gd name="T57" fmla="*/ 1822 h 2141"/>
                <a:gd name="T58" fmla="*/ 783 w 1117"/>
                <a:gd name="T59" fmla="*/ 1005 h 2141"/>
                <a:gd name="T60" fmla="*/ 783 w 1117"/>
                <a:gd name="T61" fmla="*/ 1005 h 2141"/>
                <a:gd name="T62" fmla="*/ 1115 w 1117"/>
                <a:gd name="T63" fmla="*/ 370 h 2141"/>
                <a:gd name="T64" fmla="*/ 1115 w 1117"/>
                <a:gd name="T65" fmla="*/ 370 h 2141"/>
                <a:gd name="T66" fmla="*/ 986 w 1117"/>
                <a:gd name="T67" fmla="*/ 0 h 2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7" h="2141">
                  <a:moveTo>
                    <a:pt x="986" y="0"/>
                  </a:moveTo>
                  <a:lnTo>
                    <a:pt x="986" y="0"/>
                  </a:lnTo>
                  <a:cubicBezTo>
                    <a:pt x="986" y="0"/>
                    <a:pt x="706" y="584"/>
                    <a:pt x="605" y="922"/>
                  </a:cubicBezTo>
                  <a:lnTo>
                    <a:pt x="605" y="922"/>
                  </a:lnTo>
                  <a:cubicBezTo>
                    <a:pt x="605" y="922"/>
                    <a:pt x="376" y="1129"/>
                    <a:pt x="218" y="1738"/>
                  </a:cubicBezTo>
                  <a:lnTo>
                    <a:pt x="96" y="1824"/>
                  </a:lnTo>
                  <a:lnTo>
                    <a:pt x="96" y="1824"/>
                  </a:lnTo>
                  <a:cubicBezTo>
                    <a:pt x="96" y="1824"/>
                    <a:pt x="0" y="1933"/>
                    <a:pt x="9" y="1954"/>
                  </a:cubicBezTo>
                  <a:lnTo>
                    <a:pt x="9" y="1954"/>
                  </a:lnTo>
                  <a:cubicBezTo>
                    <a:pt x="18" y="1974"/>
                    <a:pt x="88" y="1900"/>
                    <a:pt x="88" y="1900"/>
                  </a:cubicBezTo>
                  <a:lnTo>
                    <a:pt x="88" y="1900"/>
                  </a:lnTo>
                  <a:cubicBezTo>
                    <a:pt x="88" y="1900"/>
                    <a:pt x="1" y="2019"/>
                    <a:pt x="19" y="2036"/>
                  </a:cubicBezTo>
                  <a:lnTo>
                    <a:pt x="19" y="2036"/>
                  </a:lnTo>
                  <a:cubicBezTo>
                    <a:pt x="35" y="2051"/>
                    <a:pt x="131" y="1930"/>
                    <a:pt x="131" y="1930"/>
                  </a:cubicBezTo>
                  <a:lnTo>
                    <a:pt x="131" y="1930"/>
                  </a:lnTo>
                  <a:cubicBezTo>
                    <a:pt x="131" y="1930"/>
                    <a:pt x="29" y="2116"/>
                    <a:pt x="68" y="2110"/>
                  </a:cubicBezTo>
                  <a:lnTo>
                    <a:pt x="68" y="2110"/>
                  </a:lnTo>
                  <a:cubicBezTo>
                    <a:pt x="107" y="2104"/>
                    <a:pt x="179" y="1967"/>
                    <a:pt x="179" y="1967"/>
                  </a:cubicBezTo>
                  <a:lnTo>
                    <a:pt x="179" y="1967"/>
                  </a:lnTo>
                  <a:cubicBezTo>
                    <a:pt x="179" y="1967"/>
                    <a:pt x="157" y="2121"/>
                    <a:pt x="152" y="2130"/>
                  </a:cubicBezTo>
                  <a:lnTo>
                    <a:pt x="152" y="2130"/>
                  </a:lnTo>
                  <a:cubicBezTo>
                    <a:pt x="147" y="2140"/>
                    <a:pt x="215" y="2123"/>
                    <a:pt x="222" y="1986"/>
                  </a:cubicBezTo>
                  <a:lnTo>
                    <a:pt x="261" y="1928"/>
                  </a:lnTo>
                  <a:lnTo>
                    <a:pt x="279" y="1962"/>
                  </a:lnTo>
                  <a:lnTo>
                    <a:pt x="279" y="1962"/>
                  </a:lnTo>
                  <a:cubicBezTo>
                    <a:pt x="279" y="1962"/>
                    <a:pt x="260" y="2042"/>
                    <a:pt x="318" y="2056"/>
                  </a:cubicBezTo>
                  <a:lnTo>
                    <a:pt x="333" y="1943"/>
                  </a:lnTo>
                  <a:lnTo>
                    <a:pt x="320" y="1822"/>
                  </a:lnTo>
                  <a:lnTo>
                    <a:pt x="320" y="1822"/>
                  </a:lnTo>
                  <a:cubicBezTo>
                    <a:pt x="320" y="1822"/>
                    <a:pt x="693" y="1333"/>
                    <a:pt x="783" y="1005"/>
                  </a:cubicBezTo>
                  <a:lnTo>
                    <a:pt x="783" y="1005"/>
                  </a:lnTo>
                  <a:cubicBezTo>
                    <a:pt x="783" y="1005"/>
                    <a:pt x="1115" y="655"/>
                    <a:pt x="1115" y="370"/>
                  </a:cubicBezTo>
                  <a:lnTo>
                    <a:pt x="1115" y="370"/>
                  </a:lnTo>
                  <a:cubicBezTo>
                    <a:pt x="1116" y="84"/>
                    <a:pt x="986" y="0"/>
                    <a:pt x="986" y="0"/>
                  </a:cubicBezTo>
                </a:path>
              </a:pathLst>
            </a:custGeom>
            <a:solidFill>
              <a:srgbClr val="F7D3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8" name="Freeform 73">
              <a:extLst>
                <a:ext uri="{FF2B5EF4-FFF2-40B4-BE49-F238E27FC236}">
                  <a16:creationId xmlns:a16="http://schemas.microsoft.com/office/drawing/2014/main" id="{AC1E450B-3A00-D116-7961-7328A04C551E}"/>
                </a:ext>
              </a:extLst>
            </p:cNvPr>
            <p:cNvSpPr>
              <a:spLocks noChangeArrowheads="1"/>
            </p:cNvSpPr>
            <p:nvPr/>
          </p:nvSpPr>
          <p:spPr bwMode="auto">
            <a:xfrm>
              <a:off x="4504207" y="7088707"/>
              <a:ext cx="1005205" cy="1527036"/>
            </a:xfrm>
            <a:custGeom>
              <a:avLst/>
              <a:gdLst>
                <a:gd name="T0" fmla="*/ 680 w 807"/>
                <a:gd name="T1" fmla="*/ 1226 h 1227"/>
                <a:gd name="T2" fmla="*/ 126 w 807"/>
                <a:gd name="T3" fmla="*/ 1226 h 1227"/>
                <a:gd name="T4" fmla="*/ 7 w 807"/>
                <a:gd name="T5" fmla="*/ 387 h 1227"/>
                <a:gd name="T6" fmla="*/ 7 w 807"/>
                <a:gd name="T7" fmla="*/ 387 h 1227"/>
                <a:gd name="T8" fmla="*/ 27 w 807"/>
                <a:gd name="T9" fmla="*/ 245 h 1227"/>
                <a:gd name="T10" fmla="*/ 82 w 807"/>
                <a:gd name="T11" fmla="*/ 123 h 1227"/>
                <a:gd name="T12" fmla="*/ 82 w 807"/>
                <a:gd name="T13" fmla="*/ 123 h 1227"/>
                <a:gd name="T14" fmla="*/ 274 w 807"/>
                <a:gd name="T15" fmla="*/ 0 h 1227"/>
                <a:gd name="T16" fmla="*/ 532 w 807"/>
                <a:gd name="T17" fmla="*/ 0 h 1227"/>
                <a:gd name="T18" fmla="*/ 532 w 807"/>
                <a:gd name="T19" fmla="*/ 0 h 1227"/>
                <a:gd name="T20" fmla="*/ 724 w 807"/>
                <a:gd name="T21" fmla="*/ 123 h 1227"/>
                <a:gd name="T22" fmla="*/ 779 w 807"/>
                <a:gd name="T23" fmla="*/ 245 h 1227"/>
                <a:gd name="T24" fmla="*/ 779 w 807"/>
                <a:gd name="T25" fmla="*/ 245 h 1227"/>
                <a:gd name="T26" fmla="*/ 800 w 807"/>
                <a:gd name="T27" fmla="*/ 387 h 1227"/>
                <a:gd name="T28" fmla="*/ 680 w 807"/>
                <a:gd name="T29" fmla="*/ 1226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7" h="1227">
                  <a:moveTo>
                    <a:pt x="680" y="1226"/>
                  </a:moveTo>
                  <a:lnTo>
                    <a:pt x="126" y="1226"/>
                  </a:lnTo>
                  <a:lnTo>
                    <a:pt x="7" y="387"/>
                  </a:lnTo>
                  <a:lnTo>
                    <a:pt x="7" y="387"/>
                  </a:lnTo>
                  <a:cubicBezTo>
                    <a:pt x="0" y="339"/>
                    <a:pt x="7" y="289"/>
                    <a:pt x="27" y="245"/>
                  </a:cubicBezTo>
                  <a:lnTo>
                    <a:pt x="82" y="123"/>
                  </a:lnTo>
                  <a:lnTo>
                    <a:pt x="82" y="123"/>
                  </a:lnTo>
                  <a:cubicBezTo>
                    <a:pt x="117" y="48"/>
                    <a:pt x="191" y="0"/>
                    <a:pt x="274" y="0"/>
                  </a:cubicBezTo>
                  <a:lnTo>
                    <a:pt x="532" y="0"/>
                  </a:lnTo>
                  <a:lnTo>
                    <a:pt x="532" y="0"/>
                  </a:lnTo>
                  <a:cubicBezTo>
                    <a:pt x="615" y="0"/>
                    <a:pt x="690" y="48"/>
                    <a:pt x="724" y="123"/>
                  </a:cubicBezTo>
                  <a:lnTo>
                    <a:pt x="779" y="245"/>
                  </a:lnTo>
                  <a:lnTo>
                    <a:pt x="779" y="245"/>
                  </a:lnTo>
                  <a:cubicBezTo>
                    <a:pt x="800" y="289"/>
                    <a:pt x="806" y="339"/>
                    <a:pt x="800" y="387"/>
                  </a:cubicBezTo>
                  <a:lnTo>
                    <a:pt x="680" y="1226"/>
                  </a:lnTo>
                </a:path>
              </a:pathLst>
            </a:custGeom>
            <a:solidFill>
              <a:srgbClr val="FCBA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9" name="Freeform 74">
              <a:extLst>
                <a:ext uri="{FF2B5EF4-FFF2-40B4-BE49-F238E27FC236}">
                  <a16:creationId xmlns:a16="http://schemas.microsoft.com/office/drawing/2014/main" id="{BF703633-CC1B-6838-FAA2-14B8AB4A7350}"/>
                </a:ext>
              </a:extLst>
            </p:cNvPr>
            <p:cNvSpPr>
              <a:spLocks noChangeArrowheads="1"/>
            </p:cNvSpPr>
            <p:nvPr/>
          </p:nvSpPr>
          <p:spPr bwMode="auto">
            <a:xfrm>
              <a:off x="4075757" y="6160401"/>
              <a:ext cx="1538023" cy="2136751"/>
            </a:xfrm>
            <a:custGeom>
              <a:avLst/>
              <a:gdLst>
                <a:gd name="T0" fmla="*/ 995 w 1235"/>
                <a:gd name="T1" fmla="*/ 626 h 1717"/>
                <a:gd name="T2" fmla="*/ 995 w 1235"/>
                <a:gd name="T3" fmla="*/ 626 h 1717"/>
                <a:gd name="T4" fmla="*/ 1020 w 1235"/>
                <a:gd name="T5" fmla="*/ 457 h 1717"/>
                <a:gd name="T6" fmla="*/ 1020 w 1235"/>
                <a:gd name="T7" fmla="*/ 457 h 1717"/>
                <a:gd name="T8" fmla="*/ 1040 w 1235"/>
                <a:gd name="T9" fmla="*/ 324 h 1717"/>
                <a:gd name="T10" fmla="*/ 1040 w 1235"/>
                <a:gd name="T11" fmla="*/ 324 h 1717"/>
                <a:gd name="T12" fmla="*/ 892 w 1235"/>
                <a:gd name="T13" fmla="*/ 50 h 1717"/>
                <a:gd name="T14" fmla="*/ 892 w 1235"/>
                <a:gd name="T15" fmla="*/ 50 h 1717"/>
                <a:gd name="T16" fmla="*/ 766 w 1235"/>
                <a:gd name="T17" fmla="*/ 65 h 1717"/>
                <a:gd name="T18" fmla="*/ 766 w 1235"/>
                <a:gd name="T19" fmla="*/ 65 h 1717"/>
                <a:gd name="T20" fmla="*/ 608 w 1235"/>
                <a:gd name="T21" fmla="*/ 24 h 1717"/>
                <a:gd name="T22" fmla="*/ 608 w 1235"/>
                <a:gd name="T23" fmla="*/ 24 h 1717"/>
                <a:gd name="T24" fmla="*/ 359 w 1235"/>
                <a:gd name="T25" fmla="*/ 324 h 1717"/>
                <a:gd name="T26" fmla="*/ 359 w 1235"/>
                <a:gd name="T27" fmla="*/ 324 h 1717"/>
                <a:gd name="T28" fmla="*/ 372 w 1235"/>
                <a:gd name="T29" fmla="*/ 404 h 1717"/>
                <a:gd name="T30" fmla="*/ 372 w 1235"/>
                <a:gd name="T31" fmla="*/ 404 h 1717"/>
                <a:gd name="T32" fmla="*/ 306 w 1235"/>
                <a:gd name="T33" fmla="*/ 586 h 1717"/>
                <a:gd name="T34" fmla="*/ 306 w 1235"/>
                <a:gd name="T35" fmla="*/ 586 h 1717"/>
                <a:gd name="T36" fmla="*/ 325 w 1235"/>
                <a:gd name="T37" fmla="*/ 887 h 1717"/>
                <a:gd name="T38" fmla="*/ 325 w 1235"/>
                <a:gd name="T39" fmla="*/ 887 h 1717"/>
                <a:gd name="T40" fmla="*/ 270 w 1235"/>
                <a:gd name="T41" fmla="*/ 1148 h 1717"/>
                <a:gd name="T42" fmla="*/ 270 w 1235"/>
                <a:gd name="T43" fmla="*/ 1148 h 1717"/>
                <a:gd name="T44" fmla="*/ 1 w 1235"/>
                <a:gd name="T45" fmla="*/ 1266 h 1717"/>
                <a:gd name="T46" fmla="*/ 1 w 1235"/>
                <a:gd name="T47" fmla="*/ 1266 h 1717"/>
                <a:gd name="T48" fmla="*/ 175 w 1235"/>
                <a:gd name="T49" fmla="*/ 1487 h 1717"/>
                <a:gd name="T50" fmla="*/ 175 w 1235"/>
                <a:gd name="T51" fmla="*/ 1487 h 1717"/>
                <a:gd name="T52" fmla="*/ 476 w 1235"/>
                <a:gd name="T53" fmla="*/ 1677 h 1717"/>
                <a:gd name="T54" fmla="*/ 476 w 1235"/>
                <a:gd name="T55" fmla="*/ 1677 h 1717"/>
                <a:gd name="T56" fmla="*/ 708 w 1235"/>
                <a:gd name="T57" fmla="*/ 1529 h 1717"/>
                <a:gd name="T58" fmla="*/ 708 w 1235"/>
                <a:gd name="T59" fmla="*/ 1529 h 1717"/>
                <a:gd name="T60" fmla="*/ 922 w 1235"/>
                <a:gd name="T61" fmla="*/ 1234 h 1717"/>
                <a:gd name="T62" fmla="*/ 922 w 1235"/>
                <a:gd name="T63" fmla="*/ 1234 h 1717"/>
                <a:gd name="T64" fmla="*/ 995 w 1235"/>
                <a:gd name="T65" fmla="*/ 626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35" h="1717">
                  <a:moveTo>
                    <a:pt x="995" y="626"/>
                  </a:moveTo>
                  <a:lnTo>
                    <a:pt x="995" y="626"/>
                  </a:lnTo>
                  <a:cubicBezTo>
                    <a:pt x="970" y="574"/>
                    <a:pt x="1002" y="512"/>
                    <a:pt x="1020" y="457"/>
                  </a:cubicBezTo>
                  <a:lnTo>
                    <a:pt x="1020" y="457"/>
                  </a:lnTo>
                  <a:cubicBezTo>
                    <a:pt x="1033" y="421"/>
                    <a:pt x="1040" y="377"/>
                    <a:pt x="1040" y="324"/>
                  </a:cubicBezTo>
                  <a:lnTo>
                    <a:pt x="1040" y="324"/>
                  </a:lnTo>
                  <a:cubicBezTo>
                    <a:pt x="1040" y="241"/>
                    <a:pt x="975" y="86"/>
                    <a:pt x="892" y="50"/>
                  </a:cubicBezTo>
                  <a:lnTo>
                    <a:pt x="892" y="50"/>
                  </a:lnTo>
                  <a:cubicBezTo>
                    <a:pt x="819" y="19"/>
                    <a:pt x="777" y="73"/>
                    <a:pt x="766" y="65"/>
                  </a:cubicBezTo>
                  <a:lnTo>
                    <a:pt x="766" y="65"/>
                  </a:lnTo>
                  <a:cubicBezTo>
                    <a:pt x="759" y="60"/>
                    <a:pt x="714" y="0"/>
                    <a:pt x="608" y="24"/>
                  </a:cubicBezTo>
                  <a:lnTo>
                    <a:pt x="608" y="24"/>
                  </a:lnTo>
                  <a:cubicBezTo>
                    <a:pt x="508" y="47"/>
                    <a:pt x="359" y="158"/>
                    <a:pt x="359" y="324"/>
                  </a:cubicBezTo>
                  <a:lnTo>
                    <a:pt x="359" y="324"/>
                  </a:lnTo>
                  <a:cubicBezTo>
                    <a:pt x="359" y="352"/>
                    <a:pt x="364" y="379"/>
                    <a:pt x="372" y="404"/>
                  </a:cubicBezTo>
                  <a:lnTo>
                    <a:pt x="372" y="404"/>
                  </a:lnTo>
                  <a:cubicBezTo>
                    <a:pt x="339" y="452"/>
                    <a:pt x="302" y="489"/>
                    <a:pt x="306" y="586"/>
                  </a:cubicBezTo>
                  <a:lnTo>
                    <a:pt x="306" y="586"/>
                  </a:lnTo>
                  <a:cubicBezTo>
                    <a:pt x="308" y="655"/>
                    <a:pt x="398" y="839"/>
                    <a:pt x="325" y="887"/>
                  </a:cubicBezTo>
                  <a:lnTo>
                    <a:pt x="325" y="887"/>
                  </a:lnTo>
                  <a:cubicBezTo>
                    <a:pt x="203" y="968"/>
                    <a:pt x="317" y="1037"/>
                    <a:pt x="270" y="1148"/>
                  </a:cubicBezTo>
                  <a:lnTo>
                    <a:pt x="270" y="1148"/>
                  </a:lnTo>
                  <a:cubicBezTo>
                    <a:pt x="223" y="1259"/>
                    <a:pt x="1" y="1266"/>
                    <a:pt x="1" y="1266"/>
                  </a:cubicBezTo>
                  <a:lnTo>
                    <a:pt x="1" y="1266"/>
                  </a:lnTo>
                  <a:cubicBezTo>
                    <a:pt x="1" y="1266"/>
                    <a:pt x="0" y="1487"/>
                    <a:pt x="175" y="1487"/>
                  </a:cubicBezTo>
                  <a:lnTo>
                    <a:pt x="175" y="1487"/>
                  </a:lnTo>
                  <a:cubicBezTo>
                    <a:pt x="311" y="1487"/>
                    <a:pt x="321" y="1716"/>
                    <a:pt x="476" y="1677"/>
                  </a:cubicBezTo>
                  <a:lnTo>
                    <a:pt x="476" y="1677"/>
                  </a:lnTo>
                  <a:cubicBezTo>
                    <a:pt x="630" y="1636"/>
                    <a:pt x="587" y="1540"/>
                    <a:pt x="708" y="1529"/>
                  </a:cubicBezTo>
                  <a:lnTo>
                    <a:pt x="708" y="1529"/>
                  </a:lnTo>
                  <a:cubicBezTo>
                    <a:pt x="902" y="1511"/>
                    <a:pt x="944" y="1387"/>
                    <a:pt x="922" y="1234"/>
                  </a:cubicBezTo>
                  <a:lnTo>
                    <a:pt x="922" y="1234"/>
                  </a:lnTo>
                  <a:cubicBezTo>
                    <a:pt x="882" y="974"/>
                    <a:pt x="1234" y="1135"/>
                    <a:pt x="995" y="626"/>
                  </a:cubicBezTo>
                </a:path>
              </a:pathLst>
            </a:custGeom>
            <a:solidFill>
              <a:srgbClr val="2117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0" name="Freeform 75">
              <a:extLst>
                <a:ext uri="{FF2B5EF4-FFF2-40B4-BE49-F238E27FC236}">
                  <a16:creationId xmlns:a16="http://schemas.microsoft.com/office/drawing/2014/main" id="{6D0102DC-29FA-9E55-1BA7-1DBC4D0BFB4D}"/>
                </a:ext>
              </a:extLst>
            </p:cNvPr>
            <p:cNvSpPr>
              <a:spLocks noChangeArrowheads="1"/>
            </p:cNvSpPr>
            <p:nvPr/>
          </p:nvSpPr>
          <p:spPr bwMode="auto">
            <a:xfrm>
              <a:off x="4306461" y="8615743"/>
              <a:ext cx="1527036" cy="3965899"/>
            </a:xfrm>
            <a:custGeom>
              <a:avLst/>
              <a:gdLst>
                <a:gd name="T0" fmla="*/ 838 w 1226"/>
                <a:gd name="T1" fmla="*/ 0 h 3182"/>
                <a:gd name="T2" fmla="*/ 838 w 1226"/>
                <a:gd name="T3" fmla="*/ 0 h 3182"/>
                <a:gd name="T4" fmla="*/ 1157 w 1226"/>
                <a:gd name="T5" fmla="*/ 1716 h 3182"/>
                <a:gd name="T6" fmla="*/ 1141 w 1226"/>
                <a:gd name="T7" fmla="*/ 3108 h 3182"/>
                <a:gd name="T8" fmla="*/ 1141 w 1226"/>
                <a:gd name="T9" fmla="*/ 3108 h 3182"/>
                <a:gd name="T10" fmla="*/ 937 w 1226"/>
                <a:gd name="T11" fmla="*/ 3108 h 3182"/>
                <a:gd name="T12" fmla="*/ 778 w 1226"/>
                <a:gd name="T13" fmla="*/ 1768 h 3182"/>
                <a:gd name="T14" fmla="*/ 580 w 1226"/>
                <a:gd name="T15" fmla="*/ 861 h 3182"/>
                <a:gd name="T16" fmla="*/ 454 w 1226"/>
                <a:gd name="T17" fmla="*/ 1966 h 3182"/>
                <a:gd name="T18" fmla="*/ 350 w 1226"/>
                <a:gd name="T19" fmla="*/ 3103 h 3182"/>
                <a:gd name="T20" fmla="*/ 350 w 1226"/>
                <a:gd name="T21" fmla="*/ 3103 h 3182"/>
                <a:gd name="T22" fmla="*/ 137 w 1226"/>
                <a:gd name="T23" fmla="*/ 3103 h 3182"/>
                <a:gd name="T24" fmla="*/ 137 w 1226"/>
                <a:gd name="T25" fmla="*/ 2056 h 3182"/>
                <a:gd name="T26" fmla="*/ 137 w 1226"/>
                <a:gd name="T27" fmla="*/ 2056 h 3182"/>
                <a:gd name="T28" fmla="*/ 20 w 1226"/>
                <a:gd name="T29" fmla="*/ 839 h 3182"/>
                <a:gd name="T30" fmla="*/ 20 w 1226"/>
                <a:gd name="T31" fmla="*/ 839 h 3182"/>
                <a:gd name="T32" fmla="*/ 284 w 1226"/>
                <a:gd name="T33" fmla="*/ 0 h 3182"/>
                <a:gd name="T34" fmla="*/ 838 w 1226"/>
                <a:gd name="T35" fmla="*/ 0 h 3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6" h="3182">
                  <a:moveTo>
                    <a:pt x="838" y="0"/>
                  </a:moveTo>
                  <a:lnTo>
                    <a:pt x="838" y="0"/>
                  </a:lnTo>
                  <a:cubicBezTo>
                    <a:pt x="1225" y="456"/>
                    <a:pt x="1157" y="1716"/>
                    <a:pt x="1157" y="1716"/>
                  </a:cubicBezTo>
                  <a:lnTo>
                    <a:pt x="1141" y="3108"/>
                  </a:lnTo>
                  <a:lnTo>
                    <a:pt x="1141" y="3108"/>
                  </a:lnTo>
                  <a:cubicBezTo>
                    <a:pt x="1043" y="3180"/>
                    <a:pt x="937" y="3108"/>
                    <a:pt x="937" y="3108"/>
                  </a:cubicBezTo>
                  <a:lnTo>
                    <a:pt x="778" y="1768"/>
                  </a:lnTo>
                  <a:lnTo>
                    <a:pt x="580" y="861"/>
                  </a:lnTo>
                  <a:lnTo>
                    <a:pt x="454" y="1966"/>
                  </a:lnTo>
                  <a:lnTo>
                    <a:pt x="350" y="3103"/>
                  </a:lnTo>
                  <a:lnTo>
                    <a:pt x="350" y="3103"/>
                  </a:lnTo>
                  <a:cubicBezTo>
                    <a:pt x="208" y="3181"/>
                    <a:pt x="137" y="3103"/>
                    <a:pt x="137" y="3103"/>
                  </a:cubicBezTo>
                  <a:lnTo>
                    <a:pt x="137" y="2056"/>
                  </a:lnTo>
                  <a:lnTo>
                    <a:pt x="137" y="2056"/>
                  </a:lnTo>
                  <a:cubicBezTo>
                    <a:pt x="137" y="2056"/>
                    <a:pt x="0" y="1315"/>
                    <a:pt x="20" y="839"/>
                  </a:cubicBezTo>
                  <a:lnTo>
                    <a:pt x="20" y="839"/>
                  </a:lnTo>
                  <a:cubicBezTo>
                    <a:pt x="39" y="364"/>
                    <a:pt x="284" y="0"/>
                    <a:pt x="284" y="0"/>
                  </a:cubicBezTo>
                  <a:lnTo>
                    <a:pt x="838" y="0"/>
                  </a:lnTo>
                </a:path>
              </a:pathLst>
            </a:custGeom>
            <a:solidFill>
              <a:srgbClr val="F19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1" name="Freeform 77">
              <a:extLst>
                <a:ext uri="{FF2B5EF4-FFF2-40B4-BE49-F238E27FC236}">
                  <a16:creationId xmlns:a16="http://schemas.microsoft.com/office/drawing/2014/main" id="{72E16AAA-34EB-805F-9EE6-7BB5FD42ED7F}"/>
                </a:ext>
              </a:extLst>
            </p:cNvPr>
            <p:cNvSpPr>
              <a:spLocks noChangeArrowheads="1"/>
            </p:cNvSpPr>
            <p:nvPr/>
          </p:nvSpPr>
          <p:spPr bwMode="auto">
            <a:xfrm>
              <a:off x="5168851" y="4831111"/>
              <a:ext cx="999714" cy="999714"/>
            </a:xfrm>
            <a:custGeom>
              <a:avLst/>
              <a:gdLst>
                <a:gd name="T0" fmla="*/ 400 w 801"/>
                <a:gd name="T1" fmla="*/ 0 h 801"/>
                <a:gd name="T2" fmla="*/ 400 w 801"/>
                <a:gd name="T3" fmla="*/ 0 h 801"/>
                <a:gd name="T4" fmla="*/ 0 w 801"/>
                <a:gd name="T5" fmla="*/ 400 h 801"/>
                <a:gd name="T6" fmla="*/ 0 w 801"/>
                <a:gd name="T7" fmla="*/ 400 h 801"/>
                <a:gd name="T8" fmla="*/ 400 w 801"/>
                <a:gd name="T9" fmla="*/ 800 h 801"/>
                <a:gd name="T10" fmla="*/ 400 w 801"/>
                <a:gd name="T11" fmla="*/ 800 h 801"/>
                <a:gd name="T12" fmla="*/ 800 w 801"/>
                <a:gd name="T13" fmla="*/ 400 h 801"/>
                <a:gd name="T14" fmla="*/ 800 w 801"/>
                <a:gd name="T15" fmla="*/ 400 h 801"/>
                <a:gd name="T16" fmla="*/ 400 w 801"/>
                <a:gd name="T17"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801">
                  <a:moveTo>
                    <a:pt x="400" y="0"/>
                  </a:moveTo>
                  <a:lnTo>
                    <a:pt x="400" y="0"/>
                  </a:lnTo>
                  <a:cubicBezTo>
                    <a:pt x="179" y="0"/>
                    <a:pt x="0" y="179"/>
                    <a:pt x="0" y="400"/>
                  </a:cubicBezTo>
                  <a:lnTo>
                    <a:pt x="0" y="400"/>
                  </a:lnTo>
                  <a:cubicBezTo>
                    <a:pt x="0" y="621"/>
                    <a:pt x="179" y="800"/>
                    <a:pt x="400" y="800"/>
                  </a:cubicBezTo>
                  <a:lnTo>
                    <a:pt x="400" y="800"/>
                  </a:lnTo>
                  <a:cubicBezTo>
                    <a:pt x="621" y="800"/>
                    <a:pt x="800" y="621"/>
                    <a:pt x="800" y="400"/>
                  </a:cubicBezTo>
                  <a:lnTo>
                    <a:pt x="800" y="400"/>
                  </a:lnTo>
                  <a:cubicBezTo>
                    <a:pt x="800" y="179"/>
                    <a:pt x="621" y="0"/>
                    <a:pt x="400" y="0"/>
                  </a:cubicBezTo>
                </a:path>
              </a:pathLst>
            </a:custGeom>
            <a:solidFill>
              <a:srgbClr val="FFFFFF">
                <a:alpha val="50000"/>
              </a:srgbClr>
            </a:solidFill>
            <a:ln>
              <a:noFill/>
            </a:ln>
            <a:effectLst/>
          </p:spPr>
          <p:txBody>
            <a:bodyPr wrap="none" anchor="ctr"/>
            <a:lstStyle/>
            <a:p>
              <a:endParaRPr lang="en-US" sz="3599" dirty="0">
                <a:latin typeface="Poppins" pitchFamily="2" charset="77"/>
              </a:endParaRPr>
            </a:p>
          </p:txBody>
        </p:sp>
        <p:sp>
          <p:nvSpPr>
            <p:cNvPr id="62" name="Freeform 78">
              <a:extLst>
                <a:ext uri="{FF2B5EF4-FFF2-40B4-BE49-F238E27FC236}">
                  <a16:creationId xmlns:a16="http://schemas.microsoft.com/office/drawing/2014/main" id="{332C22F1-E09F-6A5C-DE0D-DE1C51116BB2}"/>
                </a:ext>
              </a:extLst>
            </p:cNvPr>
            <p:cNvSpPr>
              <a:spLocks noChangeArrowheads="1"/>
            </p:cNvSpPr>
            <p:nvPr/>
          </p:nvSpPr>
          <p:spPr bwMode="auto">
            <a:xfrm>
              <a:off x="5135891" y="4770686"/>
              <a:ext cx="1142531" cy="1191970"/>
            </a:xfrm>
            <a:custGeom>
              <a:avLst/>
              <a:gdLst>
                <a:gd name="T0" fmla="*/ 668 w 917"/>
                <a:gd name="T1" fmla="*/ 638 h 958"/>
                <a:gd name="T2" fmla="*/ 668 w 917"/>
                <a:gd name="T3" fmla="*/ 638 h 958"/>
                <a:gd name="T4" fmla="*/ 172 w 917"/>
                <a:gd name="T5" fmla="*/ 762 h 958"/>
                <a:gd name="T6" fmla="*/ 172 w 917"/>
                <a:gd name="T7" fmla="*/ 762 h 958"/>
                <a:gd name="T8" fmla="*/ 735 w 917"/>
                <a:gd name="T9" fmla="*/ 701 h 958"/>
                <a:gd name="T10" fmla="*/ 735 w 917"/>
                <a:gd name="T11" fmla="*/ 701 h 958"/>
                <a:gd name="T12" fmla="*/ 674 w 917"/>
                <a:gd name="T13" fmla="*/ 138 h 958"/>
                <a:gd name="T14" fmla="*/ 674 w 917"/>
                <a:gd name="T15" fmla="*/ 138 h 958"/>
                <a:gd name="T16" fmla="*/ 668 w 917"/>
                <a:gd name="T17" fmla="*/ 638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7" h="958">
                  <a:moveTo>
                    <a:pt x="668" y="638"/>
                  </a:moveTo>
                  <a:lnTo>
                    <a:pt x="668" y="638"/>
                  </a:lnTo>
                  <a:cubicBezTo>
                    <a:pt x="415" y="957"/>
                    <a:pt x="0" y="623"/>
                    <a:pt x="172" y="762"/>
                  </a:cubicBezTo>
                  <a:lnTo>
                    <a:pt x="172" y="762"/>
                  </a:lnTo>
                  <a:cubicBezTo>
                    <a:pt x="345" y="900"/>
                    <a:pt x="597" y="873"/>
                    <a:pt x="735" y="701"/>
                  </a:cubicBezTo>
                  <a:lnTo>
                    <a:pt x="735" y="701"/>
                  </a:lnTo>
                  <a:cubicBezTo>
                    <a:pt x="873" y="528"/>
                    <a:pt x="846" y="276"/>
                    <a:pt x="674" y="138"/>
                  </a:cubicBezTo>
                  <a:lnTo>
                    <a:pt x="674" y="138"/>
                  </a:lnTo>
                  <a:cubicBezTo>
                    <a:pt x="501" y="0"/>
                    <a:pt x="916" y="324"/>
                    <a:pt x="668" y="638"/>
                  </a:cubicBezTo>
                </a:path>
              </a:pathLst>
            </a:custGeom>
            <a:solidFill>
              <a:srgbClr val="6A68E8">
                <a:alpha val="40000"/>
              </a:srgbClr>
            </a:solidFill>
            <a:ln>
              <a:noFill/>
            </a:ln>
            <a:effectLst/>
          </p:spPr>
          <p:txBody>
            <a:bodyPr wrap="none" anchor="ctr"/>
            <a:lstStyle/>
            <a:p>
              <a:endParaRPr lang="en-US" sz="3599" dirty="0">
                <a:latin typeface="Poppins" pitchFamily="2" charset="77"/>
              </a:endParaRPr>
            </a:p>
          </p:txBody>
        </p:sp>
      </p:grpSp>
      <p:sp>
        <p:nvSpPr>
          <p:cNvPr id="63" name="TextBox 62">
            <a:extLst>
              <a:ext uri="{FF2B5EF4-FFF2-40B4-BE49-F238E27FC236}">
                <a16:creationId xmlns:a16="http://schemas.microsoft.com/office/drawing/2014/main" id="{CF6B7EAF-1B4C-0F81-2F14-A3ED6F100800}"/>
              </a:ext>
            </a:extLst>
          </p:cNvPr>
          <p:cNvSpPr txBox="1"/>
          <p:nvPr/>
        </p:nvSpPr>
        <p:spPr>
          <a:xfrm>
            <a:off x="509616" y="2606773"/>
            <a:ext cx="1736787" cy="369332"/>
          </a:xfrm>
          <a:prstGeom prst="rect">
            <a:avLst/>
          </a:prstGeom>
          <a:noFill/>
        </p:spPr>
        <p:txBody>
          <a:bodyPr wrap="square" rtlCol="0">
            <a:spAutoFit/>
          </a:bodyPr>
          <a:lstStyle/>
          <a:p>
            <a:pPr algn="ctr"/>
            <a:r>
              <a:rPr lang="en-US" dirty="0">
                <a:latin typeface="Walter turncoat" panose="02000000000000000000" pitchFamily="2" charset="0"/>
              </a:rPr>
              <a:t>AWARENESS</a:t>
            </a:r>
          </a:p>
        </p:txBody>
      </p:sp>
      <p:sp>
        <p:nvSpPr>
          <p:cNvPr id="64" name="TextBox 63">
            <a:extLst>
              <a:ext uri="{FF2B5EF4-FFF2-40B4-BE49-F238E27FC236}">
                <a16:creationId xmlns:a16="http://schemas.microsoft.com/office/drawing/2014/main" id="{FA32C933-9257-658C-CF9B-48730EF4FB5D}"/>
              </a:ext>
            </a:extLst>
          </p:cNvPr>
          <p:cNvSpPr txBox="1"/>
          <p:nvPr/>
        </p:nvSpPr>
        <p:spPr>
          <a:xfrm>
            <a:off x="364991" y="4793917"/>
            <a:ext cx="1382710" cy="307777"/>
          </a:xfrm>
          <a:prstGeom prst="rect">
            <a:avLst/>
          </a:prstGeom>
          <a:noFill/>
        </p:spPr>
        <p:txBody>
          <a:bodyPr wrap="square" rtlCol="0">
            <a:spAutoFit/>
          </a:bodyPr>
          <a:lstStyle/>
          <a:p>
            <a:pPr algn="ctr"/>
            <a:r>
              <a:rPr lang="en-US" sz="1400" dirty="0">
                <a:latin typeface="Just another hand" panose="02000506000000020003" pitchFamily="2" charset="0"/>
              </a:rPr>
              <a:t>SCREENING TOOLS</a:t>
            </a:r>
          </a:p>
        </p:txBody>
      </p:sp>
      <p:sp>
        <p:nvSpPr>
          <p:cNvPr id="65" name="TextBox 64">
            <a:extLst>
              <a:ext uri="{FF2B5EF4-FFF2-40B4-BE49-F238E27FC236}">
                <a16:creationId xmlns:a16="http://schemas.microsoft.com/office/drawing/2014/main" id="{5F761C85-ED7A-9A08-5755-0340684C2808}"/>
              </a:ext>
            </a:extLst>
          </p:cNvPr>
          <p:cNvSpPr txBox="1"/>
          <p:nvPr/>
        </p:nvSpPr>
        <p:spPr>
          <a:xfrm>
            <a:off x="1468002" y="5185541"/>
            <a:ext cx="1382710" cy="523220"/>
          </a:xfrm>
          <a:prstGeom prst="rect">
            <a:avLst/>
          </a:prstGeom>
          <a:noFill/>
        </p:spPr>
        <p:txBody>
          <a:bodyPr wrap="square" rtlCol="0">
            <a:spAutoFit/>
          </a:bodyPr>
          <a:lstStyle/>
          <a:p>
            <a:pPr algn="ctr"/>
            <a:r>
              <a:rPr lang="en-US" sz="1400" dirty="0">
                <a:latin typeface="Just another hand" panose="02000506000000020003" pitchFamily="2" charset="0"/>
              </a:rPr>
              <a:t>PSYCHO-EDUCATIONAL CONTENT</a:t>
            </a:r>
          </a:p>
        </p:txBody>
      </p:sp>
      <p:sp>
        <p:nvSpPr>
          <p:cNvPr id="66" name="TextBox 65">
            <a:extLst>
              <a:ext uri="{FF2B5EF4-FFF2-40B4-BE49-F238E27FC236}">
                <a16:creationId xmlns:a16="http://schemas.microsoft.com/office/drawing/2014/main" id="{A78E4ABC-2C71-DA45-C7DB-21E3A3FFB1CB}"/>
              </a:ext>
            </a:extLst>
          </p:cNvPr>
          <p:cNvSpPr txBox="1"/>
          <p:nvPr/>
        </p:nvSpPr>
        <p:spPr>
          <a:xfrm>
            <a:off x="123552" y="5739208"/>
            <a:ext cx="1971100" cy="523220"/>
          </a:xfrm>
          <a:prstGeom prst="rect">
            <a:avLst/>
          </a:prstGeom>
          <a:noFill/>
        </p:spPr>
        <p:txBody>
          <a:bodyPr wrap="square" rtlCol="0">
            <a:spAutoFit/>
          </a:bodyPr>
          <a:lstStyle/>
          <a:p>
            <a:pPr algn="ctr"/>
            <a:r>
              <a:rPr lang="en-US" sz="1400" dirty="0">
                <a:latin typeface="Just another hand" panose="02000506000000020003" pitchFamily="2" charset="0"/>
              </a:rPr>
              <a:t>CULTURALLY RESPONSIVE LANGUAGE</a:t>
            </a:r>
          </a:p>
        </p:txBody>
      </p:sp>
      <p:sp>
        <p:nvSpPr>
          <p:cNvPr id="67" name="TextBox 66">
            <a:extLst>
              <a:ext uri="{FF2B5EF4-FFF2-40B4-BE49-F238E27FC236}">
                <a16:creationId xmlns:a16="http://schemas.microsoft.com/office/drawing/2014/main" id="{2F32D687-49A5-93E3-274F-AB4434B6DCDF}"/>
              </a:ext>
            </a:extLst>
          </p:cNvPr>
          <p:cNvSpPr txBox="1"/>
          <p:nvPr/>
        </p:nvSpPr>
        <p:spPr>
          <a:xfrm>
            <a:off x="4560057" y="3209896"/>
            <a:ext cx="1932440" cy="369332"/>
          </a:xfrm>
          <a:prstGeom prst="rect">
            <a:avLst/>
          </a:prstGeom>
          <a:noFill/>
        </p:spPr>
        <p:txBody>
          <a:bodyPr wrap="square" rtlCol="0">
            <a:spAutoFit/>
          </a:bodyPr>
          <a:lstStyle/>
          <a:p>
            <a:pPr algn="ctr"/>
            <a:r>
              <a:rPr lang="en-US" dirty="0">
                <a:latin typeface="Walter turncoat" panose="02000000000000000000" pitchFamily="2" charset="0"/>
              </a:rPr>
              <a:t>INTERVENTION</a:t>
            </a:r>
          </a:p>
        </p:txBody>
      </p:sp>
      <p:sp>
        <p:nvSpPr>
          <p:cNvPr id="68" name="TextBox 67">
            <a:extLst>
              <a:ext uri="{FF2B5EF4-FFF2-40B4-BE49-F238E27FC236}">
                <a16:creationId xmlns:a16="http://schemas.microsoft.com/office/drawing/2014/main" id="{C2C5DEE0-3FB1-4750-DB42-FB7042D042C9}"/>
              </a:ext>
            </a:extLst>
          </p:cNvPr>
          <p:cNvSpPr txBox="1"/>
          <p:nvPr/>
        </p:nvSpPr>
        <p:spPr>
          <a:xfrm>
            <a:off x="4443721" y="2494929"/>
            <a:ext cx="1382710" cy="523220"/>
          </a:xfrm>
          <a:prstGeom prst="rect">
            <a:avLst/>
          </a:prstGeom>
          <a:noFill/>
        </p:spPr>
        <p:txBody>
          <a:bodyPr wrap="square" rtlCol="0">
            <a:spAutoFit/>
          </a:bodyPr>
          <a:lstStyle/>
          <a:p>
            <a:pPr algn="ctr"/>
            <a:r>
              <a:rPr lang="en-US" sz="1400" dirty="0">
                <a:latin typeface="Just another hand" panose="02000506000000020003" pitchFamily="2" charset="0"/>
              </a:rPr>
              <a:t>PROVIDER FIT QUESTIONS</a:t>
            </a:r>
          </a:p>
        </p:txBody>
      </p:sp>
      <p:sp>
        <p:nvSpPr>
          <p:cNvPr id="69" name="TextBox 68">
            <a:extLst>
              <a:ext uri="{FF2B5EF4-FFF2-40B4-BE49-F238E27FC236}">
                <a16:creationId xmlns:a16="http://schemas.microsoft.com/office/drawing/2014/main" id="{128DA870-039E-A0E4-4F0B-70FD39EF833E}"/>
              </a:ext>
            </a:extLst>
          </p:cNvPr>
          <p:cNvSpPr txBox="1"/>
          <p:nvPr/>
        </p:nvSpPr>
        <p:spPr>
          <a:xfrm>
            <a:off x="3383310" y="2953508"/>
            <a:ext cx="1382710" cy="738664"/>
          </a:xfrm>
          <a:prstGeom prst="rect">
            <a:avLst/>
          </a:prstGeom>
          <a:noFill/>
        </p:spPr>
        <p:txBody>
          <a:bodyPr wrap="square" rtlCol="0">
            <a:spAutoFit/>
          </a:bodyPr>
          <a:lstStyle/>
          <a:p>
            <a:pPr algn="ctr"/>
            <a:r>
              <a:rPr lang="en-US" sz="1400" dirty="0">
                <a:latin typeface="Just another hand" panose="02000506000000020003" pitchFamily="2" charset="0"/>
              </a:rPr>
              <a:t>FILTERABLE PRIVATE / PUBLIC PROVIDER LISTSINGS</a:t>
            </a:r>
          </a:p>
        </p:txBody>
      </p:sp>
      <p:pic>
        <p:nvPicPr>
          <p:cNvPr id="70" name="Picture 69">
            <a:extLst>
              <a:ext uri="{FF2B5EF4-FFF2-40B4-BE49-F238E27FC236}">
                <a16:creationId xmlns:a16="http://schemas.microsoft.com/office/drawing/2014/main" id="{A4389A37-32A2-B504-8834-A103602846C8}"/>
              </a:ext>
            </a:extLst>
          </p:cNvPr>
          <p:cNvPicPr>
            <a:picLocks noChangeAspect="1"/>
          </p:cNvPicPr>
          <p:nvPr/>
        </p:nvPicPr>
        <p:blipFill>
          <a:blip r:embed="rId4"/>
          <a:stretch>
            <a:fillRect/>
          </a:stretch>
        </p:blipFill>
        <p:spPr>
          <a:xfrm>
            <a:off x="3990753" y="4163392"/>
            <a:ext cx="819379" cy="1180610"/>
          </a:xfrm>
          <a:prstGeom prst="rect">
            <a:avLst/>
          </a:prstGeom>
        </p:spPr>
      </p:pic>
      <p:sp>
        <p:nvSpPr>
          <p:cNvPr id="71" name="TextBox 70">
            <a:extLst>
              <a:ext uri="{FF2B5EF4-FFF2-40B4-BE49-F238E27FC236}">
                <a16:creationId xmlns:a16="http://schemas.microsoft.com/office/drawing/2014/main" id="{48AD8EC5-6615-E16F-D365-032B20D53254}"/>
              </a:ext>
            </a:extLst>
          </p:cNvPr>
          <p:cNvSpPr txBox="1"/>
          <p:nvPr/>
        </p:nvSpPr>
        <p:spPr>
          <a:xfrm>
            <a:off x="4481016" y="3845938"/>
            <a:ext cx="1382710" cy="738664"/>
          </a:xfrm>
          <a:prstGeom prst="rect">
            <a:avLst/>
          </a:prstGeom>
          <a:noFill/>
        </p:spPr>
        <p:txBody>
          <a:bodyPr wrap="square" rtlCol="0">
            <a:spAutoFit/>
          </a:bodyPr>
          <a:lstStyle/>
          <a:p>
            <a:pPr algn="ctr"/>
            <a:r>
              <a:rPr lang="en-US" sz="1400" dirty="0">
                <a:latin typeface="Just another hand" panose="02000506000000020003" pitchFamily="2" charset="0"/>
              </a:rPr>
              <a:t>CULTURALLY-FIT RESOURCES – CAREGIVER  + YOUTH</a:t>
            </a:r>
          </a:p>
        </p:txBody>
      </p:sp>
      <p:sp>
        <p:nvSpPr>
          <p:cNvPr id="72" name="TextBox 71">
            <a:extLst>
              <a:ext uri="{FF2B5EF4-FFF2-40B4-BE49-F238E27FC236}">
                <a16:creationId xmlns:a16="http://schemas.microsoft.com/office/drawing/2014/main" id="{E2D053AF-9F03-7B8B-EDC0-B104A8E88EC1}"/>
              </a:ext>
            </a:extLst>
          </p:cNvPr>
          <p:cNvSpPr txBox="1"/>
          <p:nvPr/>
        </p:nvSpPr>
        <p:spPr>
          <a:xfrm>
            <a:off x="7303216" y="4180578"/>
            <a:ext cx="1382710" cy="523220"/>
          </a:xfrm>
          <a:prstGeom prst="rect">
            <a:avLst/>
          </a:prstGeom>
          <a:noFill/>
        </p:spPr>
        <p:txBody>
          <a:bodyPr wrap="square" rtlCol="0">
            <a:spAutoFit/>
          </a:bodyPr>
          <a:lstStyle/>
          <a:p>
            <a:pPr algn="ctr"/>
            <a:r>
              <a:rPr lang="en-US" sz="1400" dirty="0">
                <a:latin typeface="Just another hand" panose="02000506000000020003" pitchFamily="2" charset="0"/>
              </a:rPr>
              <a:t>SCHOOL-BASED RESOURCES</a:t>
            </a:r>
          </a:p>
        </p:txBody>
      </p:sp>
      <p:sp>
        <p:nvSpPr>
          <p:cNvPr id="73" name="TextBox 72">
            <a:extLst>
              <a:ext uri="{FF2B5EF4-FFF2-40B4-BE49-F238E27FC236}">
                <a16:creationId xmlns:a16="http://schemas.microsoft.com/office/drawing/2014/main" id="{B18BDEA6-B658-F856-44F9-6A864BACA295}"/>
              </a:ext>
            </a:extLst>
          </p:cNvPr>
          <p:cNvSpPr txBox="1"/>
          <p:nvPr/>
        </p:nvSpPr>
        <p:spPr>
          <a:xfrm>
            <a:off x="7693782" y="5826391"/>
            <a:ext cx="1932440" cy="646331"/>
          </a:xfrm>
          <a:prstGeom prst="rect">
            <a:avLst/>
          </a:prstGeom>
          <a:noFill/>
        </p:spPr>
        <p:txBody>
          <a:bodyPr wrap="square" rtlCol="0">
            <a:spAutoFit/>
          </a:bodyPr>
          <a:lstStyle/>
          <a:p>
            <a:pPr algn="ctr"/>
            <a:r>
              <a:rPr lang="en-US" dirty="0">
                <a:latin typeface="Walter turncoat" panose="02000000000000000000" pitchFamily="2" charset="0"/>
              </a:rPr>
              <a:t>COMMUNITY ENGAGEMENT</a:t>
            </a:r>
          </a:p>
        </p:txBody>
      </p:sp>
      <p:sp>
        <p:nvSpPr>
          <p:cNvPr id="74" name="TextBox 73">
            <a:extLst>
              <a:ext uri="{FF2B5EF4-FFF2-40B4-BE49-F238E27FC236}">
                <a16:creationId xmlns:a16="http://schemas.microsoft.com/office/drawing/2014/main" id="{EA3E813B-FA5B-78C2-C885-F075D0886380}"/>
              </a:ext>
            </a:extLst>
          </p:cNvPr>
          <p:cNvSpPr txBox="1"/>
          <p:nvPr/>
        </p:nvSpPr>
        <p:spPr>
          <a:xfrm>
            <a:off x="10363951" y="1364856"/>
            <a:ext cx="1932440" cy="646331"/>
          </a:xfrm>
          <a:prstGeom prst="rect">
            <a:avLst/>
          </a:prstGeom>
          <a:noFill/>
        </p:spPr>
        <p:txBody>
          <a:bodyPr wrap="square" rtlCol="0">
            <a:spAutoFit/>
          </a:bodyPr>
          <a:lstStyle/>
          <a:p>
            <a:pPr algn="ctr"/>
            <a:r>
              <a:rPr lang="en-US" dirty="0">
                <a:latin typeface="Walter turncoat" panose="02000000000000000000" pitchFamily="2" charset="0"/>
              </a:rPr>
              <a:t>ONGOING SUPPORT</a:t>
            </a:r>
          </a:p>
        </p:txBody>
      </p:sp>
      <p:sp>
        <p:nvSpPr>
          <p:cNvPr id="75" name="TextBox 74">
            <a:extLst>
              <a:ext uri="{FF2B5EF4-FFF2-40B4-BE49-F238E27FC236}">
                <a16:creationId xmlns:a16="http://schemas.microsoft.com/office/drawing/2014/main" id="{9BB8F436-7B29-644E-5112-C01F68A2D77F}"/>
              </a:ext>
            </a:extLst>
          </p:cNvPr>
          <p:cNvSpPr txBox="1"/>
          <p:nvPr/>
        </p:nvSpPr>
        <p:spPr>
          <a:xfrm>
            <a:off x="7515244" y="5383717"/>
            <a:ext cx="1382710" cy="523220"/>
          </a:xfrm>
          <a:prstGeom prst="rect">
            <a:avLst/>
          </a:prstGeom>
          <a:noFill/>
        </p:spPr>
        <p:txBody>
          <a:bodyPr wrap="square" rtlCol="0">
            <a:spAutoFit/>
          </a:bodyPr>
          <a:lstStyle/>
          <a:p>
            <a:pPr algn="ctr"/>
            <a:r>
              <a:rPr lang="en-US" sz="1400" dirty="0">
                <a:latin typeface="Just another hand" panose="02000506000000020003" pitchFamily="2" charset="0"/>
              </a:rPr>
              <a:t>DOCUMENT STORAGE + SHARING</a:t>
            </a:r>
          </a:p>
        </p:txBody>
      </p:sp>
      <p:sp>
        <p:nvSpPr>
          <p:cNvPr id="76" name="TextBox 75">
            <a:extLst>
              <a:ext uri="{FF2B5EF4-FFF2-40B4-BE49-F238E27FC236}">
                <a16:creationId xmlns:a16="http://schemas.microsoft.com/office/drawing/2014/main" id="{C0DACDF9-2E96-46CA-C14D-3BA1AAB4444B}"/>
              </a:ext>
            </a:extLst>
          </p:cNvPr>
          <p:cNvSpPr txBox="1"/>
          <p:nvPr/>
        </p:nvSpPr>
        <p:spPr>
          <a:xfrm>
            <a:off x="10394423" y="1045782"/>
            <a:ext cx="1382710" cy="307777"/>
          </a:xfrm>
          <a:prstGeom prst="rect">
            <a:avLst/>
          </a:prstGeom>
          <a:noFill/>
        </p:spPr>
        <p:txBody>
          <a:bodyPr wrap="square" rtlCol="0">
            <a:spAutoFit/>
          </a:bodyPr>
          <a:lstStyle/>
          <a:p>
            <a:pPr algn="ctr"/>
            <a:r>
              <a:rPr lang="en-US" sz="1400" dirty="0">
                <a:latin typeface="Just another hand" panose="02000506000000020003" pitchFamily="2" charset="0"/>
              </a:rPr>
              <a:t>COMMUNITY FORUMS</a:t>
            </a:r>
          </a:p>
        </p:txBody>
      </p:sp>
      <p:pic>
        <p:nvPicPr>
          <p:cNvPr id="77" name="Picture 76">
            <a:extLst>
              <a:ext uri="{FF2B5EF4-FFF2-40B4-BE49-F238E27FC236}">
                <a16:creationId xmlns:a16="http://schemas.microsoft.com/office/drawing/2014/main" id="{558F7E68-A776-2C47-016A-7E518A11291B}"/>
              </a:ext>
            </a:extLst>
          </p:cNvPr>
          <p:cNvPicPr>
            <a:picLocks noChangeAspect="1"/>
          </p:cNvPicPr>
          <p:nvPr/>
        </p:nvPicPr>
        <p:blipFill>
          <a:blip r:embed="rId5"/>
          <a:stretch>
            <a:fillRect/>
          </a:stretch>
        </p:blipFill>
        <p:spPr>
          <a:xfrm>
            <a:off x="9160835" y="4852349"/>
            <a:ext cx="1133954" cy="1859441"/>
          </a:xfrm>
          <a:prstGeom prst="rect">
            <a:avLst/>
          </a:prstGeom>
        </p:spPr>
      </p:pic>
      <p:sp>
        <p:nvSpPr>
          <p:cNvPr id="78" name="TextBox 77">
            <a:extLst>
              <a:ext uri="{FF2B5EF4-FFF2-40B4-BE49-F238E27FC236}">
                <a16:creationId xmlns:a16="http://schemas.microsoft.com/office/drawing/2014/main" id="{ED606963-DEF8-19C8-EABF-2C9D4422FE61}"/>
              </a:ext>
            </a:extLst>
          </p:cNvPr>
          <p:cNvSpPr txBox="1"/>
          <p:nvPr/>
        </p:nvSpPr>
        <p:spPr>
          <a:xfrm>
            <a:off x="9703068" y="611399"/>
            <a:ext cx="1382710" cy="307777"/>
          </a:xfrm>
          <a:prstGeom prst="rect">
            <a:avLst/>
          </a:prstGeom>
          <a:noFill/>
        </p:spPr>
        <p:txBody>
          <a:bodyPr wrap="square" rtlCol="0">
            <a:spAutoFit/>
          </a:bodyPr>
          <a:lstStyle/>
          <a:p>
            <a:pPr algn="ctr"/>
            <a:r>
              <a:rPr lang="en-US" sz="1400" dirty="0">
                <a:latin typeface="Just another hand" panose="02000506000000020003" pitchFamily="2" charset="0"/>
              </a:rPr>
              <a:t>CAREGIVER TOOLKITS</a:t>
            </a:r>
          </a:p>
        </p:txBody>
      </p:sp>
      <p:sp>
        <p:nvSpPr>
          <p:cNvPr id="79" name="TextBox 78">
            <a:extLst>
              <a:ext uri="{FF2B5EF4-FFF2-40B4-BE49-F238E27FC236}">
                <a16:creationId xmlns:a16="http://schemas.microsoft.com/office/drawing/2014/main" id="{759C5EDB-DB93-686C-6888-A2427E5C468C}"/>
              </a:ext>
            </a:extLst>
          </p:cNvPr>
          <p:cNvSpPr txBox="1"/>
          <p:nvPr/>
        </p:nvSpPr>
        <p:spPr>
          <a:xfrm>
            <a:off x="9044207" y="1186471"/>
            <a:ext cx="1492605" cy="523220"/>
          </a:xfrm>
          <a:prstGeom prst="rect">
            <a:avLst/>
          </a:prstGeom>
          <a:noFill/>
        </p:spPr>
        <p:txBody>
          <a:bodyPr wrap="square" rtlCol="0">
            <a:spAutoFit/>
          </a:bodyPr>
          <a:lstStyle/>
          <a:p>
            <a:pPr algn="ctr"/>
            <a:r>
              <a:rPr lang="en-US" sz="1400" dirty="0">
                <a:latin typeface="Just another hand" panose="02000506000000020003" pitchFamily="2" charset="0"/>
              </a:rPr>
              <a:t>AI GUIDANCE + CHAT INTEGRATION</a:t>
            </a:r>
          </a:p>
        </p:txBody>
      </p:sp>
      <p:sp>
        <p:nvSpPr>
          <p:cNvPr id="80" name="TextBox 79">
            <a:extLst>
              <a:ext uri="{FF2B5EF4-FFF2-40B4-BE49-F238E27FC236}">
                <a16:creationId xmlns:a16="http://schemas.microsoft.com/office/drawing/2014/main" id="{AFECA552-641E-700A-7D89-7ECCD52667F6}"/>
              </a:ext>
            </a:extLst>
          </p:cNvPr>
          <p:cNvSpPr txBox="1"/>
          <p:nvPr/>
        </p:nvSpPr>
        <p:spPr>
          <a:xfrm>
            <a:off x="10245520" y="2122059"/>
            <a:ext cx="1492605" cy="523220"/>
          </a:xfrm>
          <a:prstGeom prst="rect">
            <a:avLst/>
          </a:prstGeom>
          <a:noFill/>
        </p:spPr>
        <p:txBody>
          <a:bodyPr wrap="square" rtlCol="0">
            <a:spAutoFit/>
          </a:bodyPr>
          <a:lstStyle/>
          <a:p>
            <a:pPr algn="ctr"/>
            <a:r>
              <a:rPr lang="en-US" sz="1400" dirty="0">
                <a:latin typeface="Just another hand" panose="02000506000000020003" pitchFamily="2" charset="0"/>
              </a:rPr>
              <a:t>ENHANCED PERSONALIZATION</a:t>
            </a:r>
          </a:p>
        </p:txBody>
      </p:sp>
      <p:sp>
        <p:nvSpPr>
          <p:cNvPr id="81" name="TextBox 80">
            <a:extLst>
              <a:ext uri="{FF2B5EF4-FFF2-40B4-BE49-F238E27FC236}">
                <a16:creationId xmlns:a16="http://schemas.microsoft.com/office/drawing/2014/main" id="{12BD2B99-1CF6-A015-8BEC-97BAC0AD78B9}"/>
              </a:ext>
            </a:extLst>
          </p:cNvPr>
          <p:cNvSpPr txBox="1"/>
          <p:nvPr/>
        </p:nvSpPr>
        <p:spPr>
          <a:xfrm>
            <a:off x="9045040" y="1887617"/>
            <a:ext cx="1492605" cy="523220"/>
          </a:xfrm>
          <a:prstGeom prst="rect">
            <a:avLst/>
          </a:prstGeom>
          <a:noFill/>
        </p:spPr>
        <p:txBody>
          <a:bodyPr wrap="square" rtlCol="0">
            <a:spAutoFit/>
          </a:bodyPr>
          <a:lstStyle/>
          <a:p>
            <a:pPr algn="ctr"/>
            <a:r>
              <a:rPr lang="en-US" sz="1400" dirty="0">
                <a:latin typeface="Just another hand" panose="02000506000000020003" pitchFamily="2" charset="0"/>
              </a:rPr>
              <a:t>DATA ANALYSIS FOR STATE VISIBILITY</a:t>
            </a:r>
          </a:p>
        </p:txBody>
      </p:sp>
      <p:pic>
        <p:nvPicPr>
          <p:cNvPr id="82" name="Picture 81">
            <a:extLst>
              <a:ext uri="{FF2B5EF4-FFF2-40B4-BE49-F238E27FC236}">
                <a16:creationId xmlns:a16="http://schemas.microsoft.com/office/drawing/2014/main" id="{FD817570-C7AC-B95A-5B1F-858BF46E1227}"/>
              </a:ext>
            </a:extLst>
          </p:cNvPr>
          <p:cNvPicPr>
            <a:picLocks noChangeAspect="1"/>
          </p:cNvPicPr>
          <p:nvPr/>
        </p:nvPicPr>
        <p:blipFill>
          <a:blip r:embed="rId6"/>
          <a:stretch>
            <a:fillRect/>
          </a:stretch>
        </p:blipFill>
        <p:spPr>
          <a:xfrm>
            <a:off x="10089167" y="2673607"/>
            <a:ext cx="1233755" cy="1774524"/>
          </a:xfrm>
          <a:prstGeom prst="rect">
            <a:avLst/>
          </a:prstGeom>
        </p:spPr>
      </p:pic>
      <p:pic>
        <p:nvPicPr>
          <p:cNvPr id="83" name="Picture 82">
            <a:extLst>
              <a:ext uri="{FF2B5EF4-FFF2-40B4-BE49-F238E27FC236}">
                <a16:creationId xmlns:a16="http://schemas.microsoft.com/office/drawing/2014/main" id="{63D9134A-F9A7-E7A2-2F22-254CF25462ED}"/>
              </a:ext>
            </a:extLst>
          </p:cNvPr>
          <p:cNvPicPr>
            <a:picLocks noChangeAspect="1"/>
          </p:cNvPicPr>
          <p:nvPr/>
        </p:nvPicPr>
        <p:blipFill>
          <a:blip r:embed="rId7"/>
          <a:stretch>
            <a:fillRect/>
          </a:stretch>
        </p:blipFill>
        <p:spPr>
          <a:xfrm flipH="1">
            <a:off x="8329898" y="1753042"/>
            <a:ext cx="1169997" cy="2649414"/>
          </a:xfrm>
          <a:prstGeom prst="rect">
            <a:avLst/>
          </a:prstGeom>
        </p:spPr>
      </p:pic>
      <p:sp>
        <p:nvSpPr>
          <p:cNvPr id="84" name="TextBox 83">
            <a:extLst>
              <a:ext uri="{FF2B5EF4-FFF2-40B4-BE49-F238E27FC236}">
                <a16:creationId xmlns:a16="http://schemas.microsoft.com/office/drawing/2014/main" id="{A9DA982E-B8C4-C967-BD22-38DD6956F4F9}"/>
              </a:ext>
            </a:extLst>
          </p:cNvPr>
          <p:cNvSpPr txBox="1"/>
          <p:nvPr/>
        </p:nvSpPr>
        <p:spPr>
          <a:xfrm>
            <a:off x="2202122" y="-91244"/>
            <a:ext cx="6503058" cy="923330"/>
          </a:xfrm>
          <a:prstGeom prst="rect">
            <a:avLst/>
          </a:prstGeom>
          <a:noFill/>
        </p:spPr>
        <p:txBody>
          <a:bodyPr wrap="square" rtlCol="0">
            <a:spAutoFit/>
          </a:bodyPr>
          <a:lstStyle/>
          <a:p>
            <a:pPr algn="ctr"/>
            <a:r>
              <a:rPr lang="en-US" sz="4000" dirty="0">
                <a:latin typeface="Delius" panose="02000603000000000000" pitchFamily="2" charset="0"/>
              </a:rPr>
              <a:t>THE </a:t>
            </a:r>
            <a:r>
              <a:rPr lang="en-US" sz="5400" dirty="0">
                <a:latin typeface="Delius" panose="02000603000000000000" pitchFamily="2" charset="0"/>
              </a:rPr>
              <a:t>BH</a:t>
            </a:r>
            <a:r>
              <a:rPr lang="en-US" sz="4000" dirty="0">
                <a:latin typeface="Delius" panose="02000603000000000000" pitchFamily="2" charset="0"/>
              </a:rPr>
              <a:t>360 PATHWAY</a:t>
            </a:r>
          </a:p>
        </p:txBody>
      </p:sp>
      <p:sp>
        <p:nvSpPr>
          <p:cNvPr id="85" name="TextBox 84">
            <a:extLst>
              <a:ext uri="{FF2B5EF4-FFF2-40B4-BE49-F238E27FC236}">
                <a16:creationId xmlns:a16="http://schemas.microsoft.com/office/drawing/2014/main" id="{92F388D7-C2BE-1F05-B6BE-7644F74ABF0B}"/>
              </a:ext>
            </a:extLst>
          </p:cNvPr>
          <p:cNvSpPr txBox="1"/>
          <p:nvPr/>
        </p:nvSpPr>
        <p:spPr>
          <a:xfrm>
            <a:off x="2054869" y="754997"/>
            <a:ext cx="7162199" cy="1231106"/>
          </a:xfrm>
          <a:prstGeom prst="rect">
            <a:avLst/>
          </a:prstGeom>
          <a:noFill/>
        </p:spPr>
        <p:txBody>
          <a:bodyPr wrap="square">
            <a:spAutoFit/>
          </a:bodyPr>
          <a:lstStyle/>
          <a:p>
            <a:pPr algn="ctr">
              <a:spcAft>
                <a:spcPts val="1200"/>
              </a:spcAft>
            </a:pPr>
            <a:r>
              <a:rPr lang="en-US" sz="1600" dirty="0">
                <a:effectLst/>
                <a:latin typeface="Delius" panose="02000603000000000000" pitchFamily="2" charset="0"/>
              </a:rPr>
              <a:t>BH360 is an aspect of a behavioral health system redesign underway via a strategic planning process in Washington State. </a:t>
            </a:r>
          </a:p>
          <a:p>
            <a:pPr algn="ctr"/>
            <a:r>
              <a:rPr lang="en-US" sz="1600" dirty="0">
                <a:effectLst/>
                <a:latin typeface="Delius" panose="02000603000000000000" pitchFamily="2" charset="0"/>
              </a:rPr>
              <a:t>The platform provides an opportunity to engage parents as partners in their children's care in ways we've never seen before.</a:t>
            </a:r>
            <a:endParaRPr lang="en-US" sz="1600" dirty="0">
              <a:latin typeface="Delius" panose="02000603000000000000" pitchFamily="2" charset="0"/>
            </a:endParaRPr>
          </a:p>
        </p:txBody>
      </p:sp>
      <p:pic>
        <p:nvPicPr>
          <p:cNvPr id="86" name="Picture 85">
            <a:extLst>
              <a:ext uri="{FF2B5EF4-FFF2-40B4-BE49-F238E27FC236}">
                <a16:creationId xmlns:a16="http://schemas.microsoft.com/office/drawing/2014/main" id="{3AD1280D-9EE8-40D5-4F06-DCCA853B62A4}"/>
              </a:ext>
            </a:extLst>
          </p:cNvPr>
          <p:cNvPicPr>
            <a:picLocks noChangeAspect="1"/>
          </p:cNvPicPr>
          <p:nvPr/>
        </p:nvPicPr>
        <p:blipFill>
          <a:blip r:embed="rId8"/>
          <a:stretch>
            <a:fillRect/>
          </a:stretch>
        </p:blipFill>
        <p:spPr>
          <a:xfrm>
            <a:off x="5831191" y="5200472"/>
            <a:ext cx="1382710" cy="1669052"/>
          </a:xfrm>
          <a:prstGeom prst="rect">
            <a:avLst/>
          </a:prstGeom>
        </p:spPr>
      </p:pic>
      <p:sp>
        <p:nvSpPr>
          <p:cNvPr id="87" name="TextBox 86">
            <a:extLst>
              <a:ext uri="{FF2B5EF4-FFF2-40B4-BE49-F238E27FC236}">
                <a16:creationId xmlns:a16="http://schemas.microsoft.com/office/drawing/2014/main" id="{D8D67787-1610-C048-4FDC-AFC1CE60BEF2}"/>
              </a:ext>
            </a:extLst>
          </p:cNvPr>
          <p:cNvSpPr txBox="1"/>
          <p:nvPr/>
        </p:nvSpPr>
        <p:spPr>
          <a:xfrm>
            <a:off x="6661835" y="4692506"/>
            <a:ext cx="1435775" cy="738664"/>
          </a:xfrm>
          <a:prstGeom prst="rect">
            <a:avLst/>
          </a:prstGeom>
          <a:noFill/>
        </p:spPr>
        <p:txBody>
          <a:bodyPr wrap="square" rtlCol="0">
            <a:spAutoFit/>
          </a:bodyPr>
          <a:lstStyle/>
          <a:p>
            <a:pPr algn="ctr"/>
            <a:r>
              <a:rPr lang="en-US" sz="1400" dirty="0">
                <a:latin typeface="Just another hand" panose="02000506000000020003" pitchFamily="2" charset="0"/>
              </a:rPr>
              <a:t>ADVOCACY GUIDANCE + UNDERSTANDING LEGAL RIGHTS</a:t>
            </a:r>
          </a:p>
        </p:txBody>
      </p:sp>
      <p:sp>
        <p:nvSpPr>
          <p:cNvPr id="88" name="TextBox 87">
            <a:extLst>
              <a:ext uri="{FF2B5EF4-FFF2-40B4-BE49-F238E27FC236}">
                <a16:creationId xmlns:a16="http://schemas.microsoft.com/office/drawing/2014/main" id="{EDE5C03D-B0EC-8A82-AC52-5E5E4872FE0A}"/>
              </a:ext>
            </a:extLst>
          </p:cNvPr>
          <p:cNvSpPr txBox="1"/>
          <p:nvPr/>
        </p:nvSpPr>
        <p:spPr>
          <a:xfrm>
            <a:off x="8063936" y="4884430"/>
            <a:ext cx="1382710" cy="523220"/>
          </a:xfrm>
          <a:prstGeom prst="rect">
            <a:avLst/>
          </a:prstGeom>
          <a:noFill/>
        </p:spPr>
        <p:txBody>
          <a:bodyPr wrap="square" rtlCol="0">
            <a:spAutoFit/>
          </a:bodyPr>
          <a:lstStyle/>
          <a:p>
            <a:pPr algn="ctr"/>
            <a:r>
              <a:rPr lang="en-US" sz="1400" dirty="0">
                <a:latin typeface="Just another hand" panose="02000506000000020003" pitchFamily="2" charset="0"/>
              </a:rPr>
              <a:t>LOCAL HEALTH RESOURCES</a:t>
            </a:r>
          </a:p>
        </p:txBody>
      </p:sp>
    </p:spTree>
    <p:extLst>
      <p:ext uri="{BB962C8B-B14F-4D97-AF65-F5344CB8AC3E}">
        <p14:creationId xmlns:p14="http://schemas.microsoft.com/office/powerpoint/2010/main" val="131848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Line 1">
            <a:extLst>
              <a:ext uri="{FF2B5EF4-FFF2-40B4-BE49-F238E27FC236}">
                <a16:creationId xmlns:a16="http://schemas.microsoft.com/office/drawing/2014/main" id="{8713FCE4-1B23-FB44-8346-24DADF298424}"/>
              </a:ext>
            </a:extLst>
          </p:cNvPr>
          <p:cNvSpPr>
            <a:spLocks noChangeShapeType="1"/>
          </p:cNvSpPr>
          <p:nvPr/>
        </p:nvSpPr>
        <p:spPr bwMode="auto">
          <a:xfrm>
            <a:off x="6102144" y="1389262"/>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 name="Line 2">
            <a:extLst>
              <a:ext uri="{FF2B5EF4-FFF2-40B4-BE49-F238E27FC236}">
                <a16:creationId xmlns:a16="http://schemas.microsoft.com/office/drawing/2014/main" id="{DA415A4A-043A-9D40-8DB1-5AADB12A1CFE}"/>
              </a:ext>
            </a:extLst>
          </p:cNvPr>
          <p:cNvSpPr>
            <a:spLocks noChangeShapeType="1"/>
          </p:cNvSpPr>
          <p:nvPr/>
        </p:nvSpPr>
        <p:spPr bwMode="auto">
          <a:xfrm>
            <a:off x="6252046" y="1389262"/>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 name="Line 3">
            <a:extLst>
              <a:ext uri="{FF2B5EF4-FFF2-40B4-BE49-F238E27FC236}">
                <a16:creationId xmlns:a16="http://schemas.microsoft.com/office/drawing/2014/main" id="{C4032CCE-4A18-8E40-99BB-E892877DD1D9}"/>
              </a:ext>
            </a:extLst>
          </p:cNvPr>
          <p:cNvSpPr>
            <a:spLocks noChangeShapeType="1"/>
          </p:cNvSpPr>
          <p:nvPr/>
        </p:nvSpPr>
        <p:spPr bwMode="auto">
          <a:xfrm>
            <a:off x="6404407" y="1389262"/>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 name="Line 4">
            <a:extLst>
              <a:ext uri="{FF2B5EF4-FFF2-40B4-BE49-F238E27FC236}">
                <a16:creationId xmlns:a16="http://schemas.microsoft.com/office/drawing/2014/main" id="{798B523B-D853-9B42-80B1-820678C7CAFD}"/>
              </a:ext>
            </a:extLst>
          </p:cNvPr>
          <p:cNvSpPr>
            <a:spLocks noChangeShapeType="1"/>
          </p:cNvSpPr>
          <p:nvPr/>
        </p:nvSpPr>
        <p:spPr bwMode="auto">
          <a:xfrm>
            <a:off x="6556767" y="1389262"/>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 name="Line 5">
            <a:extLst>
              <a:ext uri="{FF2B5EF4-FFF2-40B4-BE49-F238E27FC236}">
                <a16:creationId xmlns:a16="http://schemas.microsoft.com/office/drawing/2014/main" id="{C27406E4-83A4-6C4B-B05B-5429E6A88066}"/>
              </a:ext>
            </a:extLst>
          </p:cNvPr>
          <p:cNvSpPr>
            <a:spLocks noChangeShapeType="1"/>
          </p:cNvSpPr>
          <p:nvPr/>
        </p:nvSpPr>
        <p:spPr bwMode="auto">
          <a:xfrm>
            <a:off x="6706671" y="1389262"/>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7" name="Line 26">
            <a:extLst>
              <a:ext uri="{FF2B5EF4-FFF2-40B4-BE49-F238E27FC236}">
                <a16:creationId xmlns:a16="http://schemas.microsoft.com/office/drawing/2014/main" id="{4EA54B41-FC69-0749-A26B-54CEB1B00ABF}"/>
              </a:ext>
            </a:extLst>
          </p:cNvPr>
          <p:cNvSpPr>
            <a:spLocks noChangeShapeType="1"/>
          </p:cNvSpPr>
          <p:nvPr/>
        </p:nvSpPr>
        <p:spPr bwMode="auto">
          <a:xfrm>
            <a:off x="6102144" y="3012467"/>
            <a:ext cx="76180"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 name="Line 27">
            <a:extLst>
              <a:ext uri="{FF2B5EF4-FFF2-40B4-BE49-F238E27FC236}">
                <a16:creationId xmlns:a16="http://schemas.microsoft.com/office/drawing/2014/main" id="{CE0CAC7E-C184-7041-94C8-29064965AAE4}"/>
              </a:ext>
            </a:extLst>
          </p:cNvPr>
          <p:cNvSpPr>
            <a:spLocks noChangeShapeType="1"/>
          </p:cNvSpPr>
          <p:nvPr/>
        </p:nvSpPr>
        <p:spPr bwMode="auto">
          <a:xfrm>
            <a:off x="6252046" y="3012467"/>
            <a:ext cx="76181"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 name="Line 28">
            <a:extLst>
              <a:ext uri="{FF2B5EF4-FFF2-40B4-BE49-F238E27FC236}">
                <a16:creationId xmlns:a16="http://schemas.microsoft.com/office/drawing/2014/main" id="{CD824469-02D7-F041-9BD6-6964A1491466}"/>
              </a:ext>
            </a:extLst>
          </p:cNvPr>
          <p:cNvSpPr>
            <a:spLocks noChangeShapeType="1"/>
          </p:cNvSpPr>
          <p:nvPr/>
        </p:nvSpPr>
        <p:spPr bwMode="auto">
          <a:xfrm>
            <a:off x="6404407" y="3012467"/>
            <a:ext cx="76181"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0" name="Line 29">
            <a:extLst>
              <a:ext uri="{FF2B5EF4-FFF2-40B4-BE49-F238E27FC236}">
                <a16:creationId xmlns:a16="http://schemas.microsoft.com/office/drawing/2014/main" id="{6C73EB5F-405B-EC4F-9BC2-C9E109819D74}"/>
              </a:ext>
            </a:extLst>
          </p:cNvPr>
          <p:cNvSpPr>
            <a:spLocks noChangeShapeType="1"/>
          </p:cNvSpPr>
          <p:nvPr/>
        </p:nvSpPr>
        <p:spPr bwMode="auto">
          <a:xfrm>
            <a:off x="6556767" y="3012467"/>
            <a:ext cx="76181"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1" name="Line 30">
            <a:extLst>
              <a:ext uri="{FF2B5EF4-FFF2-40B4-BE49-F238E27FC236}">
                <a16:creationId xmlns:a16="http://schemas.microsoft.com/office/drawing/2014/main" id="{BB305C88-3CCA-0C48-A6A4-F2EA66572413}"/>
              </a:ext>
            </a:extLst>
          </p:cNvPr>
          <p:cNvSpPr>
            <a:spLocks noChangeShapeType="1"/>
          </p:cNvSpPr>
          <p:nvPr/>
        </p:nvSpPr>
        <p:spPr bwMode="auto">
          <a:xfrm>
            <a:off x="6706671" y="3012467"/>
            <a:ext cx="76180"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2" name="Line 31">
            <a:extLst>
              <a:ext uri="{FF2B5EF4-FFF2-40B4-BE49-F238E27FC236}">
                <a16:creationId xmlns:a16="http://schemas.microsoft.com/office/drawing/2014/main" id="{4E3CE756-3B73-9644-8853-233CD1F75628}"/>
              </a:ext>
            </a:extLst>
          </p:cNvPr>
          <p:cNvSpPr>
            <a:spLocks noChangeShapeType="1"/>
          </p:cNvSpPr>
          <p:nvPr/>
        </p:nvSpPr>
        <p:spPr bwMode="auto">
          <a:xfrm>
            <a:off x="6859031"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3" name="Line 32">
            <a:extLst>
              <a:ext uri="{FF2B5EF4-FFF2-40B4-BE49-F238E27FC236}">
                <a16:creationId xmlns:a16="http://schemas.microsoft.com/office/drawing/2014/main" id="{80D5DA1C-5C2F-9349-9EA1-62F78589B3EA}"/>
              </a:ext>
            </a:extLst>
          </p:cNvPr>
          <p:cNvSpPr>
            <a:spLocks noChangeShapeType="1"/>
          </p:cNvSpPr>
          <p:nvPr/>
        </p:nvSpPr>
        <p:spPr bwMode="auto">
          <a:xfrm>
            <a:off x="7011391"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4" name="Line 33">
            <a:extLst>
              <a:ext uri="{FF2B5EF4-FFF2-40B4-BE49-F238E27FC236}">
                <a16:creationId xmlns:a16="http://schemas.microsoft.com/office/drawing/2014/main" id="{3448BCCE-D546-7949-99CC-A735269A4D8D}"/>
              </a:ext>
            </a:extLst>
          </p:cNvPr>
          <p:cNvSpPr>
            <a:spLocks noChangeShapeType="1"/>
          </p:cNvSpPr>
          <p:nvPr/>
        </p:nvSpPr>
        <p:spPr bwMode="auto">
          <a:xfrm>
            <a:off x="7161293"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5" name="Line 34">
            <a:extLst>
              <a:ext uri="{FF2B5EF4-FFF2-40B4-BE49-F238E27FC236}">
                <a16:creationId xmlns:a16="http://schemas.microsoft.com/office/drawing/2014/main" id="{0A014150-CDF8-3C42-9291-4B18B78358DF}"/>
              </a:ext>
            </a:extLst>
          </p:cNvPr>
          <p:cNvSpPr>
            <a:spLocks noChangeShapeType="1"/>
          </p:cNvSpPr>
          <p:nvPr/>
        </p:nvSpPr>
        <p:spPr bwMode="auto">
          <a:xfrm>
            <a:off x="7313654"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6" name="Line 35">
            <a:extLst>
              <a:ext uri="{FF2B5EF4-FFF2-40B4-BE49-F238E27FC236}">
                <a16:creationId xmlns:a16="http://schemas.microsoft.com/office/drawing/2014/main" id="{9094A003-4BA3-0A48-B6B8-8DAF803453E4}"/>
              </a:ext>
            </a:extLst>
          </p:cNvPr>
          <p:cNvSpPr>
            <a:spLocks noChangeShapeType="1"/>
          </p:cNvSpPr>
          <p:nvPr/>
        </p:nvSpPr>
        <p:spPr bwMode="auto">
          <a:xfrm>
            <a:off x="7463557"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7" name="Line 36">
            <a:extLst>
              <a:ext uri="{FF2B5EF4-FFF2-40B4-BE49-F238E27FC236}">
                <a16:creationId xmlns:a16="http://schemas.microsoft.com/office/drawing/2014/main" id="{E5D88812-0FC8-8140-BBEF-5DC6138BB9AC}"/>
              </a:ext>
            </a:extLst>
          </p:cNvPr>
          <p:cNvSpPr>
            <a:spLocks noChangeShapeType="1"/>
          </p:cNvSpPr>
          <p:nvPr/>
        </p:nvSpPr>
        <p:spPr bwMode="auto">
          <a:xfrm>
            <a:off x="7615918"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8" name="Line 37">
            <a:extLst>
              <a:ext uri="{FF2B5EF4-FFF2-40B4-BE49-F238E27FC236}">
                <a16:creationId xmlns:a16="http://schemas.microsoft.com/office/drawing/2014/main" id="{E4278654-8285-3F49-BA2C-12C780663524}"/>
              </a:ext>
            </a:extLst>
          </p:cNvPr>
          <p:cNvSpPr>
            <a:spLocks noChangeShapeType="1"/>
          </p:cNvSpPr>
          <p:nvPr/>
        </p:nvSpPr>
        <p:spPr bwMode="auto">
          <a:xfrm>
            <a:off x="7768278"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9" name="Line 38">
            <a:extLst>
              <a:ext uri="{FF2B5EF4-FFF2-40B4-BE49-F238E27FC236}">
                <a16:creationId xmlns:a16="http://schemas.microsoft.com/office/drawing/2014/main" id="{AC3A7676-6488-A848-B392-59EB88BEB214}"/>
              </a:ext>
            </a:extLst>
          </p:cNvPr>
          <p:cNvSpPr>
            <a:spLocks noChangeShapeType="1"/>
          </p:cNvSpPr>
          <p:nvPr/>
        </p:nvSpPr>
        <p:spPr bwMode="auto">
          <a:xfrm>
            <a:off x="7918180"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0" name="Line 39">
            <a:extLst>
              <a:ext uri="{FF2B5EF4-FFF2-40B4-BE49-F238E27FC236}">
                <a16:creationId xmlns:a16="http://schemas.microsoft.com/office/drawing/2014/main" id="{F1817644-35F4-7E47-963E-8477B0B284DA}"/>
              </a:ext>
            </a:extLst>
          </p:cNvPr>
          <p:cNvSpPr>
            <a:spLocks noChangeShapeType="1"/>
          </p:cNvSpPr>
          <p:nvPr/>
        </p:nvSpPr>
        <p:spPr bwMode="auto">
          <a:xfrm>
            <a:off x="8070540"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1" name="Line 40">
            <a:extLst>
              <a:ext uri="{FF2B5EF4-FFF2-40B4-BE49-F238E27FC236}">
                <a16:creationId xmlns:a16="http://schemas.microsoft.com/office/drawing/2014/main" id="{DFE8FB83-A4B9-FC48-A032-E2872547D7F7}"/>
              </a:ext>
            </a:extLst>
          </p:cNvPr>
          <p:cNvSpPr>
            <a:spLocks noChangeShapeType="1"/>
          </p:cNvSpPr>
          <p:nvPr/>
        </p:nvSpPr>
        <p:spPr bwMode="auto">
          <a:xfrm>
            <a:off x="8222901"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2" name="Line 41">
            <a:extLst>
              <a:ext uri="{FF2B5EF4-FFF2-40B4-BE49-F238E27FC236}">
                <a16:creationId xmlns:a16="http://schemas.microsoft.com/office/drawing/2014/main" id="{0A6C46E5-DA50-E342-8742-FEA1535C4778}"/>
              </a:ext>
            </a:extLst>
          </p:cNvPr>
          <p:cNvSpPr>
            <a:spLocks noChangeShapeType="1"/>
          </p:cNvSpPr>
          <p:nvPr/>
        </p:nvSpPr>
        <p:spPr bwMode="auto">
          <a:xfrm>
            <a:off x="8372804"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3" name="Line 42">
            <a:extLst>
              <a:ext uri="{FF2B5EF4-FFF2-40B4-BE49-F238E27FC236}">
                <a16:creationId xmlns:a16="http://schemas.microsoft.com/office/drawing/2014/main" id="{5E69CEF6-D771-5342-A6CD-1FB958FF9DCA}"/>
              </a:ext>
            </a:extLst>
          </p:cNvPr>
          <p:cNvSpPr>
            <a:spLocks noChangeShapeType="1"/>
          </p:cNvSpPr>
          <p:nvPr/>
        </p:nvSpPr>
        <p:spPr bwMode="auto">
          <a:xfrm>
            <a:off x="8525165"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4" name="Line 43">
            <a:extLst>
              <a:ext uri="{FF2B5EF4-FFF2-40B4-BE49-F238E27FC236}">
                <a16:creationId xmlns:a16="http://schemas.microsoft.com/office/drawing/2014/main" id="{763B86B8-76B1-454F-BE33-D5773C9396D3}"/>
              </a:ext>
            </a:extLst>
          </p:cNvPr>
          <p:cNvSpPr>
            <a:spLocks noChangeShapeType="1"/>
          </p:cNvSpPr>
          <p:nvPr/>
        </p:nvSpPr>
        <p:spPr bwMode="auto">
          <a:xfrm>
            <a:off x="8675067"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5" name="Line 44">
            <a:extLst>
              <a:ext uri="{FF2B5EF4-FFF2-40B4-BE49-F238E27FC236}">
                <a16:creationId xmlns:a16="http://schemas.microsoft.com/office/drawing/2014/main" id="{CC1BBE10-60EF-D746-99A8-93259347ABF0}"/>
              </a:ext>
            </a:extLst>
          </p:cNvPr>
          <p:cNvSpPr>
            <a:spLocks noChangeShapeType="1"/>
          </p:cNvSpPr>
          <p:nvPr/>
        </p:nvSpPr>
        <p:spPr bwMode="auto">
          <a:xfrm>
            <a:off x="8827427"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6" name="Line 45">
            <a:extLst>
              <a:ext uri="{FF2B5EF4-FFF2-40B4-BE49-F238E27FC236}">
                <a16:creationId xmlns:a16="http://schemas.microsoft.com/office/drawing/2014/main" id="{8ED00CC2-33F8-8749-897B-697DA6D05863}"/>
              </a:ext>
            </a:extLst>
          </p:cNvPr>
          <p:cNvSpPr>
            <a:spLocks noChangeShapeType="1"/>
          </p:cNvSpPr>
          <p:nvPr/>
        </p:nvSpPr>
        <p:spPr bwMode="auto">
          <a:xfrm>
            <a:off x="8979787"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7" name="Line 46">
            <a:extLst>
              <a:ext uri="{FF2B5EF4-FFF2-40B4-BE49-F238E27FC236}">
                <a16:creationId xmlns:a16="http://schemas.microsoft.com/office/drawing/2014/main" id="{0AEC0C0B-EFD7-3641-9C36-08C5E2A85E3E}"/>
              </a:ext>
            </a:extLst>
          </p:cNvPr>
          <p:cNvSpPr>
            <a:spLocks noChangeShapeType="1"/>
          </p:cNvSpPr>
          <p:nvPr/>
        </p:nvSpPr>
        <p:spPr bwMode="auto">
          <a:xfrm>
            <a:off x="9129691"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8" name="Line 47">
            <a:extLst>
              <a:ext uri="{FF2B5EF4-FFF2-40B4-BE49-F238E27FC236}">
                <a16:creationId xmlns:a16="http://schemas.microsoft.com/office/drawing/2014/main" id="{2AB29252-3480-0048-AB5A-259C18659356}"/>
              </a:ext>
            </a:extLst>
          </p:cNvPr>
          <p:cNvSpPr>
            <a:spLocks noChangeShapeType="1"/>
          </p:cNvSpPr>
          <p:nvPr/>
        </p:nvSpPr>
        <p:spPr bwMode="auto">
          <a:xfrm>
            <a:off x="9282051"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29" name="Line 48">
            <a:extLst>
              <a:ext uri="{FF2B5EF4-FFF2-40B4-BE49-F238E27FC236}">
                <a16:creationId xmlns:a16="http://schemas.microsoft.com/office/drawing/2014/main" id="{28B9B5E0-AF45-8C45-9DCD-06D59A0CFDD6}"/>
              </a:ext>
            </a:extLst>
          </p:cNvPr>
          <p:cNvSpPr>
            <a:spLocks noChangeShapeType="1"/>
          </p:cNvSpPr>
          <p:nvPr/>
        </p:nvSpPr>
        <p:spPr bwMode="auto">
          <a:xfrm>
            <a:off x="9434412" y="3012467"/>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0" name="Line 49">
            <a:extLst>
              <a:ext uri="{FF2B5EF4-FFF2-40B4-BE49-F238E27FC236}">
                <a16:creationId xmlns:a16="http://schemas.microsoft.com/office/drawing/2014/main" id="{5F520BCD-A218-E24D-9F3E-275E43ECC208}"/>
              </a:ext>
            </a:extLst>
          </p:cNvPr>
          <p:cNvSpPr>
            <a:spLocks noChangeShapeType="1"/>
          </p:cNvSpPr>
          <p:nvPr/>
        </p:nvSpPr>
        <p:spPr bwMode="auto">
          <a:xfrm>
            <a:off x="9584314" y="3012467"/>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1" name="Freeform 50">
            <a:extLst>
              <a:ext uri="{FF2B5EF4-FFF2-40B4-BE49-F238E27FC236}">
                <a16:creationId xmlns:a16="http://schemas.microsoft.com/office/drawing/2014/main" id="{61FE4A5C-1EE4-E94D-9908-E2BEEB6EC5F8}"/>
              </a:ext>
            </a:extLst>
          </p:cNvPr>
          <p:cNvSpPr>
            <a:spLocks noChangeArrowheads="1"/>
          </p:cNvSpPr>
          <p:nvPr/>
        </p:nvSpPr>
        <p:spPr bwMode="auto">
          <a:xfrm>
            <a:off x="9680154" y="2987892"/>
            <a:ext cx="49149" cy="49149"/>
          </a:xfrm>
          <a:custGeom>
            <a:avLst/>
            <a:gdLst>
              <a:gd name="T0" fmla="*/ 43 w 86"/>
              <a:gd name="T1" fmla="*/ 85 h 86"/>
              <a:gd name="T2" fmla="*/ 43 w 86"/>
              <a:gd name="T3" fmla="*/ 85 h 86"/>
              <a:gd name="T4" fmla="*/ 85 w 86"/>
              <a:gd name="T5" fmla="*/ 42 h 86"/>
              <a:gd name="T6" fmla="*/ 43 w 86"/>
              <a:gd name="T7" fmla="*/ 0 h 86"/>
              <a:gd name="T8" fmla="*/ 0 w 86"/>
              <a:gd name="T9" fmla="*/ 42 h 86"/>
              <a:gd name="T10" fmla="*/ 43 w 86"/>
              <a:gd name="T11" fmla="*/ 85 h 86"/>
            </a:gdLst>
            <a:ahLst/>
            <a:cxnLst>
              <a:cxn ang="0">
                <a:pos x="T0" y="T1"/>
              </a:cxn>
              <a:cxn ang="0">
                <a:pos x="T2" y="T3"/>
              </a:cxn>
              <a:cxn ang="0">
                <a:pos x="T4" y="T5"/>
              </a:cxn>
              <a:cxn ang="0">
                <a:pos x="T6" y="T7"/>
              </a:cxn>
              <a:cxn ang="0">
                <a:pos x="T8" y="T9"/>
              </a:cxn>
              <a:cxn ang="0">
                <a:pos x="T10" y="T11"/>
              </a:cxn>
            </a:cxnLst>
            <a:rect l="0" t="0" r="r" b="b"/>
            <a:pathLst>
              <a:path w="86" h="86">
                <a:moveTo>
                  <a:pt x="43" y="85"/>
                </a:moveTo>
                <a:lnTo>
                  <a:pt x="43" y="85"/>
                </a:lnTo>
                <a:cubicBezTo>
                  <a:pt x="68" y="85"/>
                  <a:pt x="85" y="59"/>
                  <a:pt x="85" y="42"/>
                </a:cubicBezTo>
                <a:cubicBezTo>
                  <a:pt x="85" y="17"/>
                  <a:pt x="68" y="0"/>
                  <a:pt x="43" y="0"/>
                </a:cubicBezTo>
                <a:cubicBezTo>
                  <a:pt x="17" y="0"/>
                  <a:pt x="0" y="17"/>
                  <a:pt x="0" y="42"/>
                </a:cubicBezTo>
                <a:cubicBezTo>
                  <a:pt x="0" y="59"/>
                  <a:pt x="17" y="85"/>
                  <a:pt x="43" y="85"/>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2" name="Line 51">
            <a:extLst>
              <a:ext uri="{FF2B5EF4-FFF2-40B4-BE49-F238E27FC236}">
                <a16:creationId xmlns:a16="http://schemas.microsoft.com/office/drawing/2014/main" id="{70DA710E-8F85-2248-B83C-F38D6835CCFD}"/>
              </a:ext>
            </a:extLst>
          </p:cNvPr>
          <p:cNvSpPr>
            <a:spLocks noChangeShapeType="1"/>
          </p:cNvSpPr>
          <p:nvPr/>
        </p:nvSpPr>
        <p:spPr bwMode="auto">
          <a:xfrm>
            <a:off x="6102144" y="4597506"/>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3" name="Line 52">
            <a:extLst>
              <a:ext uri="{FF2B5EF4-FFF2-40B4-BE49-F238E27FC236}">
                <a16:creationId xmlns:a16="http://schemas.microsoft.com/office/drawing/2014/main" id="{2D11B986-1E0E-6D45-ADF1-6DAE47547DC7}"/>
              </a:ext>
            </a:extLst>
          </p:cNvPr>
          <p:cNvSpPr>
            <a:spLocks noChangeShapeType="1"/>
          </p:cNvSpPr>
          <p:nvPr/>
        </p:nvSpPr>
        <p:spPr bwMode="auto">
          <a:xfrm>
            <a:off x="6252046" y="4597506"/>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4" name="Line 53">
            <a:extLst>
              <a:ext uri="{FF2B5EF4-FFF2-40B4-BE49-F238E27FC236}">
                <a16:creationId xmlns:a16="http://schemas.microsoft.com/office/drawing/2014/main" id="{B6017C14-D41B-7644-ACDD-146ACF23B70D}"/>
              </a:ext>
            </a:extLst>
          </p:cNvPr>
          <p:cNvSpPr>
            <a:spLocks noChangeShapeType="1"/>
          </p:cNvSpPr>
          <p:nvPr/>
        </p:nvSpPr>
        <p:spPr bwMode="auto">
          <a:xfrm>
            <a:off x="6404407" y="4597506"/>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5" name="Line 54">
            <a:extLst>
              <a:ext uri="{FF2B5EF4-FFF2-40B4-BE49-F238E27FC236}">
                <a16:creationId xmlns:a16="http://schemas.microsoft.com/office/drawing/2014/main" id="{68F588F8-1680-864B-9D74-169F3FD9F1CF}"/>
              </a:ext>
            </a:extLst>
          </p:cNvPr>
          <p:cNvSpPr>
            <a:spLocks noChangeShapeType="1"/>
          </p:cNvSpPr>
          <p:nvPr/>
        </p:nvSpPr>
        <p:spPr bwMode="auto">
          <a:xfrm>
            <a:off x="6556767" y="4597506"/>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6" name="Line 55">
            <a:extLst>
              <a:ext uri="{FF2B5EF4-FFF2-40B4-BE49-F238E27FC236}">
                <a16:creationId xmlns:a16="http://schemas.microsoft.com/office/drawing/2014/main" id="{860FD554-189A-5B4F-B8B3-8FD78E650E3F}"/>
              </a:ext>
            </a:extLst>
          </p:cNvPr>
          <p:cNvSpPr>
            <a:spLocks noChangeShapeType="1"/>
          </p:cNvSpPr>
          <p:nvPr/>
        </p:nvSpPr>
        <p:spPr bwMode="auto">
          <a:xfrm>
            <a:off x="6706671" y="4597506"/>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7" name="Line 56">
            <a:extLst>
              <a:ext uri="{FF2B5EF4-FFF2-40B4-BE49-F238E27FC236}">
                <a16:creationId xmlns:a16="http://schemas.microsoft.com/office/drawing/2014/main" id="{EDEE4548-9E6C-BE4D-88DA-D06A0D9BEF7F}"/>
              </a:ext>
            </a:extLst>
          </p:cNvPr>
          <p:cNvSpPr>
            <a:spLocks noChangeShapeType="1"/>
          </p:cNvSpPr>
          <p:nvPr/>
        </p:nvSpPr>
        <p:spPr bwMode="auto">
          <a:xfrm>
            <a:off x="6859031" y="4597506"/>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8" name="Line 57">
            <a:extLst>
              <a:ext uri="{FF2B5EF4-FFF2-40B4-BE49-F238E27FC236}">
                <a16:creationId xmlns:a16="http://schemas.microsoft.com/office/drawing/2014/main" id="{5AB2D054-73CB-ED44-8CBA-5BB5EF2E5CFD}"/>
              </a:ext>
            </a:extLst>
          </p:cNvPr>
          <p:cNvSpPr>
            <a:spLocks noChangeShapeType="1"/>
          </p:cNvSpPr>
          <p:nvPr/>
        </p:nvSpPr>
        <p:spPr bwMode="auto">
          <a:xfrm>
            <a:off x="7011391"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39" name="Line 58">
            <a:extLst>
              <a:ext uri="{FF2B5EF4-FFF2-40B4-BE49-F238E27FC236}">
                <a16:creationId xmlns:a16="http://schemas.microsoft.com/office/drawing/2014/main" id="{6BC22E9E-100C-FD42-A9DF-1B4A2BB99E24}"/>
              </a:ext>
            </a:extLst>
          </p:cNvPr>
          <p:cNvSpPr>
            <a:spLocks noChangeShapeType="1"/>
          </p:cNvSpPr>
          <p:nvPr/>
        </p:nvSpPr>
        <p:spPr bwMode="auto">
          <a:xfrm>
            <a:off x="7161293"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0" name="Line 59">
            <a:extLst>
              <a:ext uri="{FF2B5EF4-FFF2-40B4-BE49-F238E27FC236}">
                <a16:creationId xmlns:a16="http://schemas.microsoft.com/office/drawing/2014/main" id="{E9F39A00-68C7-6F40-8A60-5C309BA84B98}"/>
              </a:ext>
            </a:extLst>
          </p:cNvPr>
          <p:cNvSpPr>
            <a:spLocks noChangeShapeType="1"/>
          </p:cNvSpPr>
          <p:nvPr/>
        </p:nvSpPr>
        <p:spPr bwMode="auto">
          <a:xfrm>
            <a:off x="7313654"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1" name="Line 60">
            <a:extLst>
              <a:ext uri="{FF2B5EF4-FFF2-40B4-BE49-F238E27FC236}">
                <a16:creationId xmlns:a16="http://schemas.microsoft.com/office/drawing/2014/main" id="{C862525E-F57B-0D45-B4B3-5B6BB030375C}"/>
              </a:ext>
            </a:extLst>
          </p:cNvPr>
          <p:cNvSpPr>
            <a:spLocks noChangeShapeType="1"/>
          </p:cNvSpPr>
          <p:nvPr/>
        </p:nvSpPr>
        <p:spPr bwMode="auto">
          <a:xfrm>
            <a:off x="7463557"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2" name="Line 61">
            <a:extLst>
              <a:ext uri="{FF2B5EF4-FFF2-40B4-BE49-F238E27FC236}">
                <a16:creationId xmlns:a16="http://schemas.microsoft.com/office/drawing/2014/main" id="{F3F69D03-B4FA-2846-874E-092FDE98D971}"/>
              </a:ext>
            </a:extLst>
          </p:cNvPr>
          <p:cNvSpPr>
            <a:spLocks noChangeShapeType="1"/>
          </p:cNvSpPr>
          <p:nvPr/>
        </p:nvSpPr>
        <p:spPr bwMode="auto">
          <a:xfrm>
            <a:off x="7615918"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3" name="Line 62">
            <a:extLst>
              <a:ext uri="{FF2B5EF4-FFF2-40B4-BE49-F238E27FC236}">
                <a16:creationId xmlns:a16="http://schemas.microsoft.com/office/drawing/2014/main" id="{C181B362-1C25-1E4A-8897-03197EF4C6D1}"/>
              </a:ext>
            </a:extLst>
          </p:cNvPr>
          <p:cNvSpPr>
            <a:spLocks noChangeShapeType="1"/>
          </p:cNvSpPr>
          <p:nvPr/>
        </p:nvSpPr>
        <p:spPr bwMode="auto">
          <a:xfrm>
            <a:off x="7768278"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4" name="Line 63">
            <a:extLst>
              <a:ext uri="{FF2B5EF4-FFF2-40B4-BE49-F238E27FC236}">
                <a16:creationId xmlns:a16="http://schemas.microsoft.com/office/drawing/2014/main" id="{3E102419-8928-5643-AB1C-29C2A6383709}"/>
              </a:ext>
            </a:extLst>
          </p:cNvPr>
          <p:cNvSpPr>
            <a:spLocks noChangeShapeType="1"/>
          </p:cNvSpPr>
          <p:nvPr/>
        </p:nvSpPr>
        <p:spPr bwMode="auto">
          <a:xfrm>
            <a:off x="7918180"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5" name="Line 64">
            <a:extLst>
              <a:ext uri="{FF2B5EF4-FFF2-40B4-BE49-F238E27FC236}">
                <a16:creationId xmlns:a16="http://schemas.microsoft.com/office/drawing/2014/main" id="{FE6AE7E7-0C63-794A-B032-634444292EE9}"/>
              </a:ext>
            </a:extLst>
          </p:cNvPr>
          <p:cNvSpPr>
            <a:spLocks noChangeShapeType="1"/>
          </p:cNvSpPr>
          <p:nvPr/>
        </p:nvSpPr>
        <p:spPr bwMode="auto">
          <a:xfrm>
            <a:off x="8070540"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6" name="Line 65">
            <a:extLst>
              <a:ext uri="{FF2B5EF4-FFF2-40B4-BE49-F238E27FC236}">
                <a16:creationId xmlns:a16="http://schemas.microsoft.com/office/drawing/2014/main" id="{ED7359A6-F6E0-354F-B9AD-B3C31BC077D3}"/>
              </a:ext>
            </a:extLst>
          </p:cNvPr>
          <p:cNvSpPr>
            <a:spLocks noChangeShapeType="1"/>
          </p:cNvSpPr>
          <p:nvPr/>
        </p:nvSpPr>
        <p:spPr bwMode="auto">
          <a:xfrm>
            <a:off x="8222901"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7" name="Line 66">
            <a:extLst>
              <a:ext uri="{FF2B5EF4-FFF2-40B4-BE49-F238E27FC236}">
                <a16:creationId xmlns:a16="http://schemas.microsoft.com/office/drawing/2014/main" id="{7B2473E9-D63E-A445-AA2D-FF3A855ABD34}"/>
              </a:ext>
            </a:extLst>
          </p:cNvPr>
          <p:cNvSpPr>
            <a:spLocks noChangeShapeType="1"/>
          </p:cNvSpPr>
          <p:nvPr/>
        </p:nvSpPr>
        <p:spPr bwMode="auto">
          <a:xfrm>
            <a:off x="8372804"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8" name="Line 67">
            <a:extLst>
              <a:ext uri="{FF2B5EF4-FFF2-40B4-BE49-F238E27FC236}">
                <a16:creationId xmlns:a16="http://schemas.microsoft.com/office/drawing/2014/main" id="{73E45EE5-2CDB-8C45-94E8-4FD79969FF19}"/>
              </a:ext>
            </a:extLst>
          </p:cNvPr>
          <p:cNvSpPr>
            <a:spLocks noChangeShapeType="1"/>
          </p:cNvSpPr>
          <p:nvPr/>
        </p:nvSpPr>
        <p:spPr bwMode="auto">
          <a:xfrm>
            <a:off x="8525165"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49" name="Line 68">
            <a:extLst>
              <a:ext uri="{FF2B5EF4-FFF2-40B4-BE49-F238E27FC236}">
                <a16:creationId xmlns:a16="http://schemas.microsoft.com/office/drawing/2014/main" id="{A91D34FF-D6B1-A347-B07C-5EC5FB3C009E}"/>
              </a:ext>
            </a:extLst>
          </p:cNvPr>
          <p:cNvSpPr>
            <a:spLocks noChangeShapeType="1"/>
          </p:cNvSpPr>
          <p:nvPr/>
        </p:nvSpPr>
        <p:spPr bwMode="auto">
          <a:xfrm>
            <a:off x="8675067"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0" name="Line 69">
            <a:extLst>
              <a:ext uri="{FF2B5EF4-FFF2-40B4-BE49-F238E27FC236}">
                <a16:creationId xmlns:a16="http://schemas.microsoft.com/office/drawing/2014/main" id="{CF3695B4-CFAF-194F-8455-35DC3A864E83}"/>
              </a:ext>
            </a:extLst>
          </p:cNvPr>
          <p:cNvSpPr>
            <a:spLocks noChangeShapeType="1"/>
          </p:cNvSpPr>
          <p:nvPr/>
        </p:nvSpPr>
        <p:spPr bwMode="auto">
          <a:xfrm>
            <a:off x="8827427"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1" name="Line 70">
            <a:extLst>
              <a:ext uri="{FF2B5EF4-FFF2-40B4-BE49-F238E27FC236}">
                <a16:creationId xmlns:a16="http://schemas.microsoft.com/office/drawing/2014/main" id="{3343FE25-04B6-1749-9326-356C10B5734F}"/>
              </a:ext>
            </a:extLst>
          </p:cNvPr>
          <p:cNvSpPr>
            <a:spLocks noChangeShapeType="1"/>
          </p:cNvSpPr>
          <p:nvPr/>
        </p:nvSpPr>
        <p:spPr bwMode="auto">
          <a:xfrm>
            <a:off x="8979787"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2" name="Line 71">
            <a:extLst>
              <a:ext uri="{FF2B5EF4-FFF2-40B4-BE49-F238E27FC236}">
                <a16:creationId xmlns:a16="http://schemas.microsoft.com/office/drawing/2014/main" id="{F1D9A504-3A53-F045-91FE-1A92349D5818}"/>
              </a:ext>
            </a:extLst>
          </p:cNvPr>
          <p:cNvSpPr>
            <a:spLocks noChangeShapeType="1"/>
          </p:cNvSpPr>
          <p:nvPr/>
        </p:nvSpPr>
        <p:spPr bwMode="auto">
          <a:xfrm>
            <a:off x="9129691"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3" name="Line 72">
            <a:extLst>
              <a:ext uri="{FF2B5EF4-FFF2-40B4-BE49-F238E27FC236}">
                <a16:creationId xmlns:a16="http://schemas.microsoft.com/office/drawing/2014/main" id="{1C5D7EDB-C869-4A49-B64C-76C47EFBF604}"/>
              </a:ext>
            </a:extLst>
          </p:cNvPr>
          <p:cNvSpPr>
            <a:spLocks noChangeShapeType="1"/>
          </p:cNvSpPr>
          <p:nvPr/>
        </p:nvSpPr>
        <p:spPr bwMode="auto">
          <a:xfrm>
            <a:off x="9282051"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4" name="Line 73">
            <a:extLst>
              <a:ext uri="{FF2B5EF4-FFF2-40B4-BE49-F238E27FC236}">
                <a16:creationId xmlns:a16="http://schemas.microsoft.com/office/drawing/2014/main" id="{9F3F428E-5BF0-8748-A51F-F2F729A8DC56}"/>
              </a:ext>
            </a:extLst>
          </p:cNvPr>
          <p:cNvSpPr>
            <a:spLocks noChangeShapeType="1"/>
          </p:cNvSpPr>
          <p:nvPr/>
        </p:nvSpPr>
        <p:spPr bwMode="auto">
          <a:xfrm>
            <a:off x="9434412" y="4597506"/>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5" name="Line 74">
            <a:extLst>
              <a:ext uri="{FF2B5EF4-FFF2-40B4-BE49-F238E27FC236}">
                <a16:creationId xmlns:a16="http://schemas.microsoft.com/office/drawing/2014/main" id="{37A329C8-93E5-2B48-85DA-7F480B60BB8C}"/>
              </a:ext>
            </a:extLst>
          </p:cNvPr>
          <p:cNvSpPr>
            <a:spLocks noChangeShapeType="1"/>
          </p:cNvSpPr>
          <p:nvPr/>
        </p:nvSpPr>
        <p:spPr bwMode="auto">
          <a:xfrm>
            <a:off x="9584314" y="4597506"/>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6" name="Freeform 75">
            <a:extLst>
              <a:ext uri="{FF2B5EF4-FFF2-40B4-BE49-F238E27FC236}">
                <a16:creationId xmlns:a16="http://schemas.microsoft.com/office/drawing/2014/main" id="{A5A9CC28-F970-EB43-B3B7-17BB112DD523}"/>
              </a:ext>
            </a:extLst>
          </p:cNvPr>
          <p:cNvSpPr>
            <a:spLocks noChangeArrowheads="1"/>
          </p:cNvSpPr>
          <p:nvPr/>
        </p:nvSpPr>
        <p:spPr bwMode="auto">
          <a:xfrm>
            <a:off x="9680154" y="4572932"/>
            <a:ext cx="49149" cy="49149"/>
          </a:xfrm>
          <a:custGeom>
            <a:avLst/>
            <a:gdLst>
              <a:gd name="T0" fmla="*/ 43 w 86"/>
              <a:gd name="T1" fmla="*/ 85 h 86"/>
              <a:gd name="T2" fmla="*/ 43 w 86"/>
              <a:gd name="T3" fmla="*/ 85 h 86"/>
              <a:gd name="T4" fmla="*/ 85 w 86"/>
              <a:gd name="T5" fmla="*/ 43 h 86"/>
              <a:gd name="T6" fmla="*/ 43 w 86"/>
              <a:gd name="T7" fmla="*/ 0 h 86"/>
              <a:gd name="T8" fmla="*/ 0 w 86"/>
              <a:gd name="T9" fmla="*/ 43 h 86"/>
              <a:gd name="T10" fmla="*/ 43 w 86"/>
              <a:gd name="T11" fmla="*/ 85 h 86"/>
            </a:gdLst>
            <a:ahLst/>
            <a:cxnLst>
              <a:cxn ang="0">
                <a:pos x="T0" y="T1"/>
              </a:cxn>
              <a:cxn ang="0">
                <a:pos x="T2" y="T3"/>
              </a:cxn>
              <a:cxn ang="0">
                <a:pos x="T4" y="T5"/>
              </a:cxn>
              <a:cxn ang="0">
                <a:pos x="T6" y="T7"/>
              </a:cxn>
              <a:cxn ang="0">
                <a:pos x="T8" y="T9"/>
              </a:cxn>
              <a:cxn ang="0">
                <a:pos x="T10" y="T11"/>
              </a:cxn>
            </a:cxnLst>
            <a:rect l="0" t="0" r="r" b="b"/>
            <a:pathLst>
              <a:path w="86" h="86">
                <a:moveTo>
                  <a:pt x="43" y="85"/>
                </a:moveTo>
                <a:lnTo>
                  <a:pt x="43" y="85"/>
                </a:lnTo>
                <a:cubicBezTo>
                  <a:pt x="68" y="85"/>
                  <a:pt x="85" y="68"/>
                  <a:pt x="85" y="43"/>
                </a:cubicBezTo>
                <a:cubicBezTo>
                  <a:pt x="85" y="17"/>
                  <a:pt x="68" y="0"/>
                  <a:pt x="43" y="0"/>
                </a:cubicBezTo>
                <a:cubicBezTo>
                  <a:pt x="17" y="0"/>
                  <a:pt x="0" y="17"/>
                  <a:pt x="0" y="43"/>
                </a:cubicBezTo>
                <a:cubicBezTo>
                  <a:pt x="0" y="68"/>
                  <a:pt x="17" y="85"/>
                  <a:pt x="43" y="85"/>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7" name="Line 76">
            <a:extLst>
              <a:ext uri="{FF2B5EF4-FFF2-40B4-BE49-F238E27FC236}">
                <a16:creationId xmlns:a16="http://schemas.microsoft.com/office/drawing/2014/main" id="{8C186086-5554-EB45-8F83-ED7BEEC44F71}"/>
              </a:ext>
            </a:extLst>
          </p:cNvPr>
          <p:cNvSpPr>
            <a:spLocks noChangeShapeType="1"/>
          </p:cNvSpPr>
          <p:nvPr/>
        </p:nvSpPr>
        <p:spPr bwMode="auto">
          <a:xfrm>
            <a:off x="5350172" y="2203975"/>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8" name="Line 77">
            <a:extLst>
              <a:ext uri="{FF2B5EF4-FFF2-40B4-BE49-F238E27FC236}">
                <a16:creationId xmlns:a16="http://schemas.microsoft.com/office/drawing/2014/main" id="{D02F1D88-5B1A-0448-87AF-46DBF5AC0262}"/>
              </a:ext>
            </a:extLst>
          </p:cNvPr>
          <p:cNvSpPr>
            <a:spLocks noChangeShapeType="1"/>
          </p:cNvSpPr>
          <p:nvPr/>
        </p:nvSpPr>
        <p:spPr bwMode="auto">
          <a:xfrm>
            <a:off x="5502533" y="2203975"/>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59" name="Line 78">
            <a:extLst>
              <a:ext uri="{FF2B5EF4-FFF2-40B4-BE49-F238E27FC236}">
                <a16:creationId xmlns:a16="http://schemas.microsoft.com/office/drawing/2014/main" id="{C7739163-54AE-0C43-9ACD-A1782A1DC609}"/>
              </a:ext>
            </a:extLst>
          </p:cNvPr>
          <p:cNvSpPr>
            <a:spLocks noChangeShapeType="1"/>
          </p:cNvSpPr>
          <p:nvPr/>
        </p:nvSpPr>
        <p:spPr bwMode="auto">
          <a:xfrm>
            <a:off x="5652435" y="2203975"/>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0" name="Line 79">
            <a:extLst>
              <a:ext uri="{FF2B5EF4-FFF2-40B4-BE49-F238E27FC236}">
                <a16:creationId xmlns:a16="http://schemas.microsoft.com/office/drawing/2014/main" id="{B1EEA448-FF35-A84B-8E32-85E2F897650A}"/>
              </a:ext>
            </a:extLst>
          </p:cNvPr>
          <p:cNvSpPr>
            <a:spLocks noChangeShapeType="1"/>
          </p:cNvSpPr>
          <p:nvPr/>
        </p:nvSpPr>
        <p:spPr bwMode="auto">
          <a:xfrm>
            <a:off x="5804795" y="2203975"/>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1" name="Line 80">
            <a:extLst>
              <a:ext uri="{FF2B5EF4-FFF2-40B4-BE49-F238E27FC236}">
                <a16:creationId xmlns:a16="http://schemas.microsoft.com/office/drawing/2014/main" id="{466BEA6A-B18F-7043-A154-85D607FFB20E}"/>
              </a:ext>
            </a:extLst>
          </p:cNvPr>
          <p:cNvSpPr>
            <a:spLocks noChangeShapeType="1"/>
          </p:cNvSpPr>
          <p:nvPr/>
        </p:nvSpPr>
        <p:spPr bwMode="auto">
          <a:xfrm>
            <a:off x="5954699" y="2203975"/>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2" name="Line 81">
            <a:extLst>
              <a:ext uri="{FF2B5EF4-FFF2-40B4-BE49-F238E27FC236}">
                <a16:creationId xmlns:a16="http://schemas.microsoft.com/office/drawing/2014/main" id="{DA19E19F-0B5B-D24A-98E5-2CCD4FE91912}"/>
              </a:ext>
            </a:extLst>
          </p:cNvPr>
          <p:cNvSpPr>
            <a:spLocks noChangeShapeType="1"/>
          </p:cNvSpPr>
          <p:nvPr/>
        </p:nvSpPr>
        <p:spPr bwMode="auto">
          <a:xfrm>
            <a:off x="6107059" y="2203975"/>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3" name="Line 82">
            <a:extLst>
              <a:ext uri="{FF2B5EF4-FFF2-40B4-BE49-F238E27FC236}">
                <a16:creationId xmlns:a16="http://schemas.microsoft.com/office/drawing/2014/main" id="{F496B27C-CF33-364B-BED9-8768873BE830}"/>
              </a:ext>
            </a:extLst>
          </p:cNvPr>
          <p:cNvSpPr>
            <a:spLocks noChangeShapeType="1"/>
          </p:cNvSpPr>
          <p:nvPr/>
        </p:nvSpPr>
        <p:spPr bwMode="auto">
          <a:xfrm>
            <a:off x="6259419" y="2203975"/>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4" name="Line 83">
            <a:extLst>
              <a:ext uri="{FF2B5EF4-FFF2-40B4-BE49-F238E27FC236}">
                <a16:creationId xmlns:a16="http://schemas.microsoft.com/office/drawing/2014/main" id="{31C7BEC8-663C-DA47-BC39-25B5FC9D9188}"/>
              </a:ext>
            </a:extLst>
          </p:cNvPr>
          <p:cNvSpPr>
            <a:spLocks noChangeShapeType="1"/>
          </p:cNvSpPr>
          <p:nvPr/>
        </p:nvSpPr>
        <p:spPr bwMode="auto">
          <a:xfrm>
            <a:off x="6409321" y="2203975"/>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5" name="Line 84">
            <a:extLst>
              <a:ext uri="{FF2B5EF4-FFF2-40B4-BE49-F238E27FC236}">
                <a16:creationId xmlns:a16="http://schemas.microsoft.com/office/drawing/2014/main" id="{09DF0B6F-61E3-D641-8AD1-F47FFCAFFA7C}"/>
              </a:ext>
            </a:extLst>
          </p:cNvPr>
          <p:cNvSpPr>
            <a:spLocks noChangeShapeType="1"/>
          </p:cNvSpPr>
          <p:nvPr/>
        </p:nvSpPr>
        <p:spPr bwMode="auto">
          <a:xfrm>
            <a:off x="6561682" y="2203975"/>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6" name="Line 85">
            <a:extLst>
              <a:ext uri="{FF2B5EF4-FFF2-40B4-BE49-F238E27FC236}">
                <a16:creationId xmlns:a16="http://schemas.microsoft.com/office/drawing/2014/main" id="{9316AB60-78C1-D146-A7F4-B33F85BF59F3}"/>
              </a:ext>
            </a:extLst>
          </p:cNvPr>
          <p:cNvSpPr>
            <a:spLocks noChangeShapeType="1"/>
          </p:cNvSpPr>
          <p:nvPr/>
        </p:nvSpPr>
        <p:spPr bwMode="auto">
          <a:xfrm>
            <a:off x="6711585" y="2203975"/>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7" name="Line 86">
            <a:extLst>
              <a:ext uri="{FF2B5EF4-FFF2-40B4-BE49-F238E27FC236}">
                <a16:creationId xmlns:a16="http://schemas.microsoft.com/office/drawing/2014/main" id="{C880D4BB-41B9-2543-89A9-E3D95D8B9A3A}"/>
              </a:ext>
            </a:extLst>
          </p:cNvPr>
          <p:cNvSpPr>
            <a:spLocks noChangeShapeType="1"/>
          </p:cNvSpPr>
          <p:nvPr/>
        </p:nvSpPr>
        <p:spPr bwMode="auto">
          <a:xfrm>
            <a:off x="6863946" y="2203975"/>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8" name="Line 87">
            <a:extLst>
              <a:ext uri="{FF2B5EF4-FFF2-40B4-BE49-F238E27FC236}">
                <a16:creationId xmlns:a16="http://schemas.microsoft.com/office/drawing/2014/main" id="{D28EABE3-FB84-9949-BAA0-FF849B642D6F}"/>
              </a:ext>
            </a:extLst>
          </p:cNvPr>
          <p:cNvSpPr>
            <a:spLocks noChangeShapeType="1"/>
          </p:cNvSpPr>
          <p:nvPr/>
        </p:nvSpPr>
        <p:spPr bwMode="auto">
          <a:xfrm>
            <a:off x="7016306" y="2203975"/>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69" name="Line 88">
            <a:extLst>
              <a:ext uri="{FF2B5EF4-FFF2-40B4-BE49-F238E27FC236}">
                <a16:creationId xmlns:a16="http://schemas.microsoft.com/office/drawing/2014/main" id="{A2ED8456-D248-994E-AC49-44A0BA9B1BD3}"/>
              </a:ext>
            </a:extLst>
          </p:cNvPr>
          <p:cNvSpPr>
            <a:spLocks noChangeShapeType="1"/>
          </p:cNvSpPr>
          <p:nvPr/>
        </p:nvSpPr>
        <p:spPr bwMode="auto">
          <a:xfrm>
            <a:off x="7166208" y="2203975"/>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0" name="Line 89">
            <a:extLst>
              <a:ext uri="{FF2B5EF4-FFF2-40B4-BE49-F238E27FC236}">
                <a16:creationId xmlns:a16="http://schemas.microsoft.com/office/drawing/2014/main" id="{46EB510F-9216-5641-8F87-0F8C5DBD1696}"/>
              </a:ext>
            </a:extLst>
          </p:cNvPr>
          <p:cNvSpPr>
            <a:spLocks noChangeShapeType="1"/>
          </p:cNvSpPr>
          <p:nvPr/>
        </p:nvSpPr>
        <p:spPr bwMode="auto">
          <a:xfrm>
            <a:off x="7318568" y="2203975"/>
            <a:ext cx="56522"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1" name="Freeform 90">
            <a:extLst>
              <a:ext uri="{FF2B5EF4-FFF2-40B4-BE49-F238E27FC236}">
                <a16:creationId xmlns:a16="http://schemas.microsoft.com/office/drawing/2014/main" id="{D8A93E56-CF09-AE41-82C7-736CF8109156}"/>
              </a:ext>
            </a:extLst>
          </p:cNvPr>
          <p:cNvSpPr>
            <a:spLocks noChangeArrowheads="1"/>
          </p:cNvSpPr>
          <p:nvPr/>
        </p:nvSpPr>
        <p:spPr bwMode="auto">
          <a:xfrm>
            <a:off x="7350516" y="2179401"/>
            <a:ext cx="49149" cy="49149"/>
          </a:xfrm>
          <a:custGeom>
            <a:avLst/>
            <a:gdLst>
              <a:gd name="T0" fmla="*/ 43 w 86"/>
              <a:gd name="T1" fmla="*/ 85 h 86"/>
              <a:gd name="T2" fmla="*/ 43 w 86"/>
              <a:gd name="T3" fmla="*/ 85 h 86"/>
              <a:gd name="T4" fmla="*/ 85 w 86"/>
              <a:gd name="T5" fmla="*/ 42 h 86"/>
              <a:gd name="T6" fmla="*/ 43 w 86"/>
              <a:gd name="T7" fmla="*/ 0 h 86"/>
              <a:gd name="T8" fmla="*/ 0 w 86"/>
              <a:gd name="T9" fmla="*/ 42 h 86"/>
              <a:gd name="T10" fmla="*/ 43 w 86"/>
              <a:gd name="T11" fmla="*/ 85 h 86"/>
            </a:gdLst>
            <a:ahLst/>
            <a:cxnLst>
              <a:cxn ang="0">
                <a:pos x="T0" y="T1"/>
              </a:cxn>
              <a:cxn ang="0">
                <a:pos x="T2" y="T3"/>
              </a:cxn>
              <a:cxn ang="0">
                <a:pos x="T4" y="T5"/>
              </a:cxn>
              <a:cxn ang="0">
                <a:pos x="T6" y="T7"/>
              </a:cxn>
              <a:cxn ang="0">
                <a:pos x="T8" y="T9"/>
              </a:cxn>
              <a:cxn ang="0">
                <a:pos x="T10" y="T11"/>
              </a:cxn>
            </a:cxnLst>
            <a:rect l="0" t="0" r="r" b="b"/>
            <a:pathLst>
              <a:path w="86" h="86">
                <a:moveTo>
                  <a:pt x="43" y="85"/>
                </a:moveTo>
                <a:lnTo>
                  <a:pt x="43" y="85"/>
                </a:lnTo>
                <a:cubicBezTo>
                  <a:pt x="68" y="85"/>
                  <a:pt x="85" y="68"/>
                  <a:pt x="85" y="42"/>
                </a:cubicBezTo>
                <a:cubicBezTo>
                  <a:pt x="85" y="17"/>
                  <a:pt x="68" y="0"/>
                  <a:pt x="43" y="0"/>
                </a:cubicBezTo>
                <a:cubicBezTo>
                  <a:pt x="17" y="0"/>
                  <a:pt x="0" y="17"/>
                  <a:pt x="0" y="42"/>
                </a:cubicBezTo>
                <a:cubicBezTo>
                  <a:pt x="0" y="68"/>
                  <a:pt x="17" y="85"/>
                  <a:pt x="43" y="85"/>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2" name="Line 91">
            <a:extLst>
              <a:ext uri="{FF2B5EF4-FFF2-40B4-BE49-F238E27FC236}">
                <a16:creationId xmlns:a16="http://schemas.microsoft.com/office/drawing/2014/main" id="{11F103E1-327D-3149-BAA9-2F9A7FC68AE9}"/>
              </a:ext>
            </a:extLst>
          </p:cNvPr>
          <p:cNvSpPr>
            <a:spLocks noChangeShapeType="1"/>
          </p:cNvSpPr>
          <p:nvPr/>
        </p:nvSpPr>
        <p:spPr bwMode="auto">
          <a:xfrm>
            <a:off x="5350172" y="3811130"/>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3" name="Line 92">
            <a:extLst>
              <a:ext uri="{FF2B5EF4-FFF2-40B4-BE49-F238E27FC236}">
                <a16:creationId xmlns:a16="http://schemas.microsoft.com/office/drawing/2014/main" id="{619F4B68-320E-7941-9062-B1A237A5A522}"/>
              </a:ext>
            </a:extLst>
          </p:cNvPr>
          <p:cNvSpPr>
            <a:spLocks noChangeShapeType="1"/>
          </p:cNvSpPr>
          <p:nvPr/>
        </p:nvSpPr>
        <p:spPr bwMode="auto">
          <a:xfrm>
            <a:off x="5502533" y="3811130"/>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4" name="Line 93">
            <a:extLst>
              <a:ext uri="{FF2B5EF4-FFF2-40B4-BE49-F238E27FC236}">
                <a16:creationId xmlns:a16="http://schemas.microsoft.com/office/drawing/2014/main" id="{15202D1D-6E95-4743-BA4C-68BA6DACFD15}"/>
              </a:ext>
            </a:extLst>
          </p:cNvPr>
          <p:cNvSpPr>
            <a:spLocks noChangeShapeType="1"/>
          </p:cNvSpPr>
          <p:nvPr/>
        </p:nvSpPr>
        <p:spPr bwMode="auto">
          <a:xfrm>
            <a:off x="5652435" y="3811130"/>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5" name="Line 94">
            <a:extLst>
              <a:ext uri="{FF2B5EF4-FFF2-40B4-BE49-F238E27FC236}">
                <a16:creationId xmlns:a16="http://schemas.microsoft.com/office/drawing/2014/main" id="{E3F553E8-CD1A-6849-9025-DA82A4AE1804}"/>
              </a:ext>
            </a:extLst>
          </p:cNvPr>
          <p:cNvSpPr>
            <a:spLocks noChangeShapeType="1"/>
          </p:cNvSpPr>
          <p:nvPr/>
        </p:nvSpPr>
        <p:spPr bwMode="auto">
          <a:xfrm>
            <a:off x="5804795" y="3811130"/>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6" name="Line 95">
            <a:extLst>
              <a:ext uri="{FF2B5EF4-FFF2-40B4-BE49-F238E27FC236}">
                <a16:creationId xmlns:a16="http://schemas.microsoft.com/office/drawing/2014/main" id="{FF88722D-E062-8048-9DEE-C50C2B203AF5}"/>
              </a:ext>
            </a:extLst>
          </p:cNvPr>
          <p:cNvSpPr>
            <a:spLocks noChangeShapeType="1"/>
          </p:cNvSpPr>
          <p:nvPr/>
        </p:nvSpPr>
        <p:spPr bwMode="auto">
          <a:xfrm>
            <a:off x="5954699" y="3811130"/>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7" name="Line 96">
            <a:extLst>
              <a:ext uri="{FF2B5EF4-FFF2-40B4-BE49-F238E27FC236}">
                <a16:creationId xmlns:a16="http://schemas.microsoft.com/office/drawing/2014/main" id="{CCDF75EC-2BC7-054B-A95D-1C686C5071DE}"/>
              </a:ext>
            </a:extLst>
          </p:cNvPr>
          <p:cNvSpPr>
            <a:spLocks noChangeShapeType="1"/>
          </p:cNvSpPr>
          <p:nvPr/>
        </p:nvSpPr>
        <p:spPr bwMode="auto">
          <a:xfrm>
            <a:off x="6107059" y="3811130"/>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8" name="Line 97">
            <a:extLst>
              <a:ext uri="{FF2B5EF4-FFF2-40B4-BE49-F238E27FC236}">
                <a16:creationId xmlns:a16="http://schemas.microsoft.com/office/drawing/2014/main" id="{ABD000DE-18FE-C942-8E24-17A11B25F85C}"/>
              </a:ext>
            </a:extLst>
          </p:cNvPr>
          <p:cNvSpPr>
            <a:spLocks noChangeShapeType="1"/>
          </p:cNvSpPr>
          <p:nvPr/>
        </p:nvSpPr>
        <p:spPr bwMode="auto">
          <a:xfrm>
            <a:off x="6259419" y="3811130"/>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79" name="Line 98">
            <a:extLst>
              <a:ext uri="{FF2B5EF4-FFF2-40B4-BE49-F238E27FC236}">
                <a16:creationId xmlns:a16="http://schemas.microsoft.com/office/drawing/2014/main" id="{CED6571F-C672-E647-84FD-8935153CE8A6}"/>
              </a:ext>
            </a:extLst>
          </p:cNvPr>
          <p:cNvSpPr>
            <a:spLocks noChangeShapeType="1"/>
          </p:cNvSpPr>
          <p:nvPr/>
        </p:nvSpPr>
        <p:spPr bwMode="auto">
          <a:xfrm>
            <a:off x="6409321" y="3811130"/>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0" name="Line 99">
            <a:extLst>
              <a:ext uri="{FF2B5EF4-FFF2-40B4-BE49-F238E27FC236}">
                <a16:creationId xmlns:a16="http://schemas.microsoft.com/office/drawing/2014/main" id="{667DC42F-A19F-C940-89CC-D125876FDD48}"/>
              </a:ext>
            </a:extLst>
          </p:cNvPr>
          <p:cNvSpPr>
            <a:spLocks noChangeShapeType="1"/>
          </p:cNvSpPr>
          <p:nvPr/>
        </p:nvSpPr>
        <p:spPr bwMode="auto">
          <a:xfrm>
            <a:off x="6561682" y="3811130"/>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1" name="Line 100">
            <a:extLst>
              <a:ext uri="{FF2B5EF4-FFF2-40B4-BE49-F238E27FC236}">
                <a16:creationId xmlns:a16="http://schemas.microsoft.com/office/drawing/2014/main" id="{162F5EE3-1EC8-4343-8424-864F96A63B09}"/>
              </a:ext>
            </a:extLst>
          </p:cNvPr>
          <p:cNvSpPr>
            <a:spLocks noChangeShapeType="1"/>
          </p:cNvSpPr>
          <p:nvPr/>
        </p:nvSpPr>
        <p:spPr bwMode="auto">
          <a:xfrm>
            <a:off x="6711585" y="3811130"/>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2" name="Line 101">
            <a:extLst>
              <a:ext uri="{FF2B5EF4-FFF2-40B4-BE49-F238E27FC236}">
                <a16:creationId xmlns:a16="http://schemas.microsoft.com/office/drawing/2014/main" id="{1E77977C-3896-0444-8828-959C110A89C3}"/>
              </a:ext>
            </a:extLst>
          </p:cNvPr>
          <p:cNvSpPr>
            <a:spLocks noChangeShapeType="1"/>
          </p:cNvSpPr>
          <p:nvPr/>
        </p:nvSpPr>
        <p:spPr bwMode="auto">
          <a:xfrm>
            <a:off x="6863946" y="3811130"/>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3" name="Line 102">
            <a:extLst>
              <a:ext uri="{FF2B5EF4-FFF2-40B4-BE49-F238E27FC236}">
                <a16:creationId xmlns:a16="http://schemas.microsoft.com/office/drawing/2014/main" id="{70E00CFB-8510-D64E-B06C-95D67897EE27}"/>
              </a:ext>
            </a:extLst>
          </p:cNvPr>
          <p:cNvSpPr>
            <a:spLocks noChangeShapeType="1"/>
          </p:cNvSpPr>
          <p:nvPr/>
        </p:nvSpPr>
        <p:spPr bwMode="auto">
          <a:xfrm>
            <a:off x="7016306" y="3811130"/>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4" name="Line 103">
            <a:extLst>
              <a:ext uri="{FF2B5EF4-FFF2-40B4-BE49-F238E27FC236}">
                <a16:creationId xmlns:a16="http://schemas.microsoft.com/office/drawing/2014/main" id="{3119A488-8CF8-7A4D-99BA-833DC730CDC5}"/>
              </a:ext>
            </a:extLst>
          </p:cNvPr>
          <p:cNvSpPr>
            <a:spLocks noChangeShapeType="1"/>
          </p:cNvSpPr>
          <p:nvPr/>
        </p:nvSpPr>
        <p:spPr bwMode="auto">
          <a:xfrm>
            <a:off x="7166208" y="3811130"/>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5" name="Line 104">
            <a:extLst>
              <a:ext uri="{FF2B5EF4-FFF2-40B4-BE49-F238E27FC236}">
                <a16:creationId xmlns:a16="http://schemas.microsoft.com/office/drawing/2014/main" id="{4FE40F74-B285-5741-80AF-B8F727FC4531}"/>
              </a:ext>
            </a:extLst>
          </p:cNvPr>
          <p:cNvSpPr>
            <a:spLocks noChangeShapeType="1"/>
          </p:cNvSpPr>
          <p:nvPr/>
        </p:nvSpPr>
        <p:spPr bwMode="auto">
          <a:xfrm>
            <a:off x="7318568" y="3811130"/>
            <a:ext cx="56522"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6" name="Freeform 105">
            <a:extLst>
              <a:ext uri="{FF2B5EF4-FFF2-40B4-BE49-F238E27FC236}">
                <a16:creationId xmlns:a16="http://schemas.microsoft.com/office/drawing/2014/main" id="{64F59F3B-FDB9-AB4E-9569-FFFC7F80627A}"/>
              </a:ext>
            </a:extLst>
          </p:cNvPr>
          <p:cNvSpPr>
            <a:spLocks noChangeArrowheads="1"/>
          </p:cNvSpPr>
          <p:nvPr/>
        </p:nvSpPr>
        <p:spPr bwMode="auto">
          <a:xfrm>
            <a:off x="7350516" y="3786556"/>
            <a:ext cx="49149" cy="49149"/>
          </a:xfrm>
          <a:custGeom>
            <a:avLst/>
            <a:gdLst>
              <a:gd name="T0" fmla="*/ 43 w 86"/>
              <a:gd name="T1" fmla="*/ 85 h 86"/>
              <a:gd name="T2" fmla="*/ 43 w 86"/>
              <a:gd name="T3" fmla="*/ 85 h 86"/>
              <a:gd name="T4" fmla="*/ 85 w 86"/>
              <a:gd name="T5" fmla="*/ 42 h 86"/>
              <a:gd name="T6" fmla="*/ 43 w 86"/>
              <a:gd name="T7" fmla="*/ 0 h 86"/>
              <a:gd name="T8" fmla="*/ 0 w 86"/>
              <a:gd name="T9" fmla="*/ 42 h 86"/>
              <a:gd name="T10" fmla="*/ 43 w 86"/>
              <a:gd name="T11" fmla="*/ 85 h 86"/>
            </a:gdLst>
            <a:ahLst/>
            <a:cxnLst>
              <a:cxn ang="0">
                <a:pos x="T0" y="T1"/>
              </a:cxn>
              <a:cxn ang="0">
                <a:pos x="T2" y="T3"/>
              </a:cxn>
              <a:cxn ang="0">
                <a:pos x="T4" y="T5"/>
              </a:cxn>
              <a:cxn ang="0">
                <a:pos x="T6" y="T7"/>
              </a:cxn>
              <a:cxn ang="0">
                <a:pos x="T8" y="T9"/>
              </a:cxn>
              <a:cxn ang="0">
                <a:pos x="T10" y="T11"/>
              </a:cxn>
            </a:cxnLst>
            <a:rect l="0" t="0" r="r" b="b"/>
            <a:pathLst>
              <a:path w="86" h="86">
                <a:moveTo>
                  <a:pt x="43" y="85"/>
                </a:moveTo>
                <a:lnTo>
                  <a:pt x="43" y="85"/>
                </a:lnTo>
                <a:cubicBezTo>
                  <a:pt x="68" y="85"/>
                  <a:pt x="85" y="68"/>
                  <a:pt x="85" y="42"/>
                </a:cubicBezTo>
                <a:cubicBezTo>
                  <a:pt x="85" y="25"/>
                  <a:pt x="68" y="0"/>
                  <a:pt x="43" y="0"/>
                </a:cubicBezTo>
                <a:cubicBezTo>
                  <a:pt x="17" y="0"/>
                  <a:pt x="0" y="25"/>
                  <a:pt x="0" y="42"/>
                </a:cubicBezTo>
                <a:cubicBezTo>
                  <a:pt x="0" y="68"/>
                  <a:pt x="17" y="85"/>
                  <a:pt x="43" y="85"/>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7" name="Line 106">
            <a:extLst>
              <a:ext uri="{FF2B5EF4-FFF2-40B4-BE49-F238E27FC236}">
                <a16:creationId xmlns:a16="http://schemas.microsoft.com/office/drawing/2014/main" id="{5865E591-B692-EE42-9420-EF4CC08B5B30}"/>
              </a:ext>
            </a:extLst>
          </p:cNvPr>
          <p:cNvSpPr>
            <a:spLocks noChangeShapeType="1"/>
          </p:cNvSpPr>
          <p:nvPr/>
        </p:nvSpPr>
        <p:spPr bwMode="auto">
          <a:xfrm>
            <a:off x="5350172" y="5430572"/>
            <a:ext cx="76180"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8" name="Line 107">
            <a:extLst>
              <a:ext uri="{FF2B5EF4-FFF2-40B4-BE49-F238E27FC236}">
                <a16:creationId xmlns:a16="http://schemas.microsoft.com/office/drawing/2014/main" id="{75FD3DC8-9960-D240-870F-93E54F7996F4}"/>
              </a:ext>
            </a:extLst>
          </p:cNvPr>
          <p:cNvSpPr>
            <a:spLocks noChangeShapeType="1"/>
          </p:cNvSpPr>
          <p:nvPr/>
        </p:nvSpPr>
        <p:spPr bwMode="auto">
          <a:xfrm>
            <a:off x="5502533" y="5430572"/>
            <a:ext cx="76180"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89" name="Line 108">
            <a:extLst>
              <a:ext uri="{FF2B5EF4-FFF2-40B4-BE49-F238E27FC236}">
                <a16:creationId xmlns:a16="http://schemas.microsoft.com/office/drawing/2014/main" id="{6B933BC0-CFDE-CC40-ACB9-F48E8CA460D9}"/>
              </a:ext>
            </a:extLst>
          </p:cNvPr>
          <p:cNvSpPr>
            <a:spLocks noChangeShapeType="1"/>
          </p:cNvSpPr>
          <p:nvPr/>
        </p:nvSpPr>
        <p:spPr bwMode="auto">
          <a:xfrm>
            <a:off x="5652435" y="5430572"/>
            <a:ext cx="76181"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0" name="Line 109">
            <a:extLst>
              <a:ext uri="{FF2B5EF4-FFF2-40B4-BE49-F238E27FC236}">
                <a16:creationId xmlns:a16="http://schemas.microsoft.com/office/drawing/2014/main" id="{DF11C64C-0A4E-B741-96F3-C63DED32C87B}"/>
              </a:ext>
            </a:extLst>
          </p:cNvPr>
          <p:cNvSpPr>
            <a:spLocks noChangeShapeType="1"/>
          </p:cNvSpPr>
          <p:nvPr/>
        </p:nvSpPr>
        <p:spPr bwMode="auto">
          <a:xfrm>
            <a:off x="5804795" y="5430572"/>
            <a:ext cx="76181"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1" name="Line 110">
            <a:extLst>
              <a:ext uri="{FF2B5EF4-FFF2-40B4-BE49-F238E27FC236}">
                <a16:creationId xmlns:a16="http://schemas.microsoft.com/office/drawing/2014/main" id="{829D9D7F-87D7-E846-B822-D064807A52C7}"/>
              </a:ext>
            </a:extLst>
          </p:cNvPr>
          <p:cNvSpPr>
            <a:spLocks noChangeShapeType="1"/>
          </p:cNvSpPr>
          <p:nvPr/>
        </p:nvSpPr>
        <p:spPr bwMode="auto">
          <a:xfrm>
            <a:off x="5954699" y="5430572"/>
            <a:ext cx="76180"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2" name="Line 111">
            <a:extLst>
              <a:ext uri="{FF2B5EF4-FFF2-40B4-BE49-F238E27FC236}">
                <a16:creationId xmlns:a16="http://schemas.microsoft.com/office/drawing/2014/main" id="{0F1C76F4-CAB1-BB4A-B160-E4A83948BA5E}"/>
              </a:ext>
            </a:extLst>
          </p:cNvPr>
          <p:cNvSpPr>
            <a:spLocks noChangeShapeType="1"/>
          </p:cNvSpPr>
          <p:nvPr/>
        </p:nvSpPr>
        <p:spPr bwMode="auto">
          <a:xfrm>
            <a:off x="6107059" y="5430572"/>
            <a:ext cx="76180" cy="2458"/>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3" name="Line 112">
            <a:extLst>
              <a:ext uri="{FF2B5EF4-FFF2-40B4-BE49-F238E27FC236}">
                <a16:creationId xmlns:a16="http://schemas.microsoft.com/office/drawing/2014/main" id="{55214A62-84C5-B24C-BEEE-4248D3860D71}"/>
              </a:ext>
            </a:extLst>
          </p:cNvPr>
          <p:cNvSpPr>
            <a:spLocks noChangeShapeType="1"/>
          </p:cNvSpPr>
          <p:nvPr/>
        </p:nvSpPr>
        <p:spPr bwMode="auto">
          <a:xfrm>
            <a:off x="6259419" y="5430572"/>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4" name="Line 113">
            <a:extLst>
              <a:ext uri="{FF2B5EF4-FFF2-40B4-BE49-F238E27FC236}">
                <a16:creationId xmlns:a16="http://schemas.microsoft.com/office/drawing/2014/main" id="{21C89DAD-E345-8747-B129-58F12C57BA07}"/>
              </a:ext>
            </a:extLst>
          </p:cNvPr>
          <p:cNvSpPr>
            <a:spLocks noChangeShapeType="1"/>
          </p:cNvSpPr>
          <p:nvPr/>
        </p:nvSpPr>
        <p:spPr bwMode="auto">
          <a:xfrm>
            <a:off x="6409321" y="5430572"/>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5" name="Line 114">
            <a:extLst>
              <a:ext uri="{FF2B5EF4-FFF2-40B4-BE49-F238E27FC236}">
                <a16:creationId xmlns:a16="http://schemas.microsoft.com/office/drawing/2014/main" id="{17EBF99F-085A-5149-B426-F37013F3E686}"/>
              </a:ext>
            </a:extLst>
          </p:cNvPr>
          <p:cNvSpPr>
            <a:spLocks noChangeShapeType="1"/>
          </p:cNvSpPr>
          <p:nvPr/>
        </p:nvSpPr>
        <p:spPr bwMode="auto">
          <a:xfrm>
            <a:off x="6561682" y="5430572"/>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6" name="Line 115">
            <a:extLst>
              <a:ext uri="{FF2B5EF4-FFF2-40B4-BE49-F238E27FC236}">
                <a16:creationId xmlns:a16="http://schemas.microsoft.com/office/drawing/2014/main" id="{8D7ADA3B-BBA7-5346-B85D-8825E430E8A7}"/>
              </a:ext>
            </a:extLst>
          </p:cNvPr>
          <p:cNvSpPr>
            <a:spLocks noChangeShapeType="1"/>
          </p:cNvSpPr>
          <p:nvPr/>
        </p:nvSpPr>
        <p:spPr bwMode="auto">
          <a:xfrm>
            <a:off x="6711585" y="5430572"/>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97" name="Line 1">
            <a:extLst>
              <a:ext uri="{FF2B5EF4-FFF2-40B4-BE49-F238E27FC236}">
                <a16:creationId xmlns:a16="http://schemas.microsoft.com/office/drawing/2014/main" id="{BF23A9A3-D30D-CD94-84CD-B4FEF5817B44}"/>
              </a:ext>
            </a:extLst>
          </p:cNvPr>
          <p:cNvSpPr>
            <a:spLocks noChangeShapeType="1"/>
          </p:cNvSpPr>
          <p:nvPr/>
        </p:nvSpPr>
        <p:spPr bwMode="auto">
          <a:xfrm>
            <a:off x="6102144" y="1389262"/>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98" name="Line 2">
            <a:extLst>
              <a:ext uri="{FF2B5EF4-FFF2-40B4-BE49-F238E27FC236}">
                <a16:creationId xmlns:a16="http://schemas.microsoft.com/office/drawing/2014/main" id="{65DBA252-9AC5-1973-AEBF-DDA797433FE8}"/>
              </a:ext>
            </a:extLst>
          </p:cNvPr>
          <p:cNvSpPr>
            <a:spLocks noChangeShapeType="1"/>
          </p:cNvSpPr>
          <p:nvPr/>
        </p:nvSpPr>
        <p:spPr bwMode="auto">
          <a:xfrm>
            <a:off x="6252046" y="1389262"/>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99" name="Line 3">
            <a:extLst>
              <a:ext uri="{FF2B5EF4-FFF2-40B4-BE49-F238E27FC236}">
                <a16:creationId xmlns:a16="http://schemas.microsoft.com/office/drawing/2014/main" id="{D7A68B89-B5AE-B37B-08AA-ABBCDC2D9AF1}"/>
              </a:ext>
            </a:extLst>
          </p:cNvPr>
          <p:cNvSpPr>
            <a:spLocks noChangeShapeType="1"/>
          </p:cNvSpPr>
          <p:nvPr/>
        </p:nvSpPr>
        <p:spPr bwMode="auto">
          <a:xfrm>
            <a:off x="6404407" y="1389262"/>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0" name="Line 4">
            <a:extLst>
              <a:ext uri="{FF2B5EF4-FFF2-40B4-BE49-F238E27FC236}">
                <a16:creationId xmlns:a16="http://schemas.microsoft.com/office/drawing/2014/main" id="{9E6DFC1C-ABA7-C45C-7598-8CAE50C6C74E}"/>
              </a:ext>
            </a:extLst>
          </p:cNvPr>
          <p:cNvSpPr>
            <a:spLocks noChangeShapeType="1"/>
          </p:cNvSpPr>
          <p:nvPr/>
        </p:nvSpPr>
        <p:spPr bwMode="auto">
          <a:xfrm>
            <a:off x="6556767" y="1389262"/>
            <a:ext cx="76181"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1" name="Line 5">
            <a:extLst>
              <a:ext uri="{FF2B5EF4-FFF2-40B4-BE49-F238E27FC236}">
                <a16:creationId xmlns:a16="http://schemas.microsoft.com/office/drawing/2014/main" id="{A693E795-104E-241B-3235-29CF0488341A}"/>
              </a:ext>
            </a:extLst>
          </p:cNvPr>
          <p:cNvSpPr>
            <a:spLocks noChangeShapeType="1"/>
          </p:cNvSpPr>
          <p:nvPr/>
        </p:nvSpPr>
        <p:spPr bwMode="auto">
          <a:xfrm>
            <a:off x="6706671" y="1389262"/>
            <a:ext cx="76180" cy="2457"/>
          </a:xfrm>
          <a:prstGeom prst="line">
            <a:avLst/>
          </a:prstGeom>
          <a:noFill/>
          <a:ln w="9360" cap="flat">
            <a:solidFill>
              <a:srgbClr val="BC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2" name="Line 116">
            <a:extLst>
              <a:ext uri="{FF2B5EF4-FFF2-40B4-BE49-F238E27FC236}">
                <a16:creationId xmlns:a16="http://schemas.microsoft.com/office/drawing/2014/main" id="{0C5093F5-829A-C148-AD7D-1E1B0FA17547}"/>
              </a:ext>
            </a:extLst>
          </p:cNvPr>
          <p:cNvSpPr>
            <a:spLocks noChangeShapeType="1"/>
          </p:cNvSpPr>
          <p:nvPr/>
        </p:nvSpPr>
        <p:spPr bwMode="auto">
          <a:xfrm>
            <a:off x="6863946" y="5430572"/>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03" name="Line 117">
            <a:extLst>
              <a:ext uri="{FF2B5EF4-FFF2-40B4-BE49-F238E27FC236}">
                <a16:creationId xmlns:a16="http://schemas.microsoft.com/office/drawing/2014/main" id="{7850E9C0-8C68-5049-8ABF-39CB12E9BF72}"/>
              </a:ext>
            </a:extLst>
          </p:cNvPr>
          <p:cNvSpPr>
            <a:spLocks noChangeShapeType="1"/>
          </p:cNvSpPr>
          <p:nvPr/>
        </p:nvSpPr>
        <p:spPr bwMode="auto">
          <a:xfrm>
            <a:off x="7016306" y="5430572"/>
            <a:ext cx="76180"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04" name="Line 118">
            <a:extLst>
              <a:ext uri="{FF2B5EF4-FFF2-40B4-BE49-F238E27FC236}">
                <a16:creationId xmlns:a16="http://schemas.microsoft.com/office/drawing/2014/main" id="{E38FACAA-615A-A546-B264-0D93A6BA27B2}"/>
              </a:ext>
            </a:extLst>
          </p:cNvPr>
          <p:cNvSpPr>
            <a:spLocks noChangeShapeType="1"/>
          </p:cNvSpPr>
          <p:nvPr/>
        </p:nvSpPr>
        <p:spPr bwMode="auto">
          <a:xfrm>
            <a:off x="7166208" y="5430572"/>
            <a:ext cx="76181"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05" name="Line 119">
            <a:extLst>
              <a:ext uri="{FF2B5EF4-FFF2-40B4-BE49-F238E27FC236}">
                <a16:creationId xmlns:a16="http://schemas.microsoft.com/office/drawing/2014/main" id="{F9A594D9-3D6F-C942-BE0E-C954EBD55922}"/>
              </a:ext>
            </a:extLst>
          </p:cNvPr>
          <p:cNvSpPr>
            <a:spLocks noChangeShapeType="1"/>
          </p:cNvSpPr>
          <p:nvPr/>
        </p:nvSpPr>
        <p:spPr bwMode="auto">
          <a:xfrm>
            <a:off x="7318568" y="5430572"/>
            <a:ext cx="56522" cy="2458"/>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06" name="Freeform 120">
            <a:extLst>
              <a:ext uri="{FF2B5EF4-FFF2-40B4-BE49-F238E27FC236}">
                <a16:creationId xmlns:a16="http://schemas.microsoft.com/office/drawing/2014/main" id="{0878404A-6FF2-1545-A6C7-B3D0AEE21603}"/>
              </a:ext>
            </a:extLst>
          </p:cNvPr>
          <p:cNvSpPr>
            <a:spLocks noChangeArrowheads="1"/>
          </p:cNvSpPr>
          <p:nvPr/>
        </p:nvSpPr>
        <p:spPr bwMode="auto">
          <a:xfrm>
            <a:off x="7350516" y="5405998"/>
            <a:ext cx="49149" cy="49149"/>
          </a:xfrm>
          <a:custGeom>
            <a:avLst/>
            <a:gdLst>
              <a:gd name="T0" fmla="*/ 43 w 86"/>
              <a:gd name="T1" fmla="*/ 85 h 86"/>
              <a:gd name="T2" fmla="*/ 43 w 86"/>
              <a:gd name="T3" fmla="*/ 85 h 86"/>
              <a:gd name="T4" fmla="*/ 85 w 86"/>
              <a:gd name="T5" fmla="*/ 42 h 86"/>
              <a:gd name="T6" fmla="*/ 43 w 86"/>
              <a:gd name="T7" fmla="*/ 0 h 86"/>
              <a:gd name="T8" fmla="*/ 0 w 86"/>
              <a:gd name="T9" fmla="*/ 42 h 86"/>
              <a:gd name="T10" fmla="*/ 43 w 86"/>
              <a:gd name="T11" fmla="*/ 85 h 86"/>
            </a:gdLst>
            <a:ahLst/>
            <a:cxnLst>
              <a:cxn ang="0">
                <a:pos x="T0" y="T1"/>
              </a:cxn>
              <a:cxn ang="0">
                <a:pos x="T2" y="T3"/>
              </a:cxn>
              <a:cxn ang="0">
                <a:pos x="T4" y="T5"/>
              </a:cxn>
              <a:cxn ang="0">
                <a:pos x="T6" y="T7"/>
              </a:cxn>
              <a:cxn ang="0">
                <a:pos x="T8" y="T9"/>
              </a:cxn>
              <a:cxn ang="0">
                <a:pos x="T10" y="T11"/>
              </a:cxn>
            </a:cxnLst>
            <a:rect l="0" t="0" r="r" b="b"/>
            <a:pathLst>
              <a:path w="86" h="86">
                <a:moveTo>
                  <a:pt x="43" y="85"/>
                </a:moveTo>
                <a:lnTo>
                  <a:pt x="43" y="85"/>
                </a:lnTo>
                <a:cubicBezTo>
                  <a:pt x="68" y="85"/>
                  <a:pt x="85" y="68"/>
                  <a:pt x="85" y="42"/>
                </a:cubicBezTo>
                <a:cubicBezTo>
                  <a:pt x="85" y="25"/>
                  <a:pt x="68" y="0"/>
                  <a:pt x="43" y="0"/>
                </a:cubicBezTo>
                <a:cubicBezTo>
                  <a:pt x="17" y="0"/>
                  <a:pt x="0" y="25"/>
                  <a:pt x="0" y="42"/>
                </a:cubicBezTo>
                <a:cubicBezTo>
                  <a:pt x="0" y="68"/>
                  <a:pt x="17" y="85"/>
                  <a:pt x="43" y="85"/>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07" name="Text Box 356">
            <a:extLst>
              <a:ext uri="{FF2B5EF4-FFF2-40B4-BE49-F238E27FC236}">
                <a16:creationId xmlns:a16="http://schemas.microsoft.com/office/drawing/2014/main" id="{6A6E5BA7-B414-2D47-9BEF-41B70339EA40}"/>
              </a:ext>
            </a:extLst>
          </p:cNvPr>
          <p:cNvSpPr txBox="1">
            <a:spLocks noChangeArrowheads="1"/>
          </p:cNvSpPr>
          <p:nvPr/>
        </p:nvSpPr>
        <p:spPr bwMode="auto">
          <a:xfrm>
            <a:off x="9930811" y="4314902"/>
            <a:ext cx="49149" cy="203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134" rIns="0" bIns="0"/>
          <a:lstStyle/>
          <a:p>
            <a:pPr marL="0" marR="0" lvl="0" indent="0" algn="l" defTabSz="457200" rtl="0" eaLnBrk="1" fontAlgn="auto" latinLnBrk="0" hangingPunct="1">
              <a:lnSpc>
                <a:spcPct val="98000"/>
              </a:lnSpc>
              <a:spcBef>
                <a:spcPts val="0"/>
              </a:spcBef>
              <a:spcAft>
                <a:spcPts val="0"/>
              </a:spcAft>
              <a:buClr>
                <a:srgbClr val="000000"/>
              </a:buClr>
              <a:buSzTx/>
              <a:buFontTx/>
              <a:buNone/>
              <a:tabLst/>
              <a:defRPr/>
            </a:pPr>
            <a:r>
              <a:rPr kumimoji="0" lang="es-MX" altLang="es-MX" sz="450" b="1" i="0" u="none" strike="noStrike" kern="0" cap="none" spc="0" normalizeH="0" baseline="0" noProof="0">
                <a:ln>
                  <a:noFill/>
                </a:ln>
                <a:solidFill>
                  <a:srgbClr val="606060"/>
                </a:solidFill>
                <a:effectLst/>
                <a:uLnTx/>
                <a:uFillTx/>
                <a:latin typeface="Raleway Bold" pitchFamily="32" charset="0"/>
                <a:ea typeface="+mn-ea"/>
                <a:cs typeface="Arial"/>
                <a:sym typeface="Arial"/>
              </a:rPr>
              <a:t>I</a:t>
            </a:r>
          </a:p>
        </p:txBody>
      </p:sp>
      <p:sp>
        <p:nvSpPr>
          <p:cNvPr id="108" name="Freeform 509">
            <a:extLst>
              <a:ext uri="{FF2B5EF4-FFF2-40B4-BE49-F238E27FC236}">
                <a16:creationId xmlns:a16="http://schemas.microsoft.com/office/drawing/2014/main" id="{4AEBA956-425E-3347-97C2-2B5C761D38A2}"/>
              </a:ext>
            </a:extLst>
          </p:cNvPr>
          <p:cNvSpPr>
            <a:spLocks noChangeArrowheads="1"/>
          </p:cNvSpPr>
          <p:nvPr/>
        </p:nvSpPr>
        <p:spPr bwMode="auto">
          <a:xfrm>
            <a:off x="4568711" y="3037041"/>
            <a:ext cx="1614527" cy="1619444"/>
          </a:xfrm>
          <a:custGeom>
            <a:avLst/>
            <a:gdLst>
              <a:gd name="T0" fmla="*/ 2174 w 2896"/>
              <a:gd name="T1" fmla="*/ 1000 h 2904"/>
              <a:gd name="T2" fmla="*/ 2174 w 2896"/>
              <a:gd name="T3" fmla="*/ 1000 h 2904"/>
              <a:gd name="T4" fmla="*/ 1877 w 2896"/>
              <a:gd name="T5" fmla="*/ 720 h 2904"/>
              <a:gd name="T6" fmla="*/ 1945 w 2896"/>
              <a:gd name="T7" fmla="*/ 518 h 2904"/>
              <a:gd name="T8" fmla="*/ 1402 w 2896"/>
              <a:gd name="T9" fmla="*/ 8 h 2904"/>
              <a:gd name="T10" fmla="*/ 1402 w 2896"/>
              <a:gd name="T11" fmla="*/ 0 h 2904"/>
              <a:gd name="T12" fmla="*/ 892 w 2896"/>
              <a:gd name="T13" fmla="*/ 543 h 2904"/>
              <a:gd name="T14" fmla="*/ 985 w 2896"/>
              <a:gd name="T15" fmla="*/ 737 h 2904"/>
              <a:gd name="T16" fmla="*/ 705 w 2896"/>
              <a:gd name="T17" fmla="*/ 1034 h 2904"/>
              <a:gd name="T18" fmla="*/ 501 w 2896"/>
              <a:gd name="T19" fmla="*/ 967 h 2904"/>
              <a:gd name="T20" fmla="*/ 0 w 2896"/>
              <a:gd name="T21" fmla="*/ 1502 h 2904"/>
              <a:gd name="T22" fmla="*/ 552 w 2896"/>
              <a:gd name="T23" fmla="*/ 2019 h 2904"/>
              <a:gd name="T24" fmla="*/ 765 w 2896"/>
              <a:gd name="T25" fmla="*/ 1909 h 2904"/>
              <a:gd name="T26" fmla="*/ 1062 w 2896"/>
              <a:gd name="T27" fmla="*/ 2189 h 2904"/>
              <a:gd name="T28" fmla="*/ 977 w 2896"/>
              <a:gd name="T29" fmla="*/ 2410 h 2904"/>
              <a:gd name="T30" fmla="*/ 1495 w 2896"/>
              <a:gd name="T31" fmla="*/ 2903 h 2904"/>
              <a:gd name="T32" fmla="*/ 2013 w 2896"/>
              <a:gd name="T33" fmla="*/ 2351 h 2904"/>
              <a:gd name="T34" fmla="*/ 1928 w 2896"/>
              <a:gd name="T35" fmla="*/ 2164 h 2904"/>
              <a:gd name="T36" fmla="*/ 2208 w 2896"/>
              <a:gd name="T37" fmla="*/ 1867 h 2904"/>
              <a:gd name="T38" fmla="*/ 2403 w 2896"/>
              <a:gd name="T39" fmla="*/ 1935 h 2904"/>
              <a:gd name="T40" fmla="*/ 2895 w 2896"/>
              <a:gd name="T41" fmla="*/ 1400 h 2904"/>
              <a:gd name="T42" fmla="*/ 2369 w 2896"/>
              <a:gd name="T43" fmla="*/ 916 h 2904"/>
              <a:gd name="T44" fmla="*/ 2174 w 2896"/>
              <a:gd name="T45" fmla="*/ 1000 h 2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6" h="2904">
                <a:moveTo>
                  <a:pt x="2174" y="1000"/>
                </a:moveTo>
                <a:lnTo>
                  <a:pt x="2174" y="1000"/>
                </a:lnTo>
                <a:cubicBezTo>
                  <a:pt x="2013" y="1009"/>
                  <a:pt x="1877" y="882"/>
                  <a:pt x="1877" y="720"/>
                </a:cubicBezTo>
                <a:cubicBezTo>
                  <a:pt x="1868" y="645"/>
                  <a:pt x="1902" y="569"/>
                  <a:pt x="1945" y="518"/>
                </a:cubicBezTo>
                <a:cubicBezTo>
                  <a:pt x="1402" y="8"/>
                  <a:pt x="1402" y="8"/>
                  <a:pt x="1402" y="8"/>
                </a:cubicBezTo>
                <a:cubicBezTo>
                  <a:pt x="1402" y="0"/>
                  <a:pt x="1402" y="0"/>
                  <a:pt x="1402" y="0"/>
                </a:cubicBezTo>
                <a:cubicBezTo>
                  <a:pt x="892" y="543"/>
                  <a:pt x="892" y="543"/>
                  <a:pt x="892" y="543"/>
                </a:cubicBezTo>
                <a:cubicBezTo>
                  <a:pt x="951" y="594"/>
                  <a:pt x="977" y="662"/>
                  <a:pt x="985" y="737"/>
                </a:cubicBezTo>
                <a:cubicBezTo>
                  <a:pt x="985" y="899"/>
                  <a:pt x="867" y="1034"/>
                  <a:pt x="705" y="1034"/>
                </a:cubicBezTo>
                <a:cubicBezTo>
                  <a:pt x="629" y="1043"/>
                  <a:pt x="552" y="1009"/>
                  <a:pt x="501" y="967"/>
                </a:cubicBezTo>
                <a:cubicBezTo>
                  <a:pt x="0" y="1502"/>
                  <a:pt x="0" y="1502"/>
                  <a:pt x="0" y="1502"/>
                </a:cubicBezTo>
                <a:cubicBezTo>
                  <a:pt x="552" y="2019"/>
                  <a:pt x="552" y="2019"/>
                  <a:pt x="552" y="2019"/>
                </a:cubicBezTo>
                <a:cubicBezTo>
                  <a:pt x="603" y="1952"/>
                  <a:pt x="680" y="1918"/>
                  <a:pt x="765" y="1909"/>
                </a:cubicBezTo>
                <a:cubicBezTo>
                  <a:pt x="917" y="1909"/>
                  <a:pt x="1053" y="2028"/>
                  <a:pt x="1062" y="2189"/>
                </a:cubicBezTo>
                <a:cubicBezTo>
                  <a:pt x="1062" y="2274"/>
                  <a:pt x="1028" y="2359"/>
                  <a:pt x="977" y="2410"/>
                </a:cubicBezTo>
                <a:cubicBezTo>
                  <a:pt x="1495" y="2903"/>
                  <a:pt x="1495" y="2903"/>
                  <a:pt x="1495" y="2903"/>
                </a:cubicBezTo>
                <a:cubicBezTo>
                  <a:pt x="2013" y="2351"/>
                  <a:pt x="2013" y="2351"/>
                  <a:pt x="2013" y="2351"/>
                </a:cubicBezTo>
                <a:cubicBezTo>
                  <a:pt x="1962" y="2308"/>
                  <a:pt x="1936" y="2240"/>
                  <a:pt x="1928" y="2164"/>
                </a:cubicBezTo>
                <a:cubicBezTo>
                  <a:pt x="1928" y="2003"/>
                  <a:pt x="2047" y="1875"/>
                  <a:pt x="2208" y="1867"/>
                </a:cubicBezTo>
                <a:cubicBezTo>
                  <a:pt x="2285" y="1867"/>
                  <a:pt x="2353" y="1884"/>
                  <a:pt x="2403" y="1935"/>
                </a:cubicBezTo>
                <a:cubicBezTo>
                  <a:pt x="2895" y="1400"/>
                  <a:pt x="2895" y="1400"/>
                  <a:pt x="2895" y="1400"/>
                </a:cubicBezTo>
                <a:cubicBezTo>
                  <a:pt x="2369" y="916"/>
                  <a:pt x="2369" y="916"/>
                  <a:pt x="2369" y="916"/>
                </a:cubicBezTo>
                <a:cubicBezTo>
                  <a:pt x="2319" y="967"/>
                  <a:pt x="2251" y="1000"/>
                  <a:pt x="2174" y="1000"/>
                </a:cubicBezTo>
              </a:path>
            </a:pathLst>
          </a:custGeom>
          <a:solidFill>
            <a:srgbClr val="D5D9D9"/>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Freeform 510">
            <a:extLst>
              <a:ext uri="{FF2B5EF4-FFF2-40B4-BE49-F238E27FC236}">
                <a16:creationId xmlns:a16="http://schemas.microsoft.com/office/drawing/2014/main" id="{323585F7-0CF3-AD4B-A4A7-281F4DDE1559}"/>
              </a:ext>
            </a:extLst>
          </p:cNvPr>
          <p:cNvSpPr>
            <a:spLocks noChangeArrowheads="1"/>
          </p:cNvSpPr>
          <p:nvPr/>
        </p:nvSpPr>
        <p:spPr bwMode="auto">
          <a:xfrm>
            <a:off x="5350172" y="2727405"/>
            <a:ext cx="287518" cy="312094"/>
          </a:xfrm>
          <a:custGeom>
            <a:avLst/>
            <a:gdLst>
              <a:gd name="T0" fmla="*/ 517 w 518"/>
              <a:gd name="T1" fmla="*/ 0 h 561"/>
              <a:gd name="T2" fmla="*/ 517 w 518"/>
              <a:gd name="T3" fmla="*/ 0 h 561"/>
              <a:gd name="T4" fmla="*/ 517 w 518"/>
              <a:gd name="T5" fmla="*/ 0 h 561"/>
              <a:gd name="T6" fmla="*/ 0 w 518"/>
              <a:gd name="T7" fmla="*/ 552 h 561"/>
              <a:gd name="T8" fmla="*/ 0 w 518"/>
              <a:gd name="T9" fmla="*/ 560 h 561"/>
              <a:gd name="T10" fmla="*/ 517 w 518"/>
              <a:gd name="T11" fmla="*/ 0 h 561"/>
            </a:gdLst>
            <a:ahLst/>
            <a:cxnLst>
              <a:cxn ang="0">
                <a:pos x="T0" y="T1"/>
              </a:cxn>
              <a:cxn ang="0">
                <a:pos x="T2" y="T3"/>
              </a:cxn>
              <a:cxn ang="0">
                <a:pos x="T4" y="T5"/>
              </a:cxn>
              <a:cxn ang="0">
                <a:pos x="T6" y="T7"/>
              </a:cxn>
              <a:cxn ang="0">
                <a:pos x="T8" y="T9"/>
              </a:cxn>
              <a:cxn ang="0">
                <a:pos x="T10" y="T11"/>
              </a:cxn>
            </a:cxnLst>
            <a:rect l="0" t="0" r="r" b="b"/>
            <a:pathLst>
              <a:path w="518" h="561">
                <a:moveTo>
                  <a:pt x="517" y="0"/>
                </a:moveTo>
                <a:lnTo>
                  <a:pt x="517" y="0"/>
                </a:lnTo>
                <a:lnTo>
                  <a:pt x="517" y="0"/>
                </a:lnTo>
                <a:cubicBezTo>
                  <a:pt x="0" y="552"/>
                  <a:pt x="0" y="552"/>
                  <a:pt x="0" y="552"/>
                </a:cubicBezTo>
                <a:cubicBezTo>
                  <a:pt x="0" y="560"/>
                  <a:pt x="0" y="560"/>
                  <a:pt x="0" y="560"/>
                </a:cubicBezTo>
                <a:lnTo>
                  <a:pt x="517" y="0"/>
                </a:lnTo>
              </a:path>
            </a:pathLst>
          </a:custGeom>
          <a:solidFill>
            <a:srgbClr val="FF3342"/>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Freeform 511">
            <a:extLst>
              <a:ext uri="{FF2B5EF4-FFF2-40B4-BE49-F238E27FC236}">
                <a16:creationId xmlns:a16="http://schemas.microsoft.com/office/drawing/2014/main" id="{3EAC1FA2-F9DA-A24D-8461-1F355E13C642}"/>
              </a:ext>
            </a:extLst>
          </p:cNvPr>
          <p:cNvSpPr>
            <a:spLocks noChangeArrowheads="1"/>
          </p:cNvSpPr>
          <p:nvPr/>
        </p:nvSpPr>
        <p:spPr bwMode="auto">
          <a:xfrm>
            <a:off x="5856402" y="2203975"/>
            <a:ext cx="275232" cy="289976"/>
          </a:xfrm>
          <a:custGeom>
            <a:avLst/>
            <a:gdLst>
              <a:gd name="T0" fmla="*/ 0 w 493"/>
              <a:gd name="T1" fmla="*/ 518 h 519"/>
              <a:gd name="T2" fmla="*/ 0 w 493"/>
              <a:gd name="T3" fmla="*/ 518 h 519"/>
              <a:gd name="T4" fmla="*/ 9 w 493"/>
              <a:gd name="T5" fmla="*/ 518 h 519"/>
              <a:gd name="T6" fmla="*/ 492 w 493"/>
              <a:gd name="T7" fmla="*/ 0 h 519"/>
              <a:gd name="T8" fmla="*/ 483 w 493"/>
              <a:gd name="T9" fmla="*/ 0 h 519"/>
              <a:gd name="T10" fmla="*/ 0 w 493"/>
              <a:gd name="T11" fmla="*/ 518 h 519"/>
            </a:gdLst>
            <a:ahLst/>
            <a:cxnLst>
              <a:cxn ang="0">
                <a:pos x="T0" y="T1"/>
              </a:cxn>
              <a:cxn ang="0">
                <a:pos x="T2" y="T3"/>
              </a:cxn>
              <a:cxn ang="0">
                <a:pos x="T4" y="T5"/>
              </a:cxn>
              <a:cxn ang="0">
                <a:pos x="T6" y="T7"/>
              </a:cxn>
              <a:cxn ang="0">
                <a:pos x="T8" y="T9"/>
              </a:cxn>
              <a:cxn ang="0">
                <a:pos x="T10" y="T11"/>
              </a:cxn>
            </a:cxnLst>
            <a:rect l="0" t="0" r="r" b="b"/>
            <a:pathLst>
              <a:path w="493" h="519">
                <a:moveTo>
                  <a:pt x="0" y="518"/>
                </a:moveTo>
                <a:lnTo>
                  <a:pt x="0" y="518"/>
                </a:lnTo>
                <a:cubicBezTo>
                  <a:pt x="0" y="518"/>
                  <a:pt x="0" y="518"/>
                  <a:pt x="9" y="518"/>
                </a:cubicBezTo>
                <a:cubicBezTo>
                  <a:pt x="492" y="0"/>
                  <a:pt x="492" y="0"/>
                  <a:pt x="492" y="0"/>
                </a:cubicBezTo>
                <a:cubicBezTo>
                  <a:pt x="483" y="0"/>
                  <a:pt x="483" y="0"/>
                  <a:pt x="483" y="0"/>
                </a:cubicBezTo>
                <a:lnTo>
                  <a:pt x="0" y="518"/>
                </a:lnTo>
              </a:path>
            </a:pathLst>
          </a:custGeom>
          <a:solidFill>
            <a:srgbClr val="FF3342"/>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Freeform 512">
            <a:extLst>
              <a:ext uri="{FF2B5EF4-FFF2-40B4-BE49-F238E27FC236}">
                <a16:creationId xmlns:a16="http://schemas.microsoft.com/office/drawing/2014/main" id="{A101D887-A097-5143-9D5A-3B20A8C7222F}"/>
              </a:ext>
            </a:extLst>
          </p:cNvPr>
          <p:cNvSpPr>
            <a:spLocks noChangeArrowheads="1"/>
          </p:cNvSpPr>
          <p:nvPr/>
        </p:nvSpPr>
        <p:spPr bwMode="auto">
          <a:xfrm>
            <a:off x="6126718" y="2203975"/>
            <a:ext cx="4915" cy="2457"/>
          </a:xfrm>
          <a:custGeom>
            <a:avLst/>
            <a:gdLst>
              <a:gd name="T0" fmla="*/ 9 w 10"/>
              <a:gd name="T1" fmla="*/ 0 h 1"/>
              <a:gd name="T2" fmla="*/ 9 w 10"/>
              <a:gd name="T3" fmla="*/ 0 h 1"/>
              <a:gd name="T4" fmla="*/ 0 w 10"/>
              <a:gd name="T5" fmla="*/ 0 h 1"/>
              <a:gd name="T6" fmla="*/ 9 w 10"/>
              <a:gd name="T7" fmla="*/ 0 h 1"/>
            </a:gdLst>
            <a:ahLst/>
            <a:cxnLst>
              <a:cxn ang="0">
                <a:pos x="T0" y="T1"/>
              </a:cxn>
              <a:cxn ang="0">
                <a:pos x="T2" y="T3"/>
              </a:cxn>
              <a:cxn ang="0">
                <a:pos x="T4" y="T5"/>
              </a:cxn>
              <a:cxn ang="0">
                <a:pos x="T6" y="T7"/>
              </a:cxn>
            </a:cxnLst>
            <a:rect l="0" t="0" r="r" b="b"/>
            <a:pathLst>
              <a:path w="10" h="1">
                <a:moveTo>
                  <a:pt x="9" y="0"/>
                </a:moveTo>
                <a:lnTo>
                  <a:pt x="9" y="0"/>
                </a:lnTo>
                <a:lnTo>
                  <a:pt x="0" y="0"/>
                </a:lnTo>
                <a:lnTo>
                  <a:pt x="9" y="0"/>
                </a:lnTo>
              </a:path>
            </a:pathLst>
          </a:custGeom>
          <a:solidFill>
            <a:schemeClr val="bg1">
              <a:lumMod val="95000"/>
            </a:schemeClr>
          </a:solidFill>
          <a:ln w="9525" cap="flat">
            <a:solidFill>
              <a:schemeClr val="bg1">
                <a:lumMod val="5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lumMod val="95000"/>
                </a:srgbClr>
              </a:solidFill>
              <a:effectLst/>
              <a:uLnTx/>
              <a:uFillTx/>
              <a:latin typeface="Arial"/>
              <a:ea typeface="+mn-ea"/>
              <a:cs typeface="Arial"/>
              <a:sym typeface="Arial"/>
            </a:endParaRPr>
          </a:p>
        </p:txBody>
      </p:sp>
      <p:sp>
        <p:nvSpPr>
          <p:cNvPr id="112" name="Freeform 513">
            <a:extLst>
              <a:ext uri="{FF2B5EF4-FFF2-40B4-BE49-F238E27FC236}">
                <a16:creationId xmlns:a16="http://schemas.microsoft.com/office/drawing/2014/main" id="{50FAECC5-DB55-9249-A1E6-80306336D579}"/>
              </a:ext>
            </a:extLst>
          </p:cNvPr>
          <p:cNvSpPr>
            <a:spLocks noChangeArrowheads="1"/>
          </p:cNvSpPr>
          <p:nvPr/>
        </p:nvSpPr>
        <p:spPr bwMode="auto">
          <a:xfrm>
            <a:off x="5293651" y="589446"/>
            <a:ext cx="1614529" cy="1614529"/>
          </a:xfrm>
          <a:custGeom>
            <a:avLst/>
            <a:gdLst>
              <a:gd name="T0" fmla="*/ 2894 w 2895"/>
              <a:gd name="T1" fmla="*/ 1392 h 2896"/>
              <a:gd name="T2" fmla="*/ 2894 w 2895"/>
              <a:gd name="T3" fmla="*/ 1392 h 2896"/>
              <a:gd name="T4" fmla="*/ 2308 w 2895"/>
              <a:gd name="T5" fmla="*/ 849 h 2896"/>
              <a:gd name="T6" fmla="*/ 2105 w 2895"/>
              <a:gd name="T7" fmla="*/ 934 h 2896"/>
              <a:gd name="T8" fmla="*/ 1807 w 2895"/>
              <a:gd name="T9" fmla="*/ 653 h 2896"/>
              <a:gd name="T10" fmla="*/ 1884 w 2895"/>
              <a:gd name="T11" fmla="*/ 450 h 2896"/>
              <a:gd name="T12" fmla="*/ 1401 w 2895"/>
              <a:gd name="T13" fmla="*/ 0 h 2896"/>
              <a:gd name="T14" fmla="*/ 908 w 2895"/>
              <a:gd name="T15" fmla="*/ 526 h 2896"/>
              <a:gd name="T16" fmla="*/ 704 w 2895"/>
              <a:gd name="T17" fmla="*/ 450 h 2896"/>
              <a:gd name="T18" fmla="*/ 424 w 2895"/>
              <a:gd name="T19" fmla="*/ 755 h 2896"/>
              <a:gd name="T20" fmla="*/ 509 w 2895"/>
              <a:gd name="T21" fmla="*/ 951 h 2896"/>
              <a:gd name="T22" fmla="*/ 0 w 2895"/>
              <a:gd name="T23" fmla="*/ 1494 h 2896"/>
              <a:gd name="T24" fmla="*/ 534 w 2895"/>
              <a:gd name="T25" fmla="*/ 1995 h 2896"/>
              <a:gd name="T26" fmla="*/ 730 w 2895"/>
              <a:gd name="T27" fmla="*/ 1910 h 2896"/>
              <a:gd name="T28" fmla="*/ 1035 w 2895"/>
              <a:gd name="T29" fmla="*/ 2190 h 2896"/>
              <a:gd name="T30" fmla="*/ 959 w 2895"/>
              <a:gd name="T31" fmla="*/ 2394 h 2896"/>
              <a:gd name="T32" fmla="*/ 1493 w 2895"/>
              <a:gd name="T33" fmla="*/ 2895 h 2896"/>
              <a:gd name="T34" fmla="*/ 1502 w 2895"/>
              <a:gd name="T35" fmla="*/ 2895 h 2896"/>
              <a:gd name="T36" fmla="*/ 2003 w 2895"/>
              <a:gd name="T37" fmla="*/ 2360 h 2896"/>
              <a:gd name="T38" fmla="*/ 2198 w 2895"/>
              <a:gd name="T39" fmla="*/ 2420 h 2896"/>
              <a:gd name="T40" fmla="*/ 2478 w 2895"/>
              <a:gd name="T41" fmla="*/ 2122 h 2896"/>
              <a:gd name="T42" fmla="*/ 2393 w 2895"/>
              <a:gd name="T43" fmla="*/ 1936 h 2896"/>
              <a:gd name="T44" fmla="*/ 2894 w 2895"/>
              <a:gd name="T45" fmla="*/ 1392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5" h="2896">
                <a:moveTo>
                  <a:pt x="2894" y="1392"/>
                </a:moveTo>
                <a:lnTo>
                  <a:pt x="2894" y="1392"/>
                </a:lnTo>
                <a:cubicBezTo>
                  <a:pt x="2308" y="849"/>
                  <a:pt x="2308" y="849"/>
                  <a:pt x="2308" y="849"/>
                </a:cubicBezTo>
                <a:cubicBezTo>
                  <a:pt x="2257" y="900"/>
                  <a:pt x="2181" y="934"/>
                  <a:pt x="2105" y="934"/>
                </a:cubicBezTo>
                <a:cubicBezTo>
                  <a:pt x="1943" y="942"/>
                  <a:pt x="1807" y="815"/>
                  <a:pt x="1807" y="653"/>
                </a:cubicBezTo>
                <a:cubicBezTo>
                  <a:pt x="1799" y="577"/>
                  <a:pt x="1833" y="500"/>
                  <a:pt x="1884" y="450"/>
                </a:cubicBezTo>
                <a:cubicBezTo>
                  <a:pt x="1401" y="0"/>
                  <a:pt x="1401" y="0"/>
                  <a:pt x="1401" y="0"/>
                </a:cubicBezTo>
                <a:cubicBezTo>
                  <a:pt x="908" y="526"/>
                  <a:pt x="908" y="526"/>
                  <a:pt x="908" y="526"/>
                </a:cubicBezTo>
                <a:cubicBezTo>
                  <a:pt x="849" y="475"/>
                  <a:pt x="781" y="450"/>
                  <a:pt x="704" y="450"/>
                </a:cubicBezTo>
                <a:cubicBezTo>
                  <a:pt x="543" y="458"/>
                  <a:pt x="416" y="594"/>
                  <a:pt x="424" y="755"/>
                </a:cubicBezTo>
                <a:cubicBezTo>
                  <a:pt x="424" y="832"/>
                  <a:pt x="458" y="900"/>
                  <a:pt x="509" y="951"/>
                </a:cubicBezTo>
                <a:cubicBezTo>
                  <a:pt x="0" y="1494"/>
                  <a:pt x="0" y="1494"/>
                  <a:pt x="0" y="1494"/>
                </a:cubicBezTo>
                <a:cubicBezTo>
                  <a:pt x="534" y="1995"/>
                  <a:pt x="534" y="1995"/>
                  <a:pt x="534" y="1995"/>
                </a:cubicBezTo>
                <a:cubicBezTo>
                  <a:pt x="586" y="1944"/>
                  <a:pt x="653" y="1919"/>
                  <a:pt x="730" y="1910"/>
                </a:cubicBezTo>
                <a:cubicBezTo>
                  <a:pt x="891" y="1910"/>
                  <a:pt x="1027" y="2029"/>
                  <a:pt x="1035" y="2190"/>
                </a:cubicBezTo>
                <a:cubicBezTo>
                  <a:pt x="1035" y="2267"/>
                  <a:pt x="1010" y="2343"/>
                  <a:pt x="959" y="2394"/>
                </a:cubicBezTo>
                <a:cubicBezTo>
                  <a:pt x="1493" y="2895"/>
                  <a:pt x="1493" y="2895"/>
                  <a:pt x="1493" y="2895"/>
                </a:cubicBezTo>
                <a:cubicBezTo>
                  <a:pt x="1502" y="2895"/>
                  <a:pt x="1502" y="2895"/>
                  <a:pt x="1502" y="2895"/>
                </a:cubicBezTo>
                <a:cubicBezTo>
                  <a:pt x="2003" y="2360"/>
                  <a:pt x="2003" y="2360"/>
                  <a:pt x="2003" y="2360"/>
                </a:cubicBezTo>
                <a:cubicBezTo>
                  <a:pt x="2053" y="2403"/>
                  <a:pt x="2121" y="2428"/>
                  <a:pt x="2198" y="2420"/>
                </a:cubicBezTo>
                <a:cubicBezTo>
                  <a:pt x="2351" y="2420"/>
                  <a:pt x="2478" y="2284"/>
                  <a:pt x="2478" y="2122"/>
                </a:cubicBezTo>
                <a:cubicBezTo>
                  <a:pt x="2469" y="2046"/>
                  <a:pt x="2444" y="1987"/>
                  <a:pt x="2393" y="1936"/>
                </a:cubicBezTo>
                <a:lnTo>
                  <a:pt x="2894" y="1392"/>
                </a:lnTo>
              </a:path>
            </a:pathLst>
          </a:custGeom>
          <a:solidFill>
            <a:srgbClr val="5A636E"/>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Freeform 514">
            <a:extLst>
              <a:ext uri="{FF2B5EF4-FFF2-40B4-BE49-F238E27FC236}">
                <a16:creationId xmlns:a16="http://schemas.microsoft.com/office/drawing/2014/main" id="{A9536E39-C0E1-1F4A-834D-2C98182C5B3C}"/>
              </a:ext>
            </a:extLst>
          </p:cNvPr>
          <p:cNvSpPr>
            <a:spLocks noChangeArrowheads="1"/>
          </p:cNvSpPr>
          <p:nvPr/>
        </p:nvSpPr>
        <p:spPr bwMode="auto">
          <a:xfrm>
            <a:off x="5401777" y="3816045"/>
            <a:ext cx="1619444" cy="1619442"/>
          </a:xfrm>
          <a:custGeom>
            <a:avLst/>
            <a:gdLst>
              <a:gd name="T0" fmla="*/ 2903 w 2904"/>
              <a:gd name="T1" fmla="*/ 1401 h 2905"/>
              <a:gd name="T2" fmla="*/ 2903 w 2904"/>
              <a:gd name="T3" fmla="*/ 1401 h 2905"/>
              <a:gd name="T4" fmla="*/ 2334 w 2904"/>
              <a:gd name="T5" fmla="*/ 866 h 2905"/>
              <a:gd name="T6" fmla="*/ 2147 w 2904"/>
              <a:gd name="T7" fmla="*/ 942 h 2905"/>
              <a:gd name="T8" fmla="*/ 1850 w 2904"/>
              <a:gd name="T9" fmla="*/ 662 h 2905"/>
              <a:gd name="T10" fmla="*/ 1910 w 2904"/>
              <a:gd name="T11" fmla="*/ 475 h 2905"/>
              <a:gd name="T12" fmla="*/ 1400 w 2904"/>
              <a:gd name="T13" fmla="*/ 0 h 2905"/>
              <a:gd name="T14" fmla="*/ 908 w 2904"/>
              <a:gd name="T15" fmla="*/ 535 h 2905"/>
              <a:gd name="T16" fmla="*/ 713 w 2904"/>
              <a:gd name="T17" fmla="*/ 467 h 2905"/>
              <a:gd name="T18" fmla="*/ 433 w 2904"/>
              <a:gd name="T19" fmla="*/ 764 h 2905"/>
              <a:gd name="T20" fmla="*/ 518 w 2904"/>
              <a:gd name="T21" fmla="*/ 951 h 2905"/>
              <a:gd name="T22" fmla="*/ 0 w 2904"/>
              <a:gd name="T23" fmla="*/ 1503 h 2905"/>
              <a:gd name="T24" fmla="*/ 560 w 2904"/>
              <a:gd name="T25" fmla="*/ 2021 h 2905"/>
              <a:gd name="T26" fmla="*/ 781 w 2904"/>
              <a:gd name="T27" fmla="*/ 1919 h 2905"/>
              <a:gd name="T28" fmla="*/ 1078 w 2904"/>
              <a:gd name="T29" fmla="*/ 2199 h 2905"/>
              <a:gd name="T30" fmla="*/ 985 w 2904"/>
              <a:gd name="T31" fmla="*/ 2420 h 2905"/>
              <a:gd name="T32" fmla="*/ 1502 w 2904"/>
              <a:gd name="T33" fmla="*/ 2904 h 2905"/>
              <a:gd name="T34" fmla="*/ 1986 w 2904"/>
              <a:gd name="T35" fmla="*/ 2377 h 2905"/>
              <a:gd name="T36" fmla="*/ 2181 w 2904"/>
              <a:gd name="T37" fmla="*/ 2445 h 2905"/>
              <a:gd name="T38" fmla="*/ 2461 w 2904"/>
              <a:gd name="T39" fmla="*/ 2139 h 2905"/>
              <a:gd name="T40" fmla="*/ 2385 w 2904"/>
              <a:gd name="T41" fmla="*/ 1961 h 2905"/>
              <a:gd name="T42" fmla="*/ 2903 w 2904"/>
              <a:gd name="T43" fmla="*/ 1401 h 2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04" h="2905">
                <a:moveTo>
                  <a:pt x="2903" y="1401"/>
                </a:moveTo>
                <a:lnTo>
                  <a:pt x="2903" y="1401"/>
                </a:lnTo>
                <a:cubicBezTo>
                  <a:pt x="2334" y="866"/>
                  <a:pt x="2334" y="866"/>
                  <a:pt x="2334" y="866"/>
                </a:cubicBezTo>
                <a:cubicBezTo>
                  <a:pt x="2283" y="908"/>
                  <a:pt x="2224" y="942"/>
                  <a:pt x="2147" y="942"/>
                </a:cubicBezTo>
                <a:cubicBezTo>
                  <a:pt x="1986" y="951"/>
                  <a:pt x="1858" y="823"/>
                  <a:pt x="1850" y="662"/>
                </a:cubicBezTo>
                <a:cubicBezTo>
                  <a:pt x="1850" y="594"/>
                  <a:pt x="1867" y="526"/>
                  <a:pt x="1910" y="475"/>
                </a:cubicBezTo>
                <a:cubicBezTo>
                  <a:pt x="1400" y="0"/>
                  <a:pt x="1400" y="0"/>
                  <a:pt x="1400" y="0"/>
                </a:cubicBezTo>
                <a:cubicBezTo>
                  <a:pt x="908" y="535"/>
                  <a:pt x="908" y="535"/>
                  <a:pt x="908" y="535"/>
                </a:cubicBezTo>
                <a:cubicBezTo>
                  <a:pt x="858" y="484"/>
                  <a:pt x="790" y="467"/>
                  <a:pt x="713" y="467"/>
                </a:cubicBezTo>
                <a:cubicBezTo>
                  <a:pt x="552" y="475"/>
                  <a:pt x="433" y="603"/>
                  <a:pt x="433" y="764"/>
                </a:cubicBezTo>
                <a:cubicBezTo>
                  <a:pt x="441" y="840"/>
                  <a:pt x="467" y="908"/>
                  <a:pt x="518" y="951"/>
                </a:cubicBezTo>
                <a:cubicBezTo>
                  <a:pt x="0" y="1503"/>
                  <a:pt x="0" y="1503"/>
                  <a:pt x="0" y="1503"/>
                </a:cubicBezTo>
                <a:cubicBezTo>
                  <a:pt x="560" y="2021"/>
                  <a:pt x="560" y="2021"/>
                  <a:pt x="560" y="2021"/>
                </a:cubicBezTo>
                <a:cubicBezTo>
                  <a:pt x="611" y="1961"/>
                  <a:pt x="688" y="1919"/>
                  <a:pt x="781" y="1919"/>
                </a:cubicBezTo>
                <a:cubicBezTo>
                  <a:pt x="942" y="1910"/>
                  <a:pt x="1070" y="2038"/>
                  <a:pt x="1078" y="2199"/>
                </a:cubicBezTo>
                <a:cubicBezTo>
                  <a:pt x="1078" y="2284"/>
                  <a:pt x="1044" y="2360"/>
                  <a:pt x="985" y="2420"/>
                </a:cubicBezTo>
                <a:cubicBezTo>
                  <a:pt x="1502" y="2904"/>
                  <a:pt x="1502" y="2904"/>
                  <a:pt x="1502" y="2904"/>
                </a:cubicBezTo>
                <a:cubicBezTo>
                  <a:pt x="1986" y="2377"/>
                  <a:pt x="1986" y="2377"/>
                  <a:pt x="1986" y="2377"/>
                </a:cubicBezTo>
                <a:cubicBezTo>
                  <a:pt x="2037" y="2420"/>
                  <a:pt x="2105" y="2445"/>
                  <a:pt x="2181" y="2445"/>
                </a:cubicBezTo>
                <a:cubicBezTo>
                  <a:pt x="2334" y="2437"/>
                  <a:pt x="2461" y="2301"/>
                  <a:pt x="2461" y="2139"/>
                </a:cubicBezTo>
                <a:cubicBezTo>
                  <a:pt x="2453" y="2072"/>
                  <a:pt x="2427" y="2004"/>
                  <a:pt x="2385" y="1961"/>
                </a:cubicBezTo>
                <a:lnTo>
                  <a:pt x="2903" y="1401"/>
                </a:lnTo>
              </a:path>
            </a:pathLst>
          </a:custGeom>
          <a:solidFill>
            <a:srgbClr val="3F7652"/>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Freeform 515">
            <a:extLst>
              <a:ext uri="{FF2B5EF4-FFF2-40B4-BE49-F238E27FC236}">
                <a16:creationId xmlns:a16="http://schemas.microsoft.com/office/drawing/2014/main" id="{955C4990-202D-C441-9742-852EE8E92D2C}"/>
              </a:ext>
            </a:extLst>
          </p:cNvPr>
          <p:cNvSpPr>
            <a:spLocks noChangeArrowheads="1"/>
          </p:cNvSpPr>
          <p:nvPr/>
        </p:nvSpPr>
        <p:spPr bwMode="auto">
          <a:xfrm>
            <a:off x="4512190" y="1422514"/>
            <a:ext cx="1614529" cy="1614527"/>
          </a:xfrm>
          <a:custGeom>
            <a:avLst/>
            <a:gdLst>
              <a:gd name="T0" fmla="*/ 2421 w 2896"/>
              <a:gd name="T1" fmla="*/ 1919 h 2897"/>
              <a:gd name="T2" fmla="*/ 2421 w 2896"/>
              <a:gd name="T3" fmla="*/ 1919 h 2897"/>
              <a:gd name="T4" fmla="*/ 2412 w 2896"/>
              <a:gd name="T5" fmla="*/ 1919 h 2897"/>
              <a:gd name="T6" fmla="*/ 2895 w 2896"/>
              <a:gd name="T7" fmla="*/ 1401 h 2897"/>
              <a:gd name="T8" fmla="*/ 2361 w 2896"/>
              <a:gd name="T9" fmla="*/ 900 h 2897"/>
              <a:gd name="T10" fmla="*/ 2437 w 2896"/>
              <a:gd name="T11" fmla="*/ 696 h 2897"/>
              <a:gd name="T12" fmla="*/ 2132 w 2896"/>
              <a:gd name="T13" fmla="*/ 416 h 2897"/>
              <a:gd name="T14" fmla="*/ 1936 w 2896"/>
              <a:gd name="T15" fmla="*/ 501 h 2897"/>
              <a:gd name="T16" fmla="*/ 1402 w 2896"/>
              <a:gd name="T17" fmla="*/ 0 h 2897"/>
              <a:gd name="T18" fmla="*/ 926 w 2896"/>
              <a:gd name="T19" fmla="*/ 518 h 2897"/>
              <a:gd name="T20" fmla="*/ 748 w 2896"/>
              <a:gd name="T21" fmla="*/ 467 h 2897"/>
              <a:gd name="T22" fmla="*/ 467 w 2896"/>
              <a:gd name="T23" fmla="*/ 764 h 2897"/>
              <a:gd name="T24" fmla="*/ 535 w 2896"/>
              <a:gd name="T25" fmla="*/ 934 h 2897"/>
              <a:gd name="T26" fmla="*/ 0 w 2896"/>
              <a:gd name="T27" fmla="*/ 1503 h 2897"/>
              <a:gd name="T28" fmla="*/ 544 w 2896"/>
              <a:gd name="T29" fmla="*/ 2004 h 2897"/>
              <a:gd name="T30" fmla="*/ 459 w 2896"/>
              <a:gd name="T31" fmla="*/ 2208 h 2897"/>
              <a:gd name="T32" fmla="*/ 765 w 2896"/>
              <a:gd name="T33" fmla="*/ 2488 h 2897"/>
              <a:gd name="T34" fmla="*/ 969 w 2896"/>
              <a:gd name="T35" fmla="*/ 2403 h 2897"/>
              <a:gd name="T36" fmla="*/ 1504 w 2896"/>
              <a:gd name="T37" fmla="*/ 2896 h 2897"/>
              <a:gd name="T38" fmla="*/ 2021 w 2896"/>
              <a:gd name="T39" fmla="*/ 2344 h 2897"/>
              <a:gd name="T40" fmla="*/ 2021 w 2896"/>
              <a:gd name="T41" fmla="*/ 2344 h 2897"/>
              <a:gd name="T42" fmla="*/ 2242 w 2896"/>
              <a:gd name="T43" fmla="*/ 2437 h 2897"/>
              <a:gd name="T44" fmla="*/ 2523 w 2896"/>
              <a:gd name="T45" fmla="*/ 2140 h 2897"/>
              <a:gd name="T46" fmla="*/ 2421 w 2896"/>
              <a:gd name="T47" fmla="*/ 1919 h 2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6" h="2897">
                <a:moveTo>
                  <a:pt x="2421" y="1919"/>
                </a:moveTo>
                <a:lnTo>
                  <a:pt x="2421" y="1919"/>
                </a:lnTo>
                <a:cubicBezTo>
                  <a:pt x="2412" y="1919"/>
                  <a:pt x="2412" y="1919"/>
                  <a:pt x="2412" y="1919"/>
                </a:cubicBezTo>
                <a:cubicBezTo>
                  <a:pt x="2895" y="1401"/>
                  <a:pt x="2895" y="1401"/>
                  <a:pt x="2895" y="1401"/>
                </a:cubicBezTo>
                <a:cubicBezTo>
                  <a:pt x="2361" y="900"/>
                  <a:pt x="2361" y="900"/>
                  <a:pt x="2361" y="900"/>
                </a:cubicBezTo>
                <a:cubicBezTo>
                  <a:pt x="2412" y="849"/>
                  <a:pt x="2437" y="773"/>
                  <a:pt x="2437" y="696"/>
                </a:cubicBezTo>
                <a:cubicBezTo>
                  <a:pt x="2429" y="535"/>
                  <a:pt x="2293" y="416"/>
                  <a:pt x="2132" y="416"/>
                </a:cubicBezTo>
                <a:cubicBezTo>
                  <a:pt x="2055" y="425"/>
                  <a:pt x="1988" y="450"/>
                  <a:pt x="1936" y="501"/>
                </a:cubicBezTo>
                <a:cubicBezTo>
                  <a:pt x="1402" y="0"/>
                  <a:pt x="1402" y="0"/>
                  <a:pt x="1402" y="0"/>
                </a:cubicBezTo>
                <a:cubicBezTo>
                  <a:pt x="926" y="518"/>
                  <a:pt x="926" y="518"/>
                  <a:pt x="926" y="518"/>
                </a:cubicBezTo>
                <a:cubicBezTo>
                  <a:pt x="875" y="484"/>
                  <a:pt x="816" y="459"/>
                  <a:pt x="748" y="467"/>
                </a:cubicBezTo>
                <a:cubicBezTo>
                  <a:pt x="586" y="467"/>
                  <a:pt x="467" y="603"/>
                  <a:pt x="467" y="764"/>
                </a:cubicBezTo>
                <a:cubicBezTo>
                  <a:pt x="476" y="832"/>
                  <a:pt x="493" y="892"/>
                  <a:pt x="535" y="934"/>
                </a:cubicBezTo>
                <a:cubicBezTo>
                  <a:pt x="0" y="1503"/>
                  <a:pt x="0" y="1503"/>
                  <a:pt x="0" y="1503"/>
                </a:cubicBezTo>
                <a:cubicBezTo>
                  <a:pt x="544" y="2004"/>
                  <a:pt x="544" y="2004"/>
                  <a:pt x="544" y="2004"/>
                </a:cubicBezTo>
                <a:cubicBezTo>
                  <a:pt x="493" y="2055"/>
                  <a:pt x="459" y="2131"/>
                  <a:pt x="459" y="2208"/>
                </a:cubicBezTo>
                <a:cubicBezTo>
                  <a:pt x="467" y="2369"/>
                  <a:pt x="603" y="2496"/>
                  <a:pt x="765" y="2488"/>
                </a:cubicBezTo>
                <a:cubicBezTo>
                  <a:pt x="841" y="2488"/>
                  <a:pt x="917" y="2454"/>
                  <a:pt x="969" y="2403"/>
                </a:cubicBezTo>
                <a:cubicBezTo>
                  <a:pt x="1504" y="2896"/>
                  <a:pt x="1504" y="2896"/>
                  <a:pt x="1504" y="2896"/>
                </a:cubicBezTo>
                <a:cubicBezTo>
                  <a:pt x="2021" y="2344"/>
                  <a:pt x="2021" y="2344"/>
                  <a:pt x="2021" y="2344"/>
                </a:cubicBezTo>
                <a:lnTo>
                  <a:pt x="2021" y="2344"/>
                </a:lnTo>
                <a:cubicBezTo>
                  <a:pt x="2081" y="2403"/>
                  <a:pt x="2157" y="2437"/>
                  <a:pt x="2242" y="2437"/>
                </a:cubicBezTo>
                <a:cubicBezTo>
                  <a:pt x="2404" y="2429"/>
                  <a:pt x="2531" y="2301"/>
                  <a:pt x="2523" y="2140"/>
                </a:cubicBezTo>
                <a:cubicBezTo>
                  <a:pt x="2523" y="2047"/>
                  <a:pt x="2480" y="1970"/>
                  <a:pt x="2421" y="1919"/>
                </a:cubicBezTo>
              </a:path>
            </a:pathLst>
          </a:custGeom>
          <a:solidFill>
            <a:srgbClr val="EE9F2A"/>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Freeform 516">
            <a:extLst>
              <a:ext uri="{FF2B5EF4-FFF2-40B4-BE49-F238E27FC236}">
                <a16:creationId xmlns:a16="http://schemas.microsoft.com/office/drawing/2014/main" id="{37FF9F0B-4E07-4E48-A110-510440DB74C9}"/>
              </a:ext>
            </a:extLst>
          </p:cNvPr>
          <p:cNvSpPr>
            <a:spLocks noChangeArrowheads="1"/>
          </p:cNvSpPr>
          <p:nvPr/>
        </p:nvSpPr>
        <p:spPr bwMode="auto">
          <a:xfrm>
            <a:off x="5350172" y="2203975"/>
            <a:ext cx="1614527" cy="1614527"/>
          </a:xfrm>
          <a:custGeom>
            <a:avLst/>
            <a:gdLst>
              <a:gd name="T0" fmla="*/ 2317 w 2895"/>
              <a:gd name="T1" fmla="*/ 858 h 2896"/>
              <a:gd name="T2" fmla="*/ 2317 w 2895"/>
              <a:gd name="T3" fmla="*/ 858 h 2896"/>
              <a:gd name="T4" fmla="*/ 2401 w 2895"/>
              <a:gd name="T5" fmla="*/ 637 h 2896"/>
              <a:gd name="T6" fmla="*/ 2104 w 2895"/>
              <a:gd name="T7" fmla="*/ 357 h 2896"/>
              <a:gd name="T8" fmla="*/ 1892 w 2895"/>
              <a:gd name="T9" fmla="*/ 459 h 2896"/>
              <a:gd name="T10" fmla="*/ 1400 w 2895"/>
              <a:gd name="T11" fmla="*/ 0 h 2896"/>
              <a:gd name="T12" fmla="*/ 917 w 2895"/>
              <a:gd name="T13" fmla="*/ 518 h 2896"/>
              <a:gd name="T14" fmla="*/ 1019 w 2895"/>
              <a:gd name="T15" fmla="*/ 739 h 2896"/>
              <a:gd name="T16" fmla="*/ 738 w 2895"/>
              <a:gd name="T17" fmla="*/ 1036 h 2896"/>
              <a:gd name="T18" fmla="*/ 517 w 2895"/>
              <a:gd name="T19" fmla="*/ 943 h 2896"/>
              <a:gd name="T20" fmla="*/ 0 w 2895"/>
              <a:gd name="T21" fmla="*/ 1503 h 2896"/>
              <a:gd name="T22" fmla="*/ 543 w 2895"/>
              <a:gd name="T23" fmla="*/ 2013 h 2896"/>
              <a:gd name="T24" fmla="*/ 475 w 2895"/>
              <a:gd name="T25" fmla="*/ 2215 h 2896"/>
              <a:gd name="T26" fmla="*/ 772 w 2895"/>
              <a:gd name="T27" fmla="*/ 2495 h 2896"/>
              <a:gd name="T28" fmla="*/ 967 w 2895"/>
              <a:gd name="T29" fmla="*/ 2411 h 2896"/>
              <a:gd name="T30" fmla="*/ 1493 w 2895"/>
              <a:gd name="T31" fmla="*/ 2895 h 2896"/>
              <a:gd name="T32" fmla="*/ 1985 w 2895"/>
              <a:gd name="T33" fmla="*/ 2368 h 2896"/>
              <a:gd name="T34" fmla="*/ 1884 w 2895"/>
              <a:gd name="T35" fmla="*/ 2157 h 2896"/>
              <a:gd name="T36" fmla="*/ 2164 w 2895"/>
              <a:gd name="T37" fmla="*/ 1851 h 2896"/>
              <a:gd name="T38" fmla="*/ 2385 w 2895"/>
              <a:gd name="T39" fmla="*/ 1945 h 2896"/>
              <a:gd name="T40" fmla="*/ 2894 w 2895"/>
              <a:gd name="T41" fmla="*/ 1401 h 2896"/>
              <a:gd name="T42" fmla="*/ 2317 w 2895"/>
              <a:gd name="T43" fmla="*/ 858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95" h="2896">
                <a:moveTo>
                  <a:pt x="2317" y="858"/>
                </a:moveTo>
                <a:lnTo>
                  <a:pt x="2317" y="858"/>
                </a:lnTo>
                <a:cubicBezTo>
                  <a:pt x="2367" y="807"/>
                  <a:pt x="2401" y="722"/>
                  <a:pt x="2401" y="637"/>
                </a:cubicBezTo>
                <a:cubicBezTo>
                  <a:pt x="2393" y="476"/>
                  <a:pt x="2266" y="357"/>
                  <a:pt x="2104" y="357"/>
                </a:cubicBezTo>
                <a:cubicBezTo>
                  <a:pt x="2019" y="365"/>
                  <a:pt x="1943" y="399"/>
                  <a:pt x="1892" y="459"/>
                </a:cubicBezTo>
                <a:cubicBezTo>
                  <a:pt x="1400" y="0"/>
                  <a:pt x="1400" y="0"/>
                  <a:pt x="1400" y="0"/>
                </a:cubicBezTo>
                <a:cubicBezTo>
                  <a:pt x="917" y="518"/>
                  <a:pt x="917" y="518"/>
                  <a:pt x="917" y="518"/>
                </a:cubicBezTo>
                <a:cubicBezTo>
                  <a:pt x="976" y="569"/>
                  <a:pt x="1019" y="646"/>
                  <a:pt x="1019" y="739"/>
                </a:cubicBezTo>
                <a:cubicBezTo>
                  <a:pt x="1027" y="900"/>
                  <a:pt x="900" y="1028"/>
                  <a:pt x="738" y="1036"/>
                </a:cubicBezTo>
                <a:cubicBezTo>
                  <a:pt x="653" y="1036"/>
                  <a:pt x="577" y="1002"/>
                  <a:pt x="517" y="943"/>
                </a:cubicBezTo>
                <a:cubicBezTo>
                  <a:pt x="0" y="1503"/>
                  <a:pt x="0" y="1503"/>
                  <a:pt x="0" y="1503"/>
                </a:cubicBezTo>
                <a:cubicBezTo>
                  <a:pt x="543" y="2013"/>
                  <a:pt x="543" y="2013"/>
                  <a:pt x="543" y="2013"/>
                </a:cubicBezTo>
                <a:cubicBezTo>
                  <a:pt x="500" y="2064"/>
                  <a:pt x="466" y="2140"/>
                  <a:pt x="475" y="2215"/>
                </a:cubicBezTo>
                <a:cubicBezTo>
                  <a:pt x="475" y="2377"/>
                  <a:pt x="611" y="2504"/>
                  <a:pt x="772" y="2495"/>
                </a:cubicBezTo>
                <a:cubicBezTo>
                  <a:pt x="849" y="2495"/>
                  <a:pt x="917" y="2462"/>
                  <a:pt x="967" y="2411"/>
                </a:cubicBezTo>
                <a:cubicBezTo>
                  <a:pt x="1493" y="2895"/>
                  <a:pt x="1493" y="2895"/>
                  <a:pt x="1493" y="2895"/>
                </a:cubicBezTo>
                <a:cubicBezTo>
                  <a:pt x="1985" y="2368"/>
                  <a:pt x="1985" y="2368"/>
                  <a:pt x="1985" y="2368"/>
                </a:cubicBezTo>
                <a:cubicBezTo>
                  <a:pt x="1926" y="2317"/>
                  <a:pt x="1884" y="2241"/>
                  <a:pt x="1884" y="2157"/>
                </a:cubicBezTo>
                <a:cubicBezTo>
                  <a:pt x="1875" y="1996"/>
                  <a:pt x="2003" y="1860"/>
                  <a:pt x="2164" y="1851"/>
                </a:cubicBezTo>
                <a:cubicBezTo>
                  <a:pt x="2249" y="1851"/>
                  <a:pt x="2325" y="1885"/>
                  <a:pt x="2385" y="1945"/>
                </a:cubicBezTo>
                <a:cubicBezTo>
                  <a:pt x="2894" y="1401"/>
                  <a:pt x="2894" y="1401"/>
                  <a:pt x="2894" y="1401"/>
                </a:cubicBezTo>
                <a:lnTo>
                  <a:pt x="2317" y="858"/>
                </a:lnTo>
              </a:path>
            </a:pathLst>
          </a:custGeom>
          <a:solidFill>
            <a:schemeClr val="accent4"/>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Freeform 517">
            <a:extLst>
              <a:ext uri="{FF2B5EF4-FFF2-40B4-BE49-F238E27FC236}">
                <a16:creationId xmlns:a16="http://schemas.microsoft.com/office/drawing/2014/main" id="{3BE89C5D-6EF3-0D44-B00B-C1A9A4514F2B}"/>
              </a:ext>
            </a:extLst>
          </p:cNvPr>
          <p:cNvSpPr>
            <a:spLocks noChangeArrowheads="1"/>
          </p:cNvSpPr>
          <p:nvPr/>
        </p:nvSpPr>
        <p:spPr bwMode="auto">
          <a:xfrm>
            <a:off x="4625231" y="4654026"/>
            <a:ext cx="1614529" cy="1614529"/>
          </a:xfrm>
          <a:custGeom>
            <a:avLst/>
            <a:gdLst>
              <a:gd name="T0" fmla="*/ 2395 w 2896"/>
              <a:gd name="T1" fmla="*/ 1936 h 2896"/>
              <a:gd name="T2" fmla="*/ 2395 w 2896"/>
              <a:gd name="T3" fmla="*/ 1936 h 2896"/>
              <a:gd name="T4" fmla="*/ 2895 w 2896"/>
              <a:gd name="T5" fmla="*/ 1401 h 2896"/>
              <a:gd name="T6" fmla="*/ 2378 w 2896"/>
              <a:gd name="T7" fmla="*/ 917 h 2896"/>
              <a:gd name="T8" fmla="*/ 2471 w 2896"/>
              <a:gd name="T9" fmla="*/ 696 h 2896"/>
              <a:gd name="T10" fmla="*/ 2174 w 2896"/>
              <a:gd name="T11" fmla="*/ 416 h 2896"/>
              <a:gd name="T12" fmla="*/ 1953 w 2896"/>
              <a:gd name="T13" fmla="*/ 518 h 2896"/>
              <a:gd name="T14" fmla="*/ 1393 w 2896"/>
              <a:gd name="T15" fmla="*/ 0 h 2896"/>
              <a:gd name="T16" fmla="*/ 892 w 2896"/>
              <a:gd name="T17" fmla="*/ 535 h 2896"/>
              <a:gd name="T18" fmla="*/ 688 w 2896"/>
              <a:gd name="T19" fmla="*/ 458 h 2896"/>
              <a:gd name="T20" fmla="*/ 408 w 2896"/>
              <a:gd name="T21" fmla="*/ 764 h 2896"/>
              <a:gd name="T22" fmla="*/ 501 w 2896"/>
              <a:gd name="T23" fmla="*/ 959 h 2896"/>
              <a:gd name="T24" fmla="*/ 0 w 2896"/>
              <a:gd name="T25" fmla="*/ 1503 h 2896"/>
              <a:gd name="T26" fmla="*/ 561 w 2896"/>
              <a:gd name="T27" fmla="*/ 2021 h 2896"/>
              <a:gd name="T28" fmla="*/ 501 w 2896"/>
              <a:gd name="T29" fmla="*/ 2207 h 2896"/>
              <a:gd name="T30" fmla="*/ 798 w 2896"/>
              <a:gd name="T31" fmla="*/ 2488 h 2896"/>
              <a:gd name="T32" fmla="*/ 977 w 2896"/>
              <a:gd name="T33" fmla="*/ 2420 h 2896"/>
              <a:gd name="T34" fmla="*/ 1495 w 2896"/>
              <a:gd name="T35" fmla="*/ 2895 h 2896"/>
              <a:gd name="T36" fmla="*/ 1996 w 2896"/>
              <a:gd name="T37" fmla="*/ 2360 h 2896"/>
              <a:gd name="T38" fmla="*/ 2217 w 2896"/>
              <a:gd name="T39" fmla="*/ 2445 h 2896"/>
              <a:gd name="T40" fmla="*/ 2497 w 2896"/>
              <a:gd name="T41" fmla="*/ 2148 h 2896"/>
              <a:gd name="T42" fmla="*/ 2395 w 2896"/>
              <a:gd name="T43" fmla="*/ 1936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96" h="2896">
                <a:moveTo>
                  <a:pt x="2395" y="1936"/>
                </a:moveTo>
                <a:lnTo>
                  <a:pt x="2395" y="1936"/>
                </a:lnTo>
                <a:cubicBezTo>
                  <a:pt x="2895" y="1401"/>
                  <a:pt x="2895" y="1401"/>
                  <a:pt x="2895" y="1401"/>
                </a:cubicBezTo>
                <a:cubicBezTo>
                  <a:pt x="2378" y="917"/>
                  <a:pt x="2378" y="917"/>
                  <a:pt x="2378" y="917"/>
                </a:cubicBezTo>
                <a:cubicBezTo>
                  <a:pt x="2437" y="857"/>
                  <a:pt x="2471" y="781"/>
                  <a:pt x="2471" y="696"/>
                </a:cubicBezTo>
                <a:cubicBezTo>
                  <a:pt x="2463" y="535"/>
                  <a:pt x="2335" y="407"/>
                  <a:pt x="2174" y="416"/>
                </a:cubicBezTo>
                <a:cubicBezTo>
                  <a:pt x="2081" y="416"/>
                  <a:pt x="2004" y="458"/>
                  <a:pt x="1953" y="518"/>
                </a:cubicBezTo>
                <a:cubicBezTo>
                  <a:pt x="1393" y="0"/>
                  <a:pt x="1393" y="0"/>
                  <a:pt x="1393" y="0"/>
                </a:cubicBezTo>
                <a:cubicBezTo>
                  <a:pt x="892" y="535"/>
                  <a:pt x="892" y="535"/>
                  <a:pt x="892" y="535"/>
                </a:cubicBezTo>
                <a:cubicBezTo>
                  <a:pt x="841" y="484"/>
                  <a:pt x="765" y="458"/>
                  <a:pt x="688" y="458"/>
                </a:cubicBezTo>
                <a:cubicBezTo>
                  <a:pt x="527" y="467"/>
                  <a:pt x="399" y="603"/>
                  <a:pt x="408" y="764"/>
                </a:cubicBezTo>
                <a:cubicBezTo>
                  <a:pt x="408" y="840"/>
                  <a:pt x="442" y="908"/>
                  <a:pt x="501" y="959"/>
                </a:cubicBezTo>
                <a:cubicBezTo>
                  <a:pt x="0" y="1503"/>
                  <a:pt x="0" y="1503"/>
                  <a:pt x="0" y="1503"/>
                </a:cubicBezTo>
                <a:cubicBezTo>
                  <a:pt x="561" y="2021"/>
                  <a:pt x="561" y="2021"/>
                  <a:pt x="561" y="2021"/>
                </a:cubicBezTo>
                <a:cubicBezTo>
                  <a:pt x="518" y="2071"/>
                  <a:pt x="493" y="2139"/>
                  <a:pt x="501" y="2207"/>
                </a:cubicBezTo>
                <a:cubicBezTo>
                  <a:pt x="501" y="2369"/>
                  <a:pt x="637" y="2496"/>
                  <a:pt x="798" y="2488"/>
                </a:cubicBezTo>
                <a:cubicBezTo>
                  <a:pt x="866" y="2488"/>
                  <a:pt x="934" y="2462"/>
                  <a:pt x="977" y="2420"/>
                </a:cubicBezTo>
                <a:cubicBezTo>
                  <a:pt x="1495" y="2895"/>
                  <a:pt x="1495" y="2895"/>
                  <a:pt x="1495" y="2895"/>
                </a:cubicBezTo>
                <a:cubicBezTo>
                  <a:pt x="1996" y="2360"/>
                  <a:pt x="1996" y="2360"/>
                  <a:pt x="1996" y="2360"/>
                </a:cubicBezTo>
                <a:cubicBezTo>
                  <a:pt x="2055" y="2420"/>
                  <a:pt x="2132" y="2454"/>
                  <a:pt x="2217" y="2445"/>
                </a:cubicBezTo>
                <a:cubicBezTo>
                  <a:pt x="2378" y="2445"/>
                  <a:pt x="2505" y="2309"/>
                  <a:pt x="2497" y="2148"/>
                </a:cubicBezTo>
                <a:cubicBezTo>
                  <a:pt x="2497" y="2063"/>
                  <a:pt x="2454" y="1987"/>
                  <a:pt x="2395" y="1936"/>
                </a:cubicBezTo>
              </a:path>
            </a:pathLst>
          </a:custGeom>
          <a:solidFill>
            <a:schemeClr val="accent3">
              <a:lumMod val="60000"/>
              <a:lumOff val="40000"/>
            </a:schemeClr>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7" name="Google Shape;298;p7">
            <a:extLst>
              <a:ext uri="{FF2B5EF4-FFF2-40B4-BE49-F238E27FC236}">
                <a16:creationId xmlns:a16="http://schemas.microsoft.com/office/drawing/2014/main" id="{7FB94730-ED2F-B045-8E4F-BFD03B39F55F}"/>
              </a:ext>
            </a:extLst>
          </p:cNvPr>
          <p:cNvGrpSpPr/>
          <p:nvPr/>
        </p:nvGrpSpPr>
        <p:grpSpPr>
          <a:xfrm>
            <a:off x="9770224" y="1054928"/>
            <a:ext cx="2372629" cy="978655"/>
            <a:chOff x="2858924" y="10474806"/>
            <a:chExt cx="5529314" cy="1957310"/>
          </a:xfrm>
        </p:grpSpPr>
        <p:sp>
          <p:nvSpPr>
            <p:cNvPr id="118" name="Google Shape;299;p7">
              <a:extLst>
                <a:ext uri="{FF2B5EF4-FFF2-40B4-BE49-F238E27FC236}">
                  <a16:creationId xmlns:a16="http://schemas.microsoft.com/office/drawing/2014/main" id="{02DBD300-8A3D-FE4F-A1E6-30A127861FC3}"/>
                </a:ext>
              </a:extLst>
            </p:cNvPr>
            <p:cNvSpPr txBox="1"/>
            <p:nvPr/>
          </p:nvSpPr>
          <p:spPr>
            <a:xfrm>
              <a:off x="2863401" y="10474806"/>
              <a:ext cx="5524837" cy="6462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r>
                <a:rPr kumimoji="0" lang="en-US" sz="1500" b="1" i="0" u="none" strike="noStrike" kern="0" cap="none" spc="0" normalizeH="0" baseline="0" noProof="0">
                  <a:ln>
                    <a:noFill/>
                  </a:ln>
                  <a:solidFill>
                    <a:srgbClr val="FFFFFF"/>
                  </a:solidFill>
                  <a:effectLst/>
                  <a:uLnTx/>
                  <a:uFillTx/>
                  <a:latin typeface="Lato"/>
                  <a:ea typeface="Lato"/>
                  <a:cs typeface="Lato"/>
                  <a:sym typeface="Lato"/>
                </a:rPr>
                <a:t>Parent Psycho-ed Resources</a:t>
              </a:r>
              <a:endParaRPr kumimoji="0" sz="15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19" name="Google Shape;300;p7">
              <a:extLst>
                <a:ext uri="{FF2B5EF4-FFF2-40B4-BE49-F238E27FC236}">
                  <a16:creationId xmlns:a16="http://schemas.microsoft.com/office/drawing/2014/main" id="{87B1BB15-2FB2-1047-8E0E-31A3C63C6C71}"/>
                </a:ext>
              </a:extLst>
            </p:cNvPr>
            <p:cNvSpPr/>
            <p:nvPr/>
          </p:nvSpPr>
          <p:spPr>
            <a:xfrm>
              <a:off x="2858924" y="11478116"/>
              <a:ext cx="4398875" cy="9540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r>
                <a:rPr kumimoji="0" lang="en-US" sz="1000" b="0" i="0" u="none" strike="noStrike" kern="0" cap="none" spc="0" normalizeH="0" baseline="0" noProof="0">
                  <a:ln>
                    <a:noFill/>
                  </a:ln>
                  <a:solidFill>
                    <a:srgbClr val="FFFFFF"/>
                  </a:solidFill>
                  <a:effectLst/>
                  <a:uLnTx/>
                  <a:uFillTx/>
                  <a:latin typeface="Lato"/>
                  <a:ea typeface="Lato"/>
                  <a:cs typeface="Lato"/>
                  <a:sym typeface="Lato"/>
                </a:rPr>
                <a:t>Provide educational, culturally tailored resources for parents</a:t>
              </a:r>
              <a:endParaRPr kumimoji="0" sz="10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20" name="Google Shape;298;p7">
            <a:extLst>
              <a:ext uri="{FF2B5EF4-FFF2-40B4-BE49-F238E27FC236}">
                <a16:creationId xmlns:a16="http://schemas.microsoft.com/office/drawing/2014/main" id="{74C7EF6A-0EBE-7B46-8AC8-4EC15CE7000D}"/>
              </a:ext>
            </a:extLst>
          </p:cNvPr>
          <p:cNvGrpSpPr/>
          <p:nvPr/>
        </p:nvGrpSpPr>
        <p:grpSpPr>
          <a:xfrm>
            <a:off x="7358053" y="1898202"/>
            <a:ext cx="2447340" cy="1520257"/>
            <a:chOff x="2765703" y="10503023"/>
            <a:chExt cx="5157752" cy="1388157"/>
          </a:xfrm>
        </p:grpSpPr>
        <p:sp>
          <p:nvSpPr>
            <p:cNvPr id="121" name="Google Shape;299;p7">
              <a:extLst>
                <a:ext uri="{FF2B5EF4-FFF2-40B4-BE49-F238E27FC236}">
                  <a16:creationId xmlns:a16="http://schemas.microsoft.com/office/drawing/2014/main" id="{6F70C80C-C0D0-CC43-AAD6-3D09AE10AD99}"/>
                </a:ext>
              </a:extLst>
            </p:cNvPr>
            <p:cNvSpPr txBox="1"/>
            <p:nvPr/>
          </p:nvSpPr>
          <p:spPr>
            <a:xfrm>
              <a:off x="2765703" y="10503023"/>
              <a:ext cx="5157752" cy="6462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r>
                <a:rPr kumimoji="0" lang="en-US" sz="1500" b="1" i="0" u="none" strike="noStrike" kern="0" cap="none" spc="0" normalizeH="0" baseline="0" noProof="0">
                  <a:ln>
                    <a:noFill/>
                  </a:ln>
                  <a:solidFill>
                    <a:srgbClr val="FFFFFF"/>
                  </a:solidFill>
                  <a:effectLst/>
                  <a:uLnTx/>
                  <a:uFillTx/>
                  <a:latin typeface="Lato"/>
                  <a:ea typeface="Lato"/>
                  <a:cs typeface="Lato"/>
                  <a:sym typeface="Lato"/>
                </a:rPr>
                <a:t>Child Psycho-ed Resources </a:t>
              </a:r>
              <a:endParaRPr kumimoji="0" sz="15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22" name="Google Shape;300;p7">
              <a:extLst>
                <a:ext uri="{FF2B5EF4-FFF2-40B4-BE49-F238E27FC236}">
                  <a16:creationId xmlns:a16="http://schemas.microsoft.com/office/drawing/2014/main" id="{DF7CFCD3-0039-514B-9FD0-9E7CC864F0DB}"/>
                </a:ext>
              </a:extLst>
            </p:cNvPr>
            <p:cNvSpPr/>
            <p:nvPr/>
          </p:nvSpPr>
          <p:spPr>
            <a:xfrm>
              <a:off x="2858925" y="10937180"/>
              <a:ext cx="3634799" cy="9540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r>
                <a:rPr kumimoji="0" lang="en-US" sz="1000" b="0" i="0" u="none" strike="noStrike" kern="0" cap="none" spc="0" normalizeH="0" baseline="0" noProof="0" dirty="0">
                  <a:ln>
                    <a:noFill/>
                  </a:ln>
                  <a:solidFill>
                    <a:srgbClr val="FFFFFF"/>
                  </a:solidFill>
                  <a:effectLst/>
                  <a:uLnTx/>
                  <a:uFillTx/>
                  <a:latin typeface="Lato"/>
                  <a:ea typeface="Lato"/>
                  <a:cs typeface="Lato"/>
                  <a:sym typeface="Lato"/>
                </a:rPr>
                <a:t>Provide educational, culturally specific resources for youth</a:t>
              </a:r>
              <a:endParaRPr kumimoji="0" lang="en-US" sz="10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123" name="Google Shape;298;p7">
            <a:extLst>
              <a:ext uri="{FF2B5EF4-FFF2-40B4-BE49-F238E27FC236}">
                <a16:creationId xmlns:a16="http://schemas.microsoft.com/office/drawing/2014/main" id="{B58FF266-F374-6042-A01D-77B5CE53C374}"/>
              </a:ext>
            </a:extLst>
          </p:cNvPr>
          <p:cNvGrpSpPr/>
          <p:nvPr/>
        </p:nvGrpSpPr>
        <p:grpSpPr>
          <a:xfrm>
            <a:off x="9737473" y="2601999"/>
            <a:ext cx="2039917" cy="1304866"/>
            <a:chOff x="2858924" y="10474806"/>
            <a:chExt cx="4753943" cy="1470344"/>
          </a:xfrm>
        </p:grpSpPr>
        <p:sp>
          <p:nvSpPr>
            <p:cNvPr id="124" name="Google Shape;299;p7">
              <a:extLst>
                <a:ext uri="{FF2B5EF4-FFF2-40B4-BE49-F238E27FC236}">
                  <a16:creationId xmlns:a16="http://schemas.microsoft.com/office/drawing/2014/main" id="{AC3354A2-AB64-824D-BE54-E87C4F68AE0F}"/>
                </a:ext>
              </a:extLst>
            </p:cNvPr>
            <p:cNvSpPr txBox="1"/>
            <p:nvPr/>
          </p:nvSpPr>
          <p:spPr>
            <a:xfrm>
              <a:off x="2863401" y="10474806"/>
              <a:ext cx="3762590" cy="6462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r>
                <a:rPr kumimoji="0" lang="en-US" sz="1500" b="1" i="0" u="none" strike="noStrike" kern="0" cap="none" spc="0" normalizeH="0" baseline="0" noProof="0">
                  <a:ln>
                    <a:noFill/>
                  </a:ln>
                  <a:solidFill>
                    <a:srgbClr val="FFFFFF"/>
                  </a:solidFill>
                  <a:effectLst/>
                  <a:uLnTx/>
                  <a:uFillTx/>
                  <a:latin typeface="Lato"/>
                  <a:ea typeface="Lato"/>
                  <a:cs typeface="Lato"/>
                  <a:sym typeface="Lato"/>
                </a:rPr>
                <a:t>School Resources</a:t>
              </a:r>
              <a:endParaRPr kumimoji="0" sz="15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25" name="Google Shape;300;p7">
              <a:extLst>
                <a:ext uri="{FF2B5EF4-FFF2-40B4-BE49-F238E27FC236}">
                  <a16:creationId xmlns:a16="http://schemas.microsoft.com/office/drawing/2014/main" id="{F614A361-C925-424C-AAF8-E8D1B326B617}"/>
                </a:ext>
              </a:extLst>
            </p:cNvPr>
            <p:cNvSpPr/>
            <p:nvPr/>
          </p:nvSpPr>
          <p:spPr>
            <a:xfrm>
              <a:off x="2858924" y="10991150"/>
              <a:ext cx="4753943" cy="9540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r>
                <a:rPr kumimoji="0" lang="en-US" sz="1000" b="0" i="0" u="none" strike="noStrike" kern="0" cap="none" spc="0" normalizeH="0" baseline="0" noProof="0" dirty="0">
                  <a:ln>
                    <a:noFill/>
                  </a:ln>
                  <a:solidFill>
                    <a:srgbClr val="FFFFFF"/>
                  </a:solidFill>
                  <a:effectLst/>
                  <a:uLnTx/>
                  <a:uFillTx/>
                  <a:latin typeface="Lato"/>
                  <a:ea typeface="Lato"/>
                  <a:cs typeface="Lato"/>
                  <a:sym typeface="Lato"/>
                </a:rPr>
                <a:t>Provide families with resources that help them advocate and seek resources through their schools.</a:t>
              </a: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126" name="Google Shape;298;p7">
            <a:extLst>
              <a:ext uri="{FF2B5EF4-FFF2-40B4-BE49-F238E27FC236}">
                <a16:creationId xmlns:a16="http://schemas.microsoft.com/office/drawing/2014/main" id="{3CC1D4C8-E70C-8F4A-BC05-EDA0E7435B1F}"/>
              </a:ext>
            </a:extLst>
          </p:cNvPr>
          <p:cNvGrpSpPr/>
          <p:nvPr/>
        </p:nvGrpSpPr>
        <p:grpSpPr>
          <a:xfrm>
            <a:off x="7393493" y="3531464"/>
            <a:ext cx="3437794" cy="1264757"/>
            <a:chOff x="2858924" y="10474806"/>
            <a:chExt cx="8011639" cy="1485974"/>
          </a:xfrm>
        </p:grpSpPr>
        <p:sp>
          <p:nvSpPr>
            <p:cNvPr id="127" name="Google Shape;299;p7">
              <a:extLst>
                <a:ext uri="{FF2B5EF4-FFF2-40B4-BE49-F238E27FC236}">
                  <a16:creationId xmlns:a16="http://schemas.microsoft.com/office/drawing/2014/main" id="{E8FC52BB-5E5F-CD4C-83B7-6BA963EA2B7C}"/>
                </a:ext>
              </a:extLst>
            </p:cNvPr>
            <p:cNvSpPr txBox="1"/>
            <p:nvPr/>
          </p:nvSpPr>
          <p:spPr>
            <a:xfrm>
              <a:off x="2863400" y="10474806"/>
              <a:ext cx="6422011" cy="6462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r>
                <a:rPr kumimoji="0" lang="en-US" sz="1500" b="1" i="0" u="none" strike="noStrike" kern="0" cap="none" spc="0" normalizeH="0" baseline="0" noProof="0">
                  <a:ln>
                    <a:noFill/>
                  </a:ln>
                  <a:solidFill>
                    <a:srgbClr val="FFFFFF"/>
                  </a:solidFill>
                  <a:effectLst/>
                  <a:uLnTx/>
                  <a:uFillTx/>
                  <a:latin typeface="Lato"/>
                  <a:ea typeface="Lato"/>
                  <a:cs typeface="Lato"/>
                  <a:sym typeface="Lato"/>
                </a:rPr>
                <a:t>Community Resources-Youth </a:t>
              </a:r>
              <a:endParaRPr kumimoji="0" sz="15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28" name="Google Shape;300;p7">
              <a:extLst>
                <a:ext uri="{FF2B5EF4-FFF2-40B4-BE49-F238E27FC236}">
                  <a16:creationId xmlns:a16="http://schemas.microsoft.com/office/drawing/2014/main" id="{205CB1FF-DEAD-234F-81D6-A3CA50FD3501}"/>
                </a:ext>
              </a:extLst>
            </p:cNvPr>
            <p:cNvSpPr/>
            <p:nvPr/>
          </p:nvSpPr>
          <p:spPr>
            <a:xfrm>
              <a:off x="2858924" y="11006780"/>
              <a:ext cx="8011639" cy="9540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r>
                <a:rPr kumimoji="0" lang="en-US" sz="1000" b="0" i="0" u="none" strike="noStrike" kern="0" cap="none" spc="0" normalizeH="0" baseline="0" noProof="0" dirty="0">
                  <a:ln>
                    <a:noFill/>
                  </a:ln>
                  <a:solidFill>
                    <a:srgbClr val="FFFFFF"/>
                  </a:solidFill>
                  <a:effectLst/>
                  <a:uLnTx/>
                  <a:uFillTx/>
                  <a:latin typeface="Lato"/>
                  <a:ea typeface="Lato"/>
                  <a:cs typeface="Lato"/>
                  <a:sym typeface="Lato"/>
                </a:rPr>
                <a:t>Help families connect their child to culturally responsive resources in their community (e.g., peer groups, youth forums, etc.)</a:t>
              </a:r>
              <a:endParaRPr kumimoji="0" lang="en-US" sz="10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129" name="Google Shape;298;p7">
            <a:extLst>
              <a:ext uri="{FF2B5EF4-FFF2-40B4-BE49-F238E27FC236}">
                <a16:creationId xmlns:a16="http://schemas.microsoft.com/office/drawing/2014/main" id="{3330F45B-4EF6-E843-8FFA-1174B8C09FBE}"/>
              </a:ext>
            </a:extLst>
          </p:cNvPr>
          <p:cNvGrpSpPr/>
          <p:nvPr/>
        </p:nvGrpSpPr>
        <p:grpSpPr>
          <a:xfrm>
            <a:off x="9724940" y="4229920"/>
            <a:ext cx="1897668" cy="934398"/>
            <a:chOff x="2863401" y="10474806"/>
            <a:chExt cx="4422437" cy="1868795"/>
          </a:xfrm>
        </p:grpSpPr>
        <p:sp>
          <p:nvSpPr>
            <p:cNvPr id="130" name="Google Shape;299;p7">
              <a:extLst>
                <a:ext uri="{FF2B5EF4-FFF2-40B4-BE49-F238E27FC236}">
                  <a16:creationId xmlns:a16="http://schemas.microsoft.com/office/drawing/2014/main" id="{6A68E8ED-1867-F945-80B4-FA8BE5791BA2}"/>
                </a:ext>
              </a:extLst>
            </p:cNvPr>
            <p:cNvSpPr txBox="1"/>
            <p:nvPr/>
          </p:nvSpPr>
          <p:spPr>
            <a:xfrm>
              <a:off x="2863401" y="10474806"/>
              <a:ext cx="4398875" cy="6462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r>
                <a:rPr kumimoji="0" lang="en-US" sz="1500" b="1" i="0" u="none" strike="noStrike" kern="0" cap="none" spc="0" normalizeH="0" baseline="0" noProof="0">
                  <a:ln>
                    <a:noFill/>
                  </a:ln>
                  <a:solidFill>
                    <a:srgbClr val="FFFFFF"/>
                  </a:solidFill>
                  <a:effectLst/>
                  <a:uLnTx/>
                  <a:uFillTx/>
                  <a:latin typeface="Lato"/>
                  <a:ea typeface="Lato"/>
                  <a:cs typeface="Lato"/>
                  <a:sym typeface="Lato"/>
                </a:rPr>
                <a:t>Community Resources- Parent</a:t>
              </a:r>
              <a:endParaRPr kumimoji="0" sz="15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31" name="Google Shape;300;p7">
              <a:extLst>
                <a:ext uri="{FF2B5EF4-FFF2-40B4-BE49-F238E27FC236}">
                  <a16:creationId xmlns:a16="http://schemas.microsoft.com/office/drawing/2014/main" id="{4DB9D73B-2C99-4046-8A79-336DB1E98AAE}"/>
                </a:ext>
              </a:extLst>
            </p:cNvPr>
            <p:cNvSpPr/>
            <p:nvPr/>
          </p:nvSpPr>
          <p:spPr>
            <a:xfrm>
              <a:off x="2863401" y="11389601"/>
              <a:ext cx="4422437" cy="9540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r>
                <a:rPr kumimoji="0" lang="en-US" sz="1000" b="0" i="0" u="none" strike="noStrike" kern="0" cap="none" spc="0" normalizeH="0" baseline="0" noProof="0" dirty="0">
                  <a:ln>
                    <a:noFill/>
                  </a:ln>
                  <a:solidFill>
                    <a:srgbClr val="FFFFFF"/>
                  </a:solidFill>
                  <a:effectLst/>
                  <a:uLnTx/>
                  <a:uFillTx/>
                  <a:latin typeface="Lato"/>
                  <a:ea typeface="Lato"/>
                  <a:cs typeface="Lato"/>
                  <a:sym typeface="Lato"/>
                </a:rPr>
                <a:t>Help caregivers connect to personalized and culturally relevant / responsive resources in their community (e.g., parent support groups, educational classes/books, etc.)</a:t>
              </a:r>
              <a:endParaRPr kumimoji="0" lang="en-US" sz="10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endParaRPr kumimoji="0" lang="en-US" sz="10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132" name="Google Shape;298;p7">
            <a:extLst>
              <a:ext uri="{FF2B5EF4-FFF2-40B4-BE49-F238E27FC236}">
                <a16:creationId xmlns:a16="http://schemas.microsoft.com/office/drawing/2014/main" id="{628498F9-F888-BA4F-A89D-F5844B156926}"/>
              </a:ext>
            </a:extLst>
          </p:cNvPr>
          <p:cNvGrpSpPr/>
          <p:nvPr/>
        </p:nvGrpSpPr>
        <p:grpSpPr>
          <a:xfrm>
            <a:off x="7395416" y="4976868"/>
            <a:ext cx="2074602" cy="1478796"/>
            <a:chOff x="2863401" y="10474806"/>
            <a:chExt cx="4834776" cy="1929428"/>
          </a:xfrm>
        </p:grpSpPr>
        <p:sp>
          <p:nvSpPr>
            <p:cNvPr id="133" name="Google Shape;299;p7">
              <a:extLst>
                <a:ext uri="{FF2B5EF4-FFF2-40B4-BE49-F238E27FC236}">
                  <a16:creationId xmlns:a16="http://schemas.microsoft.com/office/drawing/2014/main" id="{9AC1F444-1ED7-8E48-B50E-8C34D958A6F2}"/>
                </a:ext>
              </a:extLst>
            </p:cNvPr>
            <p:cNvSpPr txBox="1"/>
            <p:nvPr/>
          </p:nvSpPr>
          <p:spPr>
            <a:xfrm>
              <a:off x="2863401" y="10474806"/>
              <a:ext cx="4834776" cy="6462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r>
                <a:rPr kumimoji="0" lang="en-US" sz="1500" b="1" i="0" u="none" strike="noStrike" kern="0" cap="none" spc="0" normalizeH="0" baseline="0" noProof="0">
                  <a:ln>
                    <a:noFill/>
                  </a:ln>
                  <a:solidFill>
                    <a:srgbClr val="FFFFFF"/>
                  </a:solidFill>
                  <a:effectLst/>
                  <a:uLnTx/>
                  <a:uFillTx/>
                  <a:latin typeface="Lato"/>
                  <a:ea typeface="Lato"/>
                  <a:cs typeface="Lato"/>
                  <a:sym typeface="Lato"/>
                </a:rPr>
                <a:t>Specialized Behavioral Health Providers</a:t>
              </a:r>
              <a:endParaRPr kumimoji="0" sz="15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34" name="Google Shape;300;p7">
              <a:extLst>
                <a:ext uri="{FF2B5EF4-FFF2-40B4-BE49-F238E27FC236}">
                  <a16:creationId xmlns:a16="http://schemas.microsoft.com/office/drawing/2014/main" id="{DA01858B-72BF-2D45-87F4-FB5378AD4320}"/>
                </a:ext>
              </a:extLst>
            </p:cNvPr>
            <p:cNvSpPr/>
            <p:nvPr/>
          </p:nvSpPr>
          <p:spPr>
            <a:xfrm>
              <a:off x="2885595" y="11450234"/>
              <a:ext cx="3634800" cy="95400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800"/>
                <a:buFontTx/>
                <a:buNone/>
                <a:tabLst/>
                <a:defRPr/>
              </a:pPr>
              <a:r>
                <a:rPr kumimoji="0" lang="en-US" sz="1000" b="0" i="0" u="none" strike="noStrike" kern="0" cap="none" spc="0" normalizeH="0" baseline="0" noProof="0" dirty="0">
                  <a:ln>
                    <a:noFill/>
                  </a:ln>
                  <a:solidFill>
                    <a:srgbClr val="FFFFFF"/>
                  </a:solidFill>
                  <a:effectLst/>
                  <a:uLnTx/>
                  <a:uFillTx/>
                  <a:latin typeface="Lato"/>
                  <a:ea typeface="Lato"/>
                  <a:cs typeface="Lato"/>
                  <a:sym typeface="Lato"/>
                </a:rPr>
                <a:t>Help families connect to curated providers (tailored by specific needs [insurance, problem area, cultural identity, etc.])</a:t>
              </a: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135" name="Google Shape;137;p5">
            <a:extLst>
              <a:ext uri="{FF2B5EF4-FFF2-40B4-BE49-F238E27FC236}">
                <a16:creationId xmlns:a16="http://schemas.microsoft.com/office/drawing/2014/main" id="{ECFAFFA3-55C7-4341-BFD2-603A11276A8E}"/>
              </a:ext>
            </a:extLst>
          </p:cNvPr>
          <p:cNvSpPr txBox="1"/>
          <p:nvPr/>
        </p:nvSpPr>
        <p:spPr>
          <a:xfrm>
            <a:off x="544317" y="2384346"/>
            <a:ext cx="3314198" cy="600150"/>
          </a:xfrm>
          <a:prstGeom prst="rect">
            <a:avLst/>
          </a:prstGeom>
          <a:noFill/>
          <a:ln>
            <a:noFill/>
          </a:ln>
        </p:spPr>
        <p:txBody>
          <a:bodyPr spcFirstLastPara="1" wrap="square"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7200"/>
              <a:buFontTx/>
              <a:buNone/>
              <a:tabLst/>
              <a:defRPr/>
            </a:pPr>
            <a:r>
              <a:rPr kumimoji="0" lang="en-US" sz="6900" b="1" i="0" u="none" strike="noStrike" kern="0" cap="none" spc="0" normalizeH="0" baseline="0" noProof="0" dirty="0">
                <a:ln>
                  <a:noFill/>
                </a:ln>
                <a:solidFill>
                  <a:srgbClr val="FFFFFF"/>
                </a:solidFill>
                <a:effectLst/>
                <a:uLnTx/>
                <a:uFillTx/>
                <a:latin typeface="Delius" panose="02000603000000000000" pitchFamily="2" charset="0"/>
                <a:ea typeface="Lato Black"/>
                <a:cs typeface="Poppins" panose="00000500000000000000" pitchFamily="2" charset="0"/>
                <a:sym typeface="Lato Black"/>
              </a:rPr>
              <a:t>BH360:</a:t>
            </a:r>
          </a:p>
          <a:p>
            <a:pPr marL="0" marR="0" lvl="0" indent="0" algn="l" defTabSz="457200" rtl="0" eaLnBrk="1" fontAlgn="auto" latinLnBrk="0" hangingPunct="1">
              <a:lnSpc>
                <a:spcPct val="100000"/>
              </a:lnSpc>
              <a:spcBef>
                <a:spcPts val="0"/>
              </a:spcBef>
              <a:spcAft>
                <a:spcPts val="0"/>
              </a:spcAft>
              <a:buClr>
                <a:srgbClr val="000000"/>
              </a:buClr>
              <a:buSzPts val="7200"/>
              <a:buFontTx/>
              <a:buNone/>
              <a:tabLst/>
              <a:defRPr/>
            </a:pPr>
            <a:r>
              <a:rPr kumimoji="0" lang="en-US" sz="3300" b="0" i="0" u="none" strike="noStrike" kern="0" cap="none" spc="0" normalizeH="0" baseline="0" noProof="0" dirty="0">
                <a:ln>
                  <a:noFill/>
                </a:ln>
                <a:solidFill>
                  <a:srgbClr val="FFFFFF"/>
                </a:solidFill>
                <a:effectLst/>
                <a:uLnTx/>
                <a:uFillTx/>
                <a:latin typeface="Delius" panose="02000603000000000000" pitchFamily="2" charset="0"/>
                <a:ea typeface="Lato" panose="020F0502020204030203" pitchFamily="34" charset="0"/>
                <a:cs typeface="Poppins" panose="00000500000000000000" pitchFamily="2" charset="0"/>
                <a:sym typeface="Lato Black"/>
              </a:rPr>
              <a:t>Connecting the Pieces</a:t>
            </a:r>
            <a:endParaRPr kumimoji="0" sz="3300" b="0" i="0" u="none" strike="noStrike" kern="0" cap="none" spc="0" normalizeH="0" baseline="0" noProof="0" dirty="0">
              <a:ln>
                <a:noFill/>
              </a:ln>
              <a:solidFill>
                <a:srgbClr val="FFFFFF"/>
              </a:solidFill>
              <a:effectLst/>
              <a:uLnTx/>
              <a:uFillTx/>
              <a:latin typeface="Delius" panose="02000603000000000000" pitchFamily="2" charset="0"/>
              <a:ea typeface="Lato" panose="020F0502020204030203" pitchFamily="34" charset="0"/>
              <a:cs typeface="Poppins" panose="00000500000000000000" pitchFamily="2" charset="0"/>
              <a:sym typeface="Lato Black"/>
            </a:endParaRPr>
          </a:p>
        </p:txBody>
      </p:sp>
      <p:pic>
        <p:nvPicPr>
          <p:cNvPr id="136" name="Graphic 2" descr="Doctor female outline">
            <a:extLst>
              <a:ext uri="{FF2B5EF4-FFF2-40B4-BE49-F238E27FC236}">
                <a16:creationId xmlns:a16="http://schemas.microsoft.com/office/drawing/2014/main" id="{25175857-3E71-4B21-4B17-F9A9E766EA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5072482" y="5066604"/>
            <a:ext cx="775355" cy="775355"/>
          </a:xfrm>
          <a:prstGeom prst="rect">
            <a:avLst/>
          </a:prstGeom>
        </p:spPr>
      </p:pic>
      <p:pic>
        <p:nvPicPr>
          <p:cNvPr id="137" name="Graphic 4" descr="Connections outline">
            <a:extLst>
              <a:ext uri="{FF2B5EF4-FFF2-40B4-BE49-F238E27FC236}">
                <a16:creationId xmlns:a16="http://schemas.microsoft.com/office/drawing/2014/main" id="{D4136593-236F-8A8E-9617-F6F3A5F94E0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830502" y="4248714"/>
            <a:ext cx="775355" cy="775355"/>
          </a:xfrm>
          <a:prstGeom prst="rect">
            <a:avLst/>
          </a:prstGeom>
        </p:spPr>
      </p:pic>
      <p:pic>
        <p:nvPicPr>
          <p:cNvPr id="138" name="Graphic 6" descr="Playbook outline">
            <a:extLst>
              <a:ext uri="{FF2B5EF4-FFF2-40B4-BE49-F238E27FC236}">
                <a16:creationId xmlns:a16="http://schemas.microsoft.com/office/drawing/2014/main" id="{1AB7D37E-C728-87B5-722F-B4DB3102F86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5044581" y="3443544"/>
            <a:ext cx="775355" cy="775355"/>
          </a:xfrm>
          <a:prstGeom prst="rect">
            <a:avLst/>
          </a:prstGeom>
        </p:spPr>
      </p:pic>
      <p:pic>
        <p:nvPicPr>
          <p:cNvPr id="139" name="Graphic 8" descr="Schoolhouse outline">
            <a:extLst>
              <a:ext uri="{FF2B5EF4-FFF2-40B4-BE49-F238E27FC236}">
                <a16:creationId xmlns:a16="http://schemas.microsoft.com/office/drawing/2014/main" id="{1B31CBC3-D2E1-474E-2CF8-390DA5AE0C6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5762510" y="2548014"/>
            <a:ext cx="775355" cy="775355"/>
          </a:xfrm>
          <a:prstGeom prst="rect">
            <a:avLst/>
          </a:prstGeom>
        </p:spPr>
      </p:pic>
      <p:pic>
        <p:nvPicPr>
          <p:cNvPr id="140" name="Graphic 10" descr="Right Brain outline">
            <a:extLst>
              <a:ext uri="{FF2B5EF4-FFF2-40B4-BE49-F238E27FC236}">
                <a16:creationId xmlns:a16="http://schemas.microsoft.com/office/drawing/2014/main" id="{18A1100D-BB88-AEFB-C435-A181C98DB0C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4962495" y="1854242"/>
            <a:ext cx="775355" cy="775355"/>
          </a:xfrm>
          <a:prstGeom prst="rect">
            <a:avLst/>
          </a:prstGeom>
        </p:spPr>
      </p:pic>
      <p:pic>
        <p:nvPicPr>
          <p:cNvPr id="141" name="Graphic 12" descr="Left Brain outline">
            <a:extLst>
              <a:ext uri="{FF2B5EF4-FFF2-40B4-BE49-F238E27FC236}">
                <a16:creationId xmlns:a16="http://schemas.microsoft.com/office/drawing/2014/main" id="{ABB3BE36-1CF0-D848-A153-5C72FB66A5B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H="1">
            <a:off x="5681358" y="1013911"/>
            <a:ext cx="775355" cy="775355"/>
          </a:xfrm>
          <a:prstGeom prst="rect">
            <a:avLst/>
          </a:prstGeom>
        </p:spPr>
      </p:pic>
      <p:sp>
        <p:nvSpPr>
          <p:cNvPr id="142" name="Line 6">
            <a:extLst>
              <a:ext uri="{FF2B5EF4-FFF2-40B4-BE49-F238E27FC236}">
                <a16:creationId xmlns:a16="http://schemas.microsoft.com/office/drawing/2014/main" id="{17AC0068-7C16-D83B-4887-0432167CD690}"/>
              </a:ext>
            </a:extLst>
          </p:cNvPr>
          <p:cNvSpPr>
            <a:spLocks noChangeShapeType="1"/>
          </p:cNvSpPr>
          <p:nvPr/>
        </p:nvSpPr>
        <p:spPr bwMode="auto">
          <a:xfrm>
            <a:off x="6859031"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3" name="Line 7">
            <a:extLst>
              <a:ext uri="{FF2B5EF4-FFF2-40B4-BE49-F238E27FC236}">
                <a16:creationId xmlns:a16="http://schemas.microsoft.com/office/drawing/2014/main" id="{2FC9D337-534C-32A8-2C1B-2938A925CEE4}"/>
              </a:ext>
            </a:extLst>
          </p:cNvPr>
          <p:cNvSpPr>
            <a:spLocks noChangeShapeType="1"/>
          </p:cNvSpPr>
          <p:nvPr/>
        </p:nvSpPr>
        <p:spPr bwMode="auto">
          <a:xfrm>
            <a:off x="7011391"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4" name="Line 8">
            <a:extLst>
              <a:ext uri="{FF2B5EF4-FFF2-40B4-BE49-F238E27FC236}">
                <a16:creationId xmlns:a16="http://schemas.microsoft.com/office/drawing/2014/main" id="{4B543239-18E6-0A70-0714-A1ECD358BE10}"/>
              </a:ext>
            </a:extLst>
          </p:cNvPr>
          <p:cNvSpPr>
            <a:spLocks noChangeShapeType="1"/>
          </p:cNvSpPr>
          <p:nvPr/>
        </p:nvSpPr>
        <p:spPr bwMode="auto">
          <a:xfrm>
            <a:off x="7161293"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5" name="Line 9">
            <a:extLst>
              <a:ext uri="{FF2B5EF4-FFF2-40B4-BE49-F238E27FC236}">
                <a16:creationId xmlns:a16="http://schemas.microsoft.com/office/drawing/2014/main" id="{10EC84D3-4342-F253-A4CE-6B1380F356C3}"/>
              </a:ext>
            </a:extLst>
          </p:cNvPr>
          <p:cNvSpPr>
            <a:spLocks noChangeShapeType="1"/>
          </p:cNvSpPr>
          <p:nvPr/>
        </p:nvSpPr>
        <p:spPr bwMode="auto">
          <a:xfrm>
            <a:off x="7313654"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6" name="Line 10">
            <a:extLst>
              <a:ext uri="{FF2B5EF4-FFF2-40B4-BE49-F238E27FC236}">
                <a16:creationId xmlns:a16="http://schemas.microsoft.com/office/drawing/2014/main" id="{A7019F0C-1E9E-BEDB-00DF-DBDEC41FCF1B}"/>
              </a:ext>
            </a:extLst>
          </p:cNvPr>
          <p:cNvSpPr>
            <a:spLocks noChangeShapeType="1"/>
          </p:cNvSpPr>
          <p:nvPr/>
        </p:nvSpPr>
        <p:spPr bwMode="auto">
          <a:xfrm>
            <a:off x="7463557"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7" name="Line 11">
            <a:extLst>
              <a:ext uri="{FF2B5EF4-FFF2-40B4-BE49-F238E27FC236}">
                <a16:creationId xmlns:a16="http://schemas.microsoft.com/office/drawing/2014/main" id="{A30631AE-BBB6-305D-4272-0EC67E2D83C5}"/>
              </a:ext>
            </a:extLst>
          </p:cNvPr>
          <p:cNvSpPr>
            <a:spLocks noChangeShapeType="1"/>
          </p:cNvSpPr>
          <p:nvPr/>
        </p:nvSpPr>
        <p:spPr bwMode="auto">
          <a:xfrm>
            <a:off x="7615918"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8" name="Line 12">
            <a:extLst>
              <a:ext uri="{FF2B5EF4-FFF2-40B4-BE49-F238E27FC236}">
                <a16:creationId xmlns:a16="http://schemas.microsoft.com/office/drawing/2014/main" id="{3639483E-D5F7-495C-8FC4-ABEB5A97C5F2}"/>
              </a:ext>
            </a:extLst>
          </p:cNvPr>
          <p:cNvSpPr>
            <a:spLocks noChangeShapeType="1"/>
          </p:cNvSpPr>
          <p:nvPr/>
        </p:nvSpPr>
        <p:spPr bwMode="auto">
          <a:xfrm>
            <a:off x="7768278"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9" name="Line 13">
            <a:extLst>
              <a:ext uri="{FF2B5EF4-FFF2-40B4-BE49-F238E27FC236}">
                <a16:creationId xmlns:a16="http://schemas.microsoft.com/office/drawing/2014/main" id="{A1878E7E-1C4C-1ED7-43DD-42989A391EC0}"/>
              </a:ext>
            </a:extLst>
          </p:cNvPr>
          <p:cNvSpPr>
            <a:spLocks noChangeShapeType="1"/>
          </p:cNvSpPr>
          <p:nvPr/>
        </p:nvSpPr>
        <p:spPr bwMode="auto">
          <a:xfrm>
            <a:off x="7918180"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0" name="Line 14">
            <a:extLst>
              <a:ext uri="{FF2B5EF4-FFF2-40B4-BE49-F238E27FC236}">
                <a16:creationId xmlns:a16="http://schemas.microsoft.com/office/drawing/2014/main" id="{73923424-FC15-92D9-9FDB-F1A372901D69}"/>
              </a:ext>
            </a:extLst>
          </p:cNvPr>
          <p:cNvSpPr>
            <a:spLocks noChangeShapeType="1"/>
          </p:cNvSpPr>
          <p:nvPr/>
        </p:nvSpPr>
        <p:spPr bwMode="auto">
          <a:xfrm>
            <a:off x="8070540"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1" name="Line 15">
            <a:extLst>
              <a:ext uri="{FF2B5EF4-FFF2-40B4-BE49-F238E27FC236}">
                <a16:creationId xmlns:a16="http://schemas.microsoft.com/office/drawing/2014/main" id="{E28A531D-2DD0-AC43-6F8E-CE413C14530D}"/>
              </a:ext>
            </a:extLst>
          </p:cNvPr>
          <p:cNvSpPr>
            <a:spLocks noChangeShapeType="1"/>
          </p:cNvSpPr>
          <p:nvPr/>
        </p:nvSpPr>
        <p:spPr bwMode="auto">
          <a:xfrm>
            <a:off x="8222901"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2" name="Line 16">
            <a:extLst>
              <a:ext uri="{FF2B5EF4-FFF2-40B4-BE49-F238E27FC236}">
                <a16:creationId xmlns:a16="http://schemas.microsoft.com/office/drawing/2014/main" id="{BC8146E7-0844-30EE-8F61-172D0CE01097}"/>
              </a:ext>
            </a:extLst>
          </p:cNvPr>
          <p:cNvSpPr>
            <a:spLocks noChangeShapeType="1"/>
          </p:cNvSpPr>
          <p:nvPr/>
        </p:nvSpPr>
        <p:spPr bwMode="auto">
          <a:xfrm>
            <a:off x="8372804"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3" name="Line 17">
            <a:extLst>
              <a:ext uri="{FF2B5EF4-FFF2-40B4-BE49-F238E27FC236}">
                <a16:creationId xmlns:a16="http://schemas.microsoft.com/office/drawing/2014/main" id="{3857D341-AE86-FDF7-6CB4-ED8DD13562A1}"/>
              </a:ext>
            </a:extLst>
          </p:cNvPr>
          <p:cNvSpPr>
            <a:spLocks noChangeShapeType="1"/>
          </p:cNvSpPr>
          <p:nvPr/>
        </p:nvSpPr>
        <p:spPr bwMode="auto">
          <a:xfrm>
            <a:off x="8525165"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4" name="Line 18">
            <a:extLst>
              <a:ext uri="{FF2B5EF4-FFF2-40B4-BE49-F238E27FC236}">
                <a16:creationId xmlns:a16="http://schemas.microsoft.com/office/drawing/2014/main" id="{DCB94E4F-3462-0BCC-8740-CF2CD24EEE5E}"/>
              </a:ext>
            </a:extLst>
          </p:cNvPr>
          <p:cNvSpPr>
            <a:spLocks noChangeShapeType="1"/>
          </p:cNvSpPr>
          <p:nvPr/>
        </p:nvSpPr>
        <p:spPr bwMode="auto">
          <a:xfrm>
            <a:off x="8675067"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5" name="Line 19">
            <a:extLst>
              <a:ext uri="{FF2B5EF4-FFF2-40B4-BE49-F238E27FC236}">
                <a16:creationId xmlns:a16="http://schemas.microsoft.com/office/drawing/2014/main" id="{AEEECD4E-8279-6931-D306-E474008E053B}"/>
              </a:ext>
            </a:extLst>
          </p:cNvPr>
          <p:cNvSpPr>
            <a:spLocks noChangeShapeType="1"/>
          </p:cNvSpPr>
          <p:nvPr/>
        </p:nvSpPr>
        <p:spPr bwMode="auto">
          <a:xfrm>
            <a:off x="8827427"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6" name="Line 20">
            <a:extLst>
              <a:ext uri="{FF2B5EF4-FFF2-40B4-BE49-F238E27FC236}">
                <a16:creationId xmlns:a16="http://schemas.microsoft.com/office/drawing/2014/main" id="{10808FE4-10AC-361D-C077-E34687346818}"/>
              </a:ext>
            </a:extLst>
          </p:cNvPr>
          <p:cNvSpPr>
            <a:spLocks noChangeShapeType="1"/>
          </p:cNvSpPr>
          <p:nvPr/>
        </p:nvSpPr>
        <p:spPr bwMode="auto">
          <a:xfrm>
            <a:off x="8979787"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7" name="Line 21">
            <a:extLst>
              <a:ext uri="{FF2B5EF4-FFF2-40B4-BE49-F238E27FC236}">
                <a16:creationId xmlns:a16="http://schemas.microsoft.com/office/drawing/2014/main" id="{E31AFA4D-FDB4-B0F1-5901-2C9432769CB0}"/>
              </a:ext>
            </a:extLst>
          </p:cNvPr>
          <p:cNvSpPr>
            <a:spLocks noChangeShapeType="1"/>
          </p:cNvSpPr>
          <p:nvPr/>
        </p:nvSpPr>
        <p:spPr bwMode="auto">
          <a:xfrm>
            <a:off x="9129691"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8" name="Line 22">
            <a:extLst>
              <a:ext uri="{FF2B5EF4-FFF2-40B4-BE49-F238E27FC236}">
                <a16:creationId xmlns:a16="http://schemas.microsoft.com/office/drawing/2014/main" id="{795E117D-C126-A40F-A959-939A243F873A}"/>
              </a:ext>
            </a:extLst>
          </p:cNvPr>
          <p:cNvSpPr>
            <a:spLocks noChangeShapeType="1"/>
          </p:cNvSpPr>
          <p:nvPr/>
        </p:nvSpPr>
        <p:spPr bwMode="auto">
          <a:xfrm>
            <a:off x="9282051"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9" name="Line 23">
            <a:extLst>
              <a:ext uri="{FF2B5EF4-FFF2-40B4-BE49-F238E27FC236}">
                <a16:creationId xmlns:a16="http://schemas.microsoft.com/office/drawing/2014/main" id="{EAF417D6-4DD7-4EE5-570F-5A0C9957BB7E}"/>
              </a:ext>
            </a:extLst>
          </p:cNvPr>
          <p:cNvSpPr>
            <a:spLocks noChangeShapeType="1"/>
          </p:cNvSpPr>
          <p:nvPr/>
        </p:nvSpPr>
        <p:spPr bwMode="auto">
          <a:xfrm>
            <a:off x="9434412" y="1389262"/>
            <a:ext cx="76180"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0" name="Line 24">
            <a:extLst>
              <a:ext uri="{FF2B5EF4-FFF2-40B4-BE49-F238E27FC236}">
                <a16:creationId xmlns:a16="http://schemas.microsoft.com/office/drawing/2014/main" id="{3A4EC083-D0E2-A18F-4B84-61FCBCA1D3BF}"/>
              </a:ext>
            </a:extLst>
          </p:cNvPr>
          <p:cNvSpPr>
            <a:spLocks noChangeShapeType="1"/>
          </p:cNvSpPr>
          <p:nvPr/>
        </p:nvSpPr>
        <p:spPr bwMode="auto">
          <a:xfrm>
            <a:off x="9584314" y="1389262"/>
            <a:ext cx="76181" cy="2457"/>
          </a:xfrm>
          <a:prstGeom prst="line">
            <a:avLst/>
          </a:prstGeom>
          <a:noFill/>
          <a:ln w="936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1" name="Freeform 25">
            <a:extLst>
              <a:ext uri="{FF2B5EF4-FFF2-40B4-BE49-F238E27FC236}">
                <a16:creationId xmlns:a16="http://schemas.microsoft.com/office/drawing/2014/main" id="{6770BAC7-2772-FC31-1255-F0CC451BD500}"/>
              </a:ext>
            </a:extLst>
          </p:cNvPr>
          <p:cNvSpPr>
            <a:spLocks noChangeArrowheads="1"/>
          </p:cNvSpPr>
          <p:nvPr/>
        </p:nvSpPr>
        <p:spPr bwMode="auto">
          <a:xfrm>
            <a:off x="9680154" y="1364688"/>
            <a:ext cx="49149" cy="49149"/>
          </a:xfrm>
          <a:custGeom>
            <a:avLst/>
            <a:gdLst>
              <a:gd name="T0" fmla="*/ 43 w 86"/>
              <a:gd name="T1" fmla="*/ 86 h 87"/>
              <a:gd name="T2" fmla="*/ 43 w 86"/>
              <a:gd name="T3" fmla="*/ 86 h 87"/>
              <a:gd name="T4" fmla="*/ 85 w 86"/>
              <a:gd name="T5" fmla="*/ 43 h 87"/>
              <a:gd name="T6" fmla="*/ 43 w 86"/>
              <a:gd name="T7" fmla="*/ 0 h 87"/>
              <a:gd name="T8" fmla="*/ 0 w 86"/>
              <a:gd name="T9" fmla="*/ 43 h 87"/>
              <a:gd name="T10" fmla="*/ 43 w 86"/>
              <a:gd name="T11" fmla="*/ 86 h 87"/>
            </a:gdLst>
            <a:ahLst/>
            <a:cxnLst>
              <a:cxn ang="0">
                <a:pos x="T0" y="T1"/>
              </a:cxn>
              <a:cxn ang="0">
                <a:pos x="T2" y="T3"/>
              </a:cxn>
              <a:cxn ang="0">
                <a:pos x="T4" y="T5"/>
              </a:cxn>
              <a:cxn ang="0">
                <a:pos x="T6" y="T7"/>
              </a:cxn>
              <a:cxn ang="0">
                <a:pos x="T8" y="T9"/>
              </a:cxn>
              <a:cxn ang="0">
                <a:pos x="T10" y="T11"/>
              </a:cxn>
            </a:cxnLst>
            <a:rect l="0" t="0" r="r" b="b"/>
            <a:pathLst>
              <a:path w="86" h="87">
                <a:moveTo>
                  <a:pt x="43" y="86"/>
                </a:moveTo>
                <a:lnTo>
                  <a:pt x="43" y="86"/>
                </a:lnTo>
                <a:cubicBezTo>
                  <a:pt x="68" y="86"/>
                  <a:pt x="85" y="68"/>
                  <a:pt x="85" y="43"/>
                </a:cubicBezTo>
                <a:cubicBezTo>
                  <a:pt x="85" y="26"/>
                  <a:pt x="68" y="0"/>
                  <a:pt x="43" y="0"/>
                </a:cubicBezTo>
                <a:cubicBezTo>
                  <a:pt x="17" y="0"/>
                  <a:pt x="0" y="26"/>
                  <a:pt x="0" y="43"/>
                </a:cubicBezTo>
                <a:cubicBezTo>
                  <a:pt x="0" y="68"/>
                  <a:pt x="17" y="86"/>
                  <a:pt x="43" y="86"/>
                </a:cubicBezTo>
              </a:path>
            </a:pathLst>
          </a:custGeom>
          <a:solidFill>
            <a:schemeClr val="bg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30270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548D9BA6-2A38-D8C8-8AF8-EFD6C9D36434}"/>
              </a:ext>
            </a:extLst>
          </p:cNvPr>
          <p:cNvPicPr>
            <a:picLocks noChangeAspect="1"/>
          </p:cNvPicPr>
          <p:nvPr/>
        </p:nvPicPr>
        <p:blipFill rotWithShape="1">
          <a:blip r:embed="rId2">
            <a:alphaModFix amt="4000"/>
            <a:extLst>
              <a:ext uri="{28A0092B-C50C-407E-A947-70E740481C1C}">
                <a14:useLocalDpi xmlns:a14="http://schemas.microsoft.com/office/drawing/2010/main" val="0"/>
              </a:ext>
            </a:extLst>
          </a:blip>
          <a:srcRect t="19523" b="17344"/>
          <a:stretch/>
        </p:blipFill>
        <p:spPr>
          <a:xfrm>
            <a:off x="240170" y="0"/>
            <a:ext cx="11309277" cy="7139859"/>
          </a:xfrm>
          <a:prstGeom prst="rect">
            <a:avLst/>
          </a:prstGeom>
        </p:spPr>
      </p:pic>
      <p:sp>
        <p:nvSpPr>
          <p:cNvPr id="3" name="TextBox 2">
            <a:extLst>
              <a:ext uri="{FF2B5EF4-FFF2-40B4-BE49-F238E27FC236}">
                <a16:creationId xmlns:a16="http://schemas.microsoft.com/office/drawing/2014/main" id="{C4EAA864-2F6B-DF44-A940-767C5E9F164B}"/>
              </a:ext>
            </a:extLst>
          </p:cNvPr>
          <p:cNvSpPr txBox="1"/>
          <p:nvPr/>
        </p:nvSpPr>
        <p:spPr>
          <a:xfrm>
            <a:off x="3111067" y="306186"/>
            <a:ext cx="5969904" cy="553998"/>
          </a:xfrm>
          <a:prstGeom prst="rect">
            <a:avLst/>
          </a:prstGeom>
          <a:noFill/>
        </p:spPr>
        <p:txBody>
          <a:bodyPr wrap="none" rtlCol="0">
            <a:spAutoFit/>
          </a:bodyPr>
          <a:lstStyle/>
          <a:p>
            <a:pPr algn="ctr"/>
            <a:r>
              <a:rPr lang="en-US" sz="3000" b="1">
                <a:solidFill>
                  <a:schemeClr val="tx2"/>
                </a:solidFill>
                <a:latin typeface="Poppins" pitchFamily="2" charset="77"/>
                <a:cs typeface="Poppins" pitchFamily="2" charset="77"/>
              </a:rPr>
              <a:t>PARTNERSHIPS CONNECTIONS</a:t>
            </a:r>
          </a:p>
        </p:txBody>
      </p:sp>
      <p:sp>
        <p:nvSpPr>
          <p:cNvPr id="4" name="TextBox 3">
            <a:extLst>
              <a:ext uri="{FF2B5EF4-FFF2-40B4-BE49-F238E27FC236}">
                <a16:creationId xmlns:a16="http://schemas.microsoft.com/office/drawing/2014/main" id="{0C6A5EEF-D819-4E49-B88A-EE5120CBC42C}"/>
              </a:ext>
            </a:extLst>
          </p:cNvPr>
          <p:cNvSpPr txBox="1"/>
          <p:nvPr/>
        </p:nvSpPr>
        <p:spPr>
          <a:xfrm>
            <a:off x="1676378" y="787593"/>
            <a:ext cx="8839279" cy="276999"/>
          </a:xfrm>
          <a:prstGeom prst="rect">
            <a:avLst/>
          </a:prstGeom>
          <a:noFill/>
        </p:spPr>
        <p:txBody>
          <a:bodyPr wrap="none" rtlCol="0">
            <a:spAutoFit/>
          </a:bodyPr>
          <a:lstStyle/>
          <a:p>
            <a:pPr algn="ctr"/>
            <a:r>
              <a:rPr lang="en-US" sz="1200" spc="150" dirty="0">
                <a:solidFill>
                  <a:schemeClr val="tx2">
                    <a:lumMod val="50000"/>
                  </a:schemeClr>
                </a:solidFill>
                <a:latin typeface="Poppins Light" pitchFamily="2" charset="77"/>
                <a:cs typeface="Poppins Light" pitchFamily="2" charset="77"/>
              </a:rPr>
              <a:t>ENABLING RELATIONSHIPS STATE-WIDE TO BRIDGE EXISTING GAPS FOR YOUTH BEHAVIORAL HEALTH</a:t>
            </a:r>
          </a:p>
        </p:txBody>
      </p:sp>
      <p:sp>
        <p:nvSpPr>
          <p:cNvPr id="5" name="Freeform 4">
            <a:extLst>
              <a:ext uri="{FF2B5EF4-FFF2-40B4-BE49-F238E27FC236}">
                <a16:creationId xmlns:a16="http://schemas.microsoft.com/office/drawing/2014/main" id="{E6E2AC94-28C0-834C-8744-3F643E071D92}"/>
              </a:ext>
            </a:extLst>
          </p:cNvPr>
          <p:cNvSpPr/>
          <p:nvPr/>
        </p:nvSpPr>
        <p:spPr>
          <a:xfrm rot="1363340">
            <a:off x="5988666" y="1499833"/>
            <a:ext cx="1581575" cy="1606263"/>
          </a:xfrm>
          <a:custGeom>
            <a:avLst/>
            <a:gdLst>
              <a:gd name="connsiteX0" fmla="*/ 1669783 w 3328700"/>
              <a:gd name="connsiteY0" fmla="*/ 0 h 3380659"/>
              <a:gd name="connsiteX1" fmla="*/ 3328700 w 3328700"/>
              <a:gd name="connsiteY1" fmla="*/ 1185230 h 3380659"/>
              <a:gd name="connsiteX2" fmla="*/ 2416872 w 3328700"/>
              <a:gd name="connsiteY2" fmla="*/ 3378978 h 3380659"/>
              <a:gd name="connsiteX3" fmla="*/ 2297921 w 3328700"/>
              <a:gd name="connsiteY3" fmla="*/ 3336751 h 3380659"/>
              <a:gd name="connsiteX4" fmla="*/ 1036334 w 3328700"/>
              <a:gd name="connsiteY4" fmla="*/ 3337495 h 3380659"/>
              <a:gd name="connsiteX5" fmla="*/ 916645 w 3328700"/>
              <a:gd name="connsiteY5" fmla="*/ 3380659 h 3380659"/>
              <a:gd name="connsiteX6" fmla="*/ 0 w 3328700"/>
              <a:gd name="connsiteY6" fmla="*/ 1192992 h 338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8700" h="3380659">
                <a:moveTo>
                  <a:pt x="1669783" y="0"/>
                </a:moveTo>
                <a:lnTo>
                  <a:pt x="3328700" y="1185230"/>
                </a:lnTo>
                <a:lnTo>
                  <a:pt x="2416872" y="3378978"/>
                </a:lnTo>
                <a:lnTo>
                  <a:pt x="2297921" y="3336751"/>
                </a:lnTo>
                <a:cubicBezTo>
                  <a:pt x="1896967" y="3215623"/>
                  <a:pt x="1459228" y="3208820"/>
                  <a:pt x="1036334" y="3337495"/>
                </a:cubicBezTo>
                <a:lnTo>
                  <a:pt x="916645" y="3380659"/>
                </a:lnTo>
                <a:lnTo>
                  <a:pt x="0" y="1192992"/>
                </a:lnTo>
                <a:close/>
              </a:path>
            </a:pathLst>
          </a:custGeom>
          <a:solidFill>
            <a:srgbClr val="FEC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Freeform 5">
            <a:extLst>
              <a:ext uri="{FF2B5EF4-FFF2-40B4-BE49-F238E27FC236}">
                <a16:creationId xmlns:a16="http://schemas.microsoft.com/office/drawing/2014/main" id="{5C1D1997-E2A5-F84F-BE0E-9052C9C7595E}"/>
              </a:ext>
            </a:extLst>
          </p:cNvPr>
          <p:cNvSpPr/>
          <p:nvPr/>
        </p:nvSpPr>
        <p:spPr>
          <a:xfrm rot="1363340">
            <a:off x="6908273" y="2521693"/>
            <a:ext cx="1543549" cy="1545987"/>
          </a:xfrm>
          <a:custGeom>
            <a:avLst/>
            <a:gdLst>
              <a:gd name="connsiteX0" fmla="*/ 913025 w 3248668"/>
              <a:gd name="connsiteY0" fmla="*/ 0 h 3253798"/>
              <a:gd name="connsiteX1" fmla="*/ 2912846 w 3248668"/>
              <a:gd name="connsiteY1" fmla="*/ 333074 h 3253798"/>
              <a:gd name="connsiteX2" fmla="*/ 3248668 w 3248668"/>
              <a:gd name="connsiteY2" fmla="*/ 2349394 h 3253798"/>
              <a:gd name="connsiteX3" fmla="*/ 1050625 w 3248668"/>
              <a:gd name="connsiteY3" fmla="*/ 3253798 h 3253798"/>
              <a:gd name="connsiteX4" fmla="*/ 988555 w 3248668"/>
              <a:gd name="connsiteY4" fmla="*/ 3124324 h 3253798"/>
              <a:gd name="connsiteX5" fmla="*/ 90104 w 3248668"/>
              <a:gd name="connsiteY5" fmla="*/ 2238668 h 3253798"/>
              <a:gd name="connsiteX6" fmla="*/ 0 w 3248668"/>
              <a:gd name="connsiteY6" fmla="*/ 2196630 h 325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8668" h="3253798">
                <a:moveTo>
                  <a:pt x="913025" y="0"/>
                </a:moveTo>
                <a:lnTo>
                  <a:pt x="2912846" y="333074"/>
                </a:lnTo>
                <a:lnTo>
                  <a:pt x="3248668" y="2349394"/>
                </a:lnTo>
                <a:lnTo>
                  <a:pt x="1050625" y="3253798"/>
                </a:lnTo>
                <a:lnTo>
                  <a:pt x="988555" y="3124324"/>
                </a:lnTo>
                <a:cubicBezTo>
                  <a:pt x="777490" y="2735932"/>
                  <a:pt x="460796" y="2433663"/>
                  <a:pt x="90104" y="2238668"/>
                </a:cubicBezTo>
                <a:lnTo>
                  <a:pt x="0" y="2196630"/>
                </a:lnTo>
                <a:close/>
              </a:path>
            </a:pathLst>
          </a:custGeom>
          <a:solidFill>
            <a:srgbClr val="63A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21DA5751-2258-F969-0372-C25AED1519B0}"/>
              </a:ext>
            </a:extLst>
          </p:cNvPr>
          <p:cNvSpPr/>
          <p:nvPr/>
        </p:nvSpPr>
        <p:spPr>
          <a:xfrm>
            <a:off x="-10503" y="1130500"/>
            <a:ext cx="6106503" cy="5727500"/>
          </a:xfrm>
          <a:prstGeom prst="rect">
            <a:avLst/>
          </a:prstGeom>
          <a:solidFill>
            <a:srgbClr val="F2F2F2">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B95D1E18-1C11-3E46-85BE-D83E04A3D57C}"/>
              </a:ext>
            </a:extLst>
          </p:cNvPr>
          <p:cNvSpPr/>
          <p:nvPr/>
        </p:nvSpPr>
        <p:spPr>
          <a:xfrm rot="1363340">
            <a:off x="4674842" y="1586681"/>
            <a:ext cx="1540078" cy="1542855"/>
          </a:xfrm>
          <a:custGeom>
            <a:avLst/>
            <a:gdLst>
              <a:gd name="connsiteX0" fmla="*/ 334462 w 3241362"/>
              <a:gd name="connsiteY0" fmla="*/ 330874 h 3247207"/>
              <a:gd name="connsiteX1" fmla="*/ 2321077 w 3241362"/>
              <a:gd name="connsiteY1" fmla="*/ 0 h 3247207"/>
              <a:gd name="connsiteX2" fmla="*/ 3241362 w 3241362"/>
              <a:gd name="connsiteY2" fmla="*/ 2196353 h 3247207"/>
              <a:gd name="connsiteX3" fmla="*/ 3127428 w 3241362"/>
              <a:gd name="connsiteY3" fmla="*/ 2250973 h 3247207"/>
              <a:gd name="connsiteX4" fmla="*/ 2241771 w 3241362"/>
              <a:gd name="connsiteY4" fmla="*/ 3149425 h 3247207"/>
              <a:gd name="connsiteX5" fmla="*/ 2196152 w 3241362"/>
              <a:gd name="connsiteY5" fmla="*/ 3247207 h 3247207"/>
              <a:gd name="connsiteX6" fmla="*/ 0 w 3241362"/>
              <a:gd name="connsiteY6" fmla="*/ 2339029 h 324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1362" h="3247207">
                <a:moveTo>
                  <a:pt x="334462" y="330874"/>
                </a:moveTo>
                <a:lnTo>
                  <a:pt x="2321077" y="0"/>
                </a:lnTo>
                <a:lnTo>
                  <a:pt x="3241362" y="2196353"/>
                </a:lnTo>
                <a:lnTo>
                  <a:pt x="3127428" y="2250973"/>
                </a:lnTo>
                <a:cubicBezTo>
                  <a:pt x="2739036" y="2462038"/>
                  <a:pt x="2436766" y="2778733"/>
                  <a:pt x="2241771" y="3149425"/>
                </a:cubicBezTo>
                <a:lnTo>
                  <a:pt x="2196152" y="3247207"/>
                </a:lnTo>
                <a:lnTo>
                  <a:pt x="0" y="2339029"/>
                </a:lnTo>
                <a:close/>
              </a:path>
            </a:pathLst>
          </a:custGeom>
          <a:solidFill>
            <a:srgbClr val="FD6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Freeform 8">
            <a:extLst>
              <a:ext uri="{FF2B5EF4-FFF2-40B4-BE49-F238E27FC236}">
                <a16:creationId xmlns:a16="http://schemas.microsoft.com/office/drawing/2014/main" id="{AA1C6CF2-9F16-B146-9573-6E754CDC2334}"/>
              </a:ext>
            </a:extLst>
          </p:cNvPr>
          <p:cNvSpPr/>
          <p:nvPr/>
        </p:nvSpPr>
        <p:spPr>
          <a:xfrm rot="1363340">
            <a:off x="3655787" y="2470874"/>
            <a:ext cx="1605335" cy="1566678"/>
          </a:xfrm>
          <a:custGeom>
            <a:avLst/>
            <a:gdLst>
              <a:gd name="connsiteX0" fmla="*/ 1180319 w 3378706"/>
              <a:gd name="connsiteY0" fmla="*/ 0 h 3297346"/>
              <a:gd name="connsiteX1" fmla="*/ 3377856 w 3378706"/>
              <a:gd name="connsiteY1" fmla="*/ 908750 h 3297346"/>
              <a:gd name="connsiteX2" fmla="*/ 3338466 w 3378706"/>
              <a:gd name="connsiteY2" fmla="*/ 1019714 h 3297346"/>
              <a:gd name="connsiteX3" fmla="*/ 3339209 w 3378706"/>
              <a:gd name="connsiteY3" fmla="*/ 2281301 h 3297346"/>
              <a:gd name="connsiteX4" fmla="*/ 3378706 w 3378706"/>
              <a:gd name="connsiteY4" fmla="*/ 2390819 h 3297346"/>
              <a:gd name="connsiteX5" fmla="*/ 1175502 w 3378706"/>
              <a:gd name="connsiteY5" fmla="*/ 3297346 h 3297346"/>
              <a:gd name="connsiteX6" fmla="*/ 0 w 3378706"/>
              <a:gd name="connsiteY6" fmla="*/ 1652044 h 329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8706" h="3297346">
                <a:moveTo>
                  <a:pt x="1180319" y="0"/>
                </a:moveTo>
                <a:lnTo>
                  <a:pt x="3377856" y="908750"/>
                </a:lnTo>
                <a:lnTo>
                  <a:pt x="3338466" y="1019714"/>
                </a:lnTo>
                <a:cubicBezTo>
                  <a:pt x="3217337" y="1420667"/>
                  <a:pt x="3210534" y="1858407"/>
                  <a:pt x="3339209" y="2281301"/>
                </a:cubicBezTo>
                <a:lnTo>
                  <a:pt x="3378706" y="2390819"/>
                </a:lnTo>
                <a:lnTo>
                  <a:pt x="1175502" y="3297346"/>
                </a:lnTo>
                <a:lnTo>
                  <a:pt x="0" y="165204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Freeform 9">
            <a:extLst>
              <a:ext uri="{FF2B5EF4-FFF2-40B4-BE49-F238E27FC236}">
                <a16:creationId xmlns:a16="http://schemas.microsoft.com/office/drawing/2014/main" id="{B3E42865-7DB2-7F43-A17E-974C952AF9A2}"/>
              </a:ext>
            </a:extLst>
          </p:cNvPr>
          <p:cNvSpPr/>
          <p:nvPr/>
        </p:nvSpPr>
        <p:spPr>
          <a:xfrm rot="1363340">
            <a:off x="6929451" y="3845562"/>
            <a:ext cx="1606826" cy="1566677"/>
          </a:xfrm>
          <a:custGeom>
            <a:avLst/>
            <a:gdLst>
              <a:gd name="connsiteX0" fmla="*/ 2837 w 3381845"/>
              <a:gd name="connsiteY0" fmla="*/ 906652 h 3297345"/>
              <a:gd name="connsiteX1" fmla="*/ 2206344 w 3381845"/>
              <a:gd name="connsiteY1" fmla="*/ 0 h 3297345"/>
              <a:gd name="connsiteX2" fmla="*/ 3381845 w 3381845"/>
              <a:gd name="connsiteY2" fmla="*/ 1645300 h 3297345"/>
              <a:gd name="connsiteX3" fmla="*/ 2201526 w 3381845"/>
              <a:gd name="connsiteY3" fmla="*/ 3297345 h 3297345"/>
              <a:gd name="connsiteX4" fmla="*/ 0 w 3381845"/>
              <a:gd name="connsiteY4" fmla="*/ 2386946 h 3297345"/>
              <a:gd name="connsiteX5" fmla="*/ 40902 w 3381845"/>
              <a:gd name="connsiteY5" fmla="*/ 2271725 h 3297345"/>
              <a:gd name="connsiteX6" fmla="*/ 40159 w 3381845"/>
              <a:gd name="connsiteY6" fmla="*/ 1010137 h 32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845" h="3297345">
                <a:moveTo>
                  <a:pt x="2837" y="906652"/>
                </a:moveTo>
                <a:lnTo>
                  <a:pt x="2206344" y="0"/>
                </a:lnTo>
                <a:lnTo>
                  <a:pt x="3381845" y="1645300"/>
                </a:lnTo>
                <a:lnTo>
                  <a:pt x="2201526" y="3297345"/>
                </a:lnTo>
                <a:lnTo>
                  <a:pt x="0" y="2386946"/>
                </a:lnTo>
                <a:lnTo>
                  <a:pt x="40902" y="2271725"/>
                </a:lnTo>
                <a:cubicBezTo>
                  <a:pt x="162031" y="1870771"/>
                  <a:pt x="168834" y="1433031"/>
                  <a:pt x="40159" y="1010137"/>
                </a:cubicBezTo>
                <a:close/>
              </a:path>
            </a:pathLst>
          </a:custGeom>
          <a:solidFill>
            <a:srgbClr val="408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Freeform 10">
            <a:extLst>
              <a:ext uri="{FF2B5EF4-FFF2-40B4-BE49-F238E27FC236}">
                <a16:creationId xmlns:a16="http://schemas.microsoft.com/office/drawing/2014/main" id="{D64CA04C-6274-3B47-AEBA-09CDA600B48C}"/>
              </a:ext>
            </a:extLst>
          </p:cNvPr>
          <p:cNvSpPr/>
          <p:nvPr/>
        </p:nvSpPr>
        <p:spPr>
          <a:xfrm rot="1363340">
            <a:off x="3740165" y="3815818"/>
            <a:ext cx="1544336" cy="1546044"/>
          </a:xfrm>
          <a:custGeom>
            <a:avLst/>
            <a:gdLst>
              <a:gd name="connsiteX0" fmla="*/ 0 w 3250323"/>
              <a:gd name="connsiteY0" fmla="*/ 904525 h 3253919"/>
              <a:gd name="connsiteX1" fmla="*/ 2198339 w 3250323"/>
              <a:gd name="connsiteY1" fmla="*/ 0 h 3253919"/>
              <a:gd name="connsiteX2" fmla="*/ 2257636 w 3250323"/>
              <a:gd name="connsiteY2" fmla="*/ 123689 h 3253919"/>
              <a:gd name="connsiteX3" fmla="*/ 3156088 w 3250323"/>
              <a:gd name="connsiteY3" fmla="*/ 1009346 h 3253919"/>
              <a:gd name="connsiteX4" fmla="*/ 3250323 w 3250323"/>
              <a:gd name="connsiteY4" fmla="*/ 1053310 h 3253919"/>
              <a:gd name="connsiteX5" fmla="*/ 2335643 w 3250323"/>
              <a:gd name="connsiteY5" fmla="*/ 3253919 h 3253919"/>
              <a:gd name="connsiteX6" fmla="*/ 335822 w 3250323"/>
              <a:gd name="connsiteY6" fmla="*/ 2920845 h 325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323" h="3253919">
                <a:moveTo>
                  <a:pt x="0" y="904525"/>
                </a:moveTo>
                <a:lnTo>
                  <a:pt x="2198339" y="0"/>
                </a:lnTo>
                <a:lnTo>
                  <a:pt x="2257636" y="123689"/>
                </a:lnTo>
                <a:cubicBezTo>
                  <a:pt x="2468702" y="512080"/>
                  <a:pt x="2785396" y="814350"/>
                  <a:pt x="3156088" y="1009346"/>
                </a:cubicBezTo>
                <a:lnTo>
                  <a:pt x="3250323" y="1053310"/>
                </a:lnTo>
                <a:lnTo>
                  <a:pt x="2335643" y="3253919"/>
                </a:lnTo>
                <a:lnTo>
                  <a:pt x="335822" y="292084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Freeform 11">
            <a:extLst>
              <a:ext uri="{FF2B5EF4-FFF2-40B4-BE49-F238E27FC236}">
                <a16:creationId xmlns:a16="http://schemas.microsoft.com/office/drawing/2014/main" id="{819A5FF3-D7C9-A44E-A096-0A621BBB28E4}"/>
              </a:ext>
            </a:extLst>
          </p:cNvPr>
          <p:cNvSpPr/>
          <p:nvPr/>
        </p:nvSpPr>
        <p:spPr>
          <a:xfrm rot="1363340">
            <a:off x="5976120" y="4752810"/>
            <a:ext cx="1541255" cy="1543717"/>
          </a:xfrm>
          <a:custGeom>
            <a:avLst/>
            <a:gdLst>
              <a:gd name="connsiteX0" fmla="*/ 1043303 w 3243838"/>
              <a:gd name="connsiteY0" fmla="*/ 0 h 3249020"/>
              <a:gd name="connsiteX1" fmla="*/ 3243838 w 3243838"/>
              <a:gd name="connsiteY1" fmla="*/ 909991 h 3249020"/>
              <a:gd name="connsiteX2" fmla="*/ 2909376 w 3243838"/>
              <a:gd name="connsiteY2" fmla="*/ 2918146 h 3249020"/>
              <a:gd name="connsiteX3" fmla="*/ 922760 w 3243838"/>
              <a:gd name="connsiteY3" fmla="*/ 3249020 h 3249020"/>
              <a:gd name="connsiteX4" fmla="*/ 0 w 3243838"/>
              <a:gd name="connsiteY4" fmla="*/ 1046760 h 3249020"/>
              <a:gd name="connsiteX5" fmla="*/ 113936 w 3243838"/>
              <a:gd name="connsiteY5" fmla="*/ 992139 h 3249020"/>
              <a:gd name="connsiteX6" fmla="*/ 999593 w 3243838"/>
              <a:gd name="connsiteY6" fmla="*/ 93687 h 324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3838" h="3249020">
                <a:moveTo>
                  <a:pt x="1043303" y="0"/>
                </a:moveTo>
                <a:lnTo>
                  <a:pt x="3243838" y="909991"/>
                </a:lnTo>
                <a:lnTo>
                  <a:pt x="2909376" y="2918146"/>
                </a:lnTo>
                <a:lnTo>
                  <a:pt x="922760" y="3249020"/>
                </a:lnTo>
                <a:lnTo>
                  <a:pt x="0" y="1046760"/>
                </a:lnTo>
                <a:lnTo>
                  <a:pt x="113936" y="992139"/>
                </a:lnTo>
                <a:cubicBezTo>
                  <a:pt x="502328" y="781074"/>
                  <a:pt x="804598" y="464379"/>
                  <a:pt x="999593" y="93687"/>
                </a:cubicBezTo>
                <a:close/>
              </a:path>
            </a:pathLst>
          </a:custGeom>
          <a:solidFill>
            <a:srgbClr val="1C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Freeform 12">
            <a:extLst>
              <a:ext uri="{FF2B5EF4-FFF2-40B4-BE49-F238E27FC236}">
                <a16:creationId xmlns:a16="http://schemas.microsoft.com/office/drawing/2014/main" id="{0E41470E-D246-ED4A-A564-172097D7C402}"/>
              </a:ext>
            </a:extLst>
          </p:cNvPr>
          <p:cNvSpPr/>
          <p:nvPr/>
        </p:nvSpPr>
        <p:spPr>
          <a:xfrm rot="1363340">
            <a:off x="4622306" y="4774608"/>
            <a:ext cx="1581575" cy="1609069"/>
          </a:xfrm>
          <a:custGeom>
            <a:avLst/>
            <a:gdLst>
              <a:gd name="connsiteX0" fmla="*/ 913648 w 3328700"/>
              <a:gd name="connsiteY0" fmla="*/ 3208 h 3386565"/>
              <a:gd name="connsiteX1" fmla="*/ 1028303 w 3328700"/>
              <a:gd name="connsiteY1" fmla="*/ 43909 h 3386565"/>
              <a:gd name="connsiteX2" fmla="*/ 2289890 w 3328700"/>
              <a:gd name="connsiteY2" fmla="*/ 43165 h 3386565"/>
              <a:gd name="connsiteX3" fmla="*/ 2409580 w 3328700"/>
              <a:gd name="connsiteY3" fmla="*/ 0 h 3386565"/>
              <a:gd name="connsiteX4" fmla="*/ 3328700 w 3328700"/>
              <a:gd name="connsiteY4" fmla="*/ 2193574 h 3386565"/>
              <a:gd name="connsiteX5" fmla="*/ 1658918 w 3328700"/>
              <a:gd name="connsiteY5" fmla="*/ 3386565 h 3386565"/>
              <a:gd name="connsiteX6" fmla="*/ 0 w 3328700"/>
              <a:gd name="connsiteY6" fmla="*/ 2201336 h 338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8700" h="3386565">
                <a:moveTo>
                  <a:pt x="913648" y="3208"/>
                </a:moveTo>
                <a:lnTo>
                  <a:pt x="1028303" y="43909"/>
                </a:lnTo>
                <a:cubicBezTo>
                  <a:pt x="1429256" y="165037"/>
                  <a:pt x="1866996" y="171841"/>
                  <a:pt x="2289890" y="43165"/>
                </a:cubicBezTo>
                <a:lnTo>
                  <a:pt x="2409580" y="0"/>
                </a:lnTo>
                <a:lnTo>
                  <a:pt x="3328700" y="2193574"/>
                </a:lnTo>
                <a:lnTo>
                  <a:pt x="1658918" y="3386565"/>
                </a:lnTo>
                <a:lnTo>
                  <a:pt x="0" y="220133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AA860D30-C209-FD44-A5E3-69DBF8728C17}"/>
              </a:ext>
            </a:extLst>
          </p:cNvPr>
          <p:cNvSpPr/>
          <p:nvPr/>
        </p:nvSpPr>
        <p:spPr>
          <a:xfrm>
            <a:off x="5060061" y="2904238"/>
            <a:ext cx="2071882" cy="20718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a:extLst>
              <a:ext uri="{FF2B5EF4-FFF2-40B4-BE49-F238E27FC236}">
                <a16:creationId xmlns:a16="http://schemas.microsoft.com/office/drawing/2014/main" id="{10EA3D53-F3D7-224A-A148-ABDABF3804B7}"/>
              </a:ext>
            </a:extLst>
          </p:cNvPr>
          <p:cNvSpPr txBox="1"/>
          <p:nvPr/>
        </p:nvSpPr>
        <p:spPr>
          <a:xfrm>
            <a:off x="7666894" y="5538630"/>
            <a:ext cx="2287806" cy="338554"/>
          </a:xfrm>
          <a:prstGeom prst="rect">
            <a:avLst/>
          </a:prstGeom>
          <a:noFill/>
        </p:spPr>
        <p:txBody>
          <a:bodyPr wrap="none" rtlCol="0" anchor="b" anchorCtr="0">
            <a:spAutoFit/>
          </a:bodyPr>
          <a:lstStyle/>
          <a:p>
            <a:r>
              <a:rPr lang="en-US" sz="1600" b="1">
                <a:solidFill>
                  <a:schemeClr val="tx2">
                    <a:lumMod val="50000"/>
                  </a:schemeClr>
                </a:solidFill>
                <a:latin typeface="Poppins" pitchFamily="2" charset="77"/>
                <a:ea typeface="League Spartan" charset="0"/>
                <a:cs typeface="Poppins" pitchFamily="2" charset="77"/>
              </a:rPr>
              <a:t>SCHOOL RESOURCES</a:t>
            </a:r>
          </a:p>
        </p:txBody>
      </p:sp>
      <p:sp>
        <p:nvSpPr>
          <p:cNvPr id="16" name="TextBox 15">
            <a:extLst>
              <a:ext uri="{FF2B5EF4-FFF2-40B4-BE49-F238E27FC236}">
                <a16:creationId xmlns:a16="http://schemas.microsoft.com/office/drawing/2014/main" id="{6E9F6394-AA69-2948-B417-C4DBF21F087F}"/>
              </a:ext>
            </a:extLst>
          </p:cNvPr>
          <p:cNvSpPr txBox="1"/>
          <p:nvPr/>
        </p:nvSpPr>
        <p:spPr>
          <a:xfrm>
            <a:off x="7792420" y="1339934"/>
            <a:ext cx="2457724" cy="338554"/>
          </a:xfrm>
          <a:prstGeom prst="rect">
            <a:avLst/>
          </a:prstGeom>
          <a:noFill/>
        </p:spPr>
        <p:txBody>
          <a:bodyPr wrap="none" rtlCol="0" anchor="b" anchorCtr="0">
            <a:spAutoFit/>
          </a:bodyPr>
          <a:lstStyle/>
          <a:p>
            <a:r>
              <a:rPr lang="en-US" sz="1600" b="1">
                <a:solidFill>
                  <a:schemeClr val="tx2">
                    <a:lumMod val="50000"/>
                  </a:schemeClr>
                </a:solidFill>
                <a:latin typeface="Poppins" pitchFamily="2" charset="77"/>
                <a:ea typeface="League Spartan" charset="0"/>
                <a:cs typeface="Poppins" pitchFamily="2" charset="77"/>
              </a:rPr>
              <a:t>PROVIDER RESOURCES</a:t>
            </a:r>
          </a:p>
        </p:txBody>
      </p:sp>
      <p:sp>
        <p:nvSpPr>
          <p:cNvPr id="17" name="TextBox 16">
            <a:extLst>
              <a:ext uri="{FF2B5EF4-FFF2-40B4-BE49-F238E27FC236}">
                <a16:creationId xmlns:a16="http://schemas.microsoft.com/office/drawing/2014/main" id="{56F0FA10-8BE7-6245-A0A5-E1AE846B145E}"/>
              </a:ext>
            </a:extLst>
          </p:cNvPr>
          <p:cNvSpPr txBox="1"/>
          <p:nvPr/>
        </p:nvSpPr>
        <p:spPr>
          <a:xfrm>
            <a:off x="8611061" y="4137394"/>
            <a:ext cx="2593980" cy="338554"/>
          </a:xfrm>
          <a:prstGeom prst="rect">
            <a:avLst/>
          </a:prstGeom>
          <a:noFill/>
        </p:spPr>
        <p:txBody>
          <a:bodyPr wrap="none" rtlCol="0" anchor="b" anchorCtr="0">
            <a:spAutoFit/>
          </a:bodyPr>
          <a:lstStyle/>
          <a:p>
            <a:r>
              <a:rPr lang="en-US" sz="1600" b="1">
                <a:solidFill>
                  <a:schemeClr val="tx2">
                    <a:lumMod val="50000"/>
                  </a:schemeClr>
                </a:solidFill>
                <a:latin typeface="Poppins" pitchFamily="2" charset="77"/>
                <a:ea typeface="League Spartan" charset="0"/>
                <a:cs typeface="Poppins" pitchFamily="2" charset="77"/>
              </a:rPr>
              <a:t>CAREGIVER RESOURCES</a:t>
            </a:r>
          </a:p>
        </p:txBody>
      </p:sp>
      <p:sp>
        <p:nvSpPr>
          <p:cNvPr id="18" name="TextBox 17">
            <a:extLst>
              <a:ext uri="{FF2B5EF4-FFF2-40B4-BE49-F238E27FC236}">
                <a16:creationId xmlns:a16="http://schemas.microsoft.com/office/drawing/2014/main" id="{7B8C4613-35F4-554F-97D1-4D5D31B1DCA7}"/>
              </a:ext>
            </a:extLst>
          </p:cNvPr>
          <p:cNvSpPr txBox="1"/>
          <p:nvPr/>
        </p:nvSpPr>
        <p:spPr>
          <a:xfrm>
            <a:off x="8571546" y="2747319"/>
            <a:ext cx="2148345" cy="338554"/>
          </a:xfrm>
          <a:prstGeom prst="rect">
            <a:avLst/>
          </a:prstGeom>
          <a:noFill/>
        </p:spPr>
        <p:txBody>
          <a:bodyPr wrap="none" rtlCol="0" anchor="b" anchorCtr="0">
            <a:spAutoFit/>
          </a:bodyPr>
          <a:lstStyle/>
          <a:p>
            <a:r>
              <a:rPr lang="en-US" sz="1600" b="1">
                <a:solidFill>
                  <a:schemeClr val="tx2">
                    <a:lumMod val="50000"/>
                  </a:schemeClr>
                </a:solidFill>
                <a:latin typeface="Poppins" pitchFamily="2" charset="77"/>
                <a:ea typeface="League Spartan" charset="0"/>
                <a:cs typeface="Poppins" pitchFamily="2" charset="77"/>
              </a:rPr>
              <a:t>YOUTH RESOURCES</a:t>
            </a:r>
          </a:p>
        </p:txBody>
      </p:sp>
      <p:pic>
        <p:nvPicPr>
          <p:cNvPr id="19" name="Picture 2">
            <a:extLst>
              <a:ext uri="{FF2B5EF4-FFF2-40B4-BE49-F238E27FC236}">
                <a16:creationId xmlns:a16="http://schemas.microsoft.com/office/drawing/2014/main" id="{5AE55BF4-38C2-C196-4709-A71605135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465" y="1546635"/>
            <a:ext cx="3002276" cy="6112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70E9793-1342-BDDA-7FCC-0D795BC90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53" y="2338881"/>
            <a:ext cx="29718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08B89C8F-C1F0-FE96-FFD9-27C23F5A9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9913" y="2948634"/>
            <a:ext cx="1471499" cy="4628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4FB5DD7-189E-EEE5-9788-37B305521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486" y="4169009"/>
            <a:ext cx="3134290" cy="7956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9EF91985-FF84-5484-4F4C-6AFA95BF3C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6468" y="5579142"/>
            <a:ext cx="2889887" cy="77063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5F49B9A-A31D-A74A-69E2-808438F420AD}"/>
              </a:ext>
            </a:extLst>
          </p:cNvPr>
          <p:cNvSpPr txBox="1"/>
          <p:nvPr/>
        </p:nvSpPr>
        <p:spPr>
          <a:xfrm>
            <a:off x="37417" y="6552467"/>
            <a:ext cx="3813261" cy="307777"/>
          </a:xfrm>
          <a:prstGeom prst="rect">
            <a:avLst/>
          </a:prstGeom>
          <a:noFill/>
        </p:spPr>
        <p:txBody>
          <a:bodyPr wrap="square" rtlCol="0">
            <a:spAutoFit/>
          </a:bodyPr>
          <a:lstStyle/>
          <a:p>
            <a:r>
              <a:rPr lang="en-US" sz="1400">
                <a:solidFill>
                  <a:schemeClr val="tx2">
                    <a:lumMod val="50000"/>
                  </a:schemeClr>
                </a:solidFill>
                <a:latin typeface="Poppins" panose="00000500000000000000" pitchFamily="2" charset="0"/>
                <a:cs typeface="Poppins" panose="00000500000000000000" pitchFamily="2" charset="0"/>
              </a:rPr>
              <a:t>STATE-WIDE RESOURCES</a:t>
            </a:r>
          </a:p>
        </p:txBody>
      </p:sp>
      <p:sp>
        <p:nvSpPr>
          <p:cNvPr id="25" name="Rectangle 24">
            <a:extLst>
              <a:ext uri="{FF2B5EF4-FFF2-40B4-BE49-F238E27FC236}">
                <a16:creationId xmlns:a16="http://schemas.microsoft.com/office/drawing/2014/main" id="{88604ECD-F6D8-AA69-F4D8-6B01777F54AB}"/>
              </a:ext>
            </a:extLst>
          </p:cNvPr>
          <p:cNvSpPr/>
          <p:nvPr/>
        </p:nvSpPr>
        <p:spPr>
          <a:xfrm>
            <a:off x="6085497" y="1128256"/>
            <a:ext cx="6106503" cy="572750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FE21E03-6493-525A-3409-AB4542197975}"/>
              </a:ext>
            </a:extLst>
          </p:cNvPr>
          <p:cNvSpPr txBox="1"/>
          <p:nvPr/>
        </p:nvSpPr>
        <p:spPr>
          <a:xfrm>
            <a:off x="9076881" y="6534289"/>
            <a:ext cx="3156065" cy="307777"/>
          </a:xfrm>
          <a:prstGeom prst="rect">
            <a:avLst/>
          </a:prstGeom>
          <a:noFill/>
        </p:spPr>
        <p:txBody>
          <a:bodyPr wrap="square" rtlCol="0">
            <a:spAutoFit/>
          </a:bodyPr>
          <a:lstStyle/>
          <a:p>
            <a:r>
              <a:rPr lang="en-US" sz="1400">
                <a:solidFill>
                  <a:schemeClr val="tx2">
                    <a:lumMod val="50000"/>
                  </a:schemeClr>
                </a:solidFill>
                <a:latin typeface="Poppins" panose="00000500000000000000" pitchFamily="2" charset="0"/>
                <a:cs typeface="Poppins" panose="00000500000000000000" pitchFamily="2" charset="0"/>
              </a:rPr>
              <a:t>COMMUNITY SPECIFIC RESOURCES</a:t>
            </a:r>
          </a:p>
        </p:txBody>
      </p:sp>
      <p:sp>
        <p:nvSpPr>
          <p:cNvPr id="27" name="Oval 11">
            <a:extLst>
              <a:ext uri="{FF2B5EF4-FFF2-40B4-BE49-F238E27FC236}">
                <a16:creationId xmlns:a16="http://schemas.microsoft.com/office/drawing/2014/main" id="{A29649B2-28B6-6971-EB6F-574646945A5C}"/>
              </a:ext>
            </a:extLst>
          </p:cNvPr>
          <p:cNvSpPr>
            <a:spLocks noChangeArrowheads="1"/>
          </p:cNvSpPr>
          <p:nvPr/>
        </p:nvSpPr>
        <p:spPr bwMode="auto">
          <a:xfrm>
            <a:off x="5439039" y="3289429"/>
            <a:ext cx="1307436" cy="1265125"/>
          </a:xfrm>
          <a:prstGeom prst="ellipse">
            <a:avLst/>
          </a:prstGeom>
          <a:solidFill>
            <a:srgbClr val="747066"/>
          </a:solidFill>
          <a:ln w="38100">
            <a:solidFill>
              <a:srgbClr val="63CFC5"/>
            </a:solidFill>
          </a:ln>
        </p:spPr>
        <p:txBody>
          <a:bodyPr vert="horz" wrap="square" lIns="91416" tIns="45708" rIns="91416" bIns="45708"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a:ln>
                <a:noFill/>
              </a:ln>
              <a:solidFill>
                <a:srgbClr val="272727"/>
              </a:solidFill>
              <a:effectLst/>
              <a:uLnTx/>
              <a:uFillTx/>
              <a:latin typeface="Lato Light" panose="020F0502020204030203" pitchFamily="34" charset="0"/>
              <a:ea typeface="+mn-ea"/>
              <a:cs typeface="+mn-cs"/>
            </a:endParaRPr>
          </a:p>
        </p:txBody>
      </p:sp>
      <p:sp>
        <p:nvSpPr>
          <p:cNvPr id="28" name="TextBox 27">
            <a:extLst>
              <a:ext uri="{FF2B5EF4-FFF2-40B4-BE49-F238E27FC236}">
                <a16:creationId xmlns:a16="http://schemas.microsoft.com/office/drawing/2014/main" id="{10D8A193-FC1A-0C70-B663-BB8FB561014E}"/>
              </a:ext>
            </a:extLst>
          </p:cNvPr>
          <p:cNvSpPr txBox="1"/>
          <p:nvPr/>
        </p:nvSpPr>
        <p:spPr>
          <a:xfrm>
            <a:off x="5488918" y="3765305"/>
            <a:ext cx="1257075" cy="338554"/>
          </a:xfrm>
          <a:prstGeom prst="rect">
            <a:avLst/>
          </a:prstGeom>
          <a:noFill/>
        </p:spPr>
        <p:txBody>
          <a:bodyPr wrap="squar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League Spartan" charset="0"/>
                <a:cs typeface="Poppins" pitchFamily="2" charset="77"/>
              </a:rPr>
              <a:t>BH360</a:t>
            </a:r>
          </a:p>
        </p:txBody>
      </p:sp>
      <p:pic>
        <p:nvPicPr>
          <p:cNvPr id="29" name="Picture 28" descr="Shape&#10;&#10;Description automatically generated with low confidence">
            <a:extLst>
              <a:ext uri="{FF2B5EF4-FFF2-40B4-BE49-F238E27FC236}">
                <a16:creationId xmlns:a16="http://schemas.microsoft.com/office/drawing/2014/main" id="{9CE5050B-4848-2875-0DC9-8F4A4A853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73443">
            <a:off x="5118008" y="3438149"/>
            <a:ext cx="362293" cy="362293"/>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96FC3C1B-6B02-7D40-E12D-261A6AE6E5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82483">
            <a:off x="5548421" y="2980679"/>
            <a:ext cx="362293" cy="362293"/>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5545DDDA-D173-DC03-F7F2-751B02BFF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747269">
            <a:off x="5122267" y="4059298"/>
            <a:ext cx="362293" cy="362293"/>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02F12550-0528-3A68-3787-8E1B46D5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856445">
            <a:off x="5576915" y="4549104"/>
            <a:ext cx="362293" cy="362293"/>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E0C3DFFE-2743-67CB-80C2-49F713B81E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979038">
            <a:off x="6245402" y="4529121"/>
            <a:ext cx="362293" cy="362293"/>
          </a:xfrm>
          <a:prstGeom prst="rect">
            <a:avLst/>
          </a:prstGeom>
        </p:spPr>
      </p:pic>
      <p:pic>
        <p:nvPicPr>
          <p:cNvPr id="34" name="Picture 33" descr="Shape&#10;&#10;Description automatically generated with low confidence">
            <a:extLst>
              <a:ext uri="{FF2B5EF4-FFF2-40B4-BE49-F238E27FC236}">
                <a16:creationId xmlns:a16="http://schemas.microsoft.com/office/drawing/2014/main" id="{96C059B3-1AA8-9099-B43A-59AC08F68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8892">
            <a:off x="6697563" y="4088676"/>
            <a:ext cx="362293" cy="362293"/>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FF3F160A-B8B7-DE0E-7F88-3AF0D42A29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34173">
            <a:off x="6711831" y="3497407"/>
            <a:ext cx="362293" cy="362293"/>
          </a:xfrm>
          <a:prstGeom prst="rect">
            <a:avLst/>
          </a:prstGeom>
        </p:spPr>
      </p:pic>
      <p:pic>
        <p:nvPicPr>
          <p:cNvPr id="36" name="Picture 35" descr="Shape&#10;&#10;Description automatically generated with low confidence">
            <a:extLst>
              <a:ext uri="{FF2B5EF4-FFF2-40B4-BE49-F238E27FC236}">
                <a16:creationId xmlns:a16="http://schemas.microsoft.com/office/drawing/2014/main" id="{1016643D-E0B5-9F54-8560-55F29039DA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060870">
            <a:off x="6221104" y="2971837"/>
            <a:ext cx="362293" cy="362293"/>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F22AB2E7-7532-BCCE-A9CF-C7B1A05C18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3531" y="4049011"/>
            <a:ext cx="1063363" cy="1063363"/>
          </a:xfrm>
          <a:prstGeom prst="rect">
            <a:avLst/>
          </a:prstGeom>
        </p:spPr>
      </p:pic>
      <p:pic>
        <p:nvPicPr>
          <p:cNvPr id="38" name="Picture 37" descr="Text&#10;&#10;Description automatically generated">
            <a:extLst>
              <a:ext uri="{FF2B5EF4-FFF2-40B4-BE49-F238E27FC236}">
                <a16:creationId xmlns:a16="http://schemas.microsoft.com/office/drawing/2014/main" id="{9DC91441-ED9C-4F4C-D2DD-D3981EA337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4576" y="5203254"/>
            <a:ext cx="737482" cy="737482"/>
          </a:xfrm>
          <a:prstGeom prst="rect">
            <a:avLst/>
          </a:prstGeom>
        </p:spPr>
      </p:pic>
      <p:sp>
        <p:nvSpPr>
          <p:cNvPr id="39" name="TextBox 38">
            <a:extLst>
              <a:ext uri="{FF2B5EF4-FFF2-40B4-BE49-F238E27FC236}">
                <a16:creationId xmlns:a16="http://schemas.microsoft.com/office/drawing/2014/main" id="{0126020F-F1F6-AAF0-E9AE-021B4928BCBA}"/>
              </a:ext>
            </a:extLst>
          </p:cNvPr>
          <p:cNvSpPr txBox="1"/>
          <p:nvPr/>
        </p:nvSpPr>
        <p:spPr>
          <a:xfrm>
            <a:off x="4905238" y="1797296"/>
            <a:ext cx="1015709" cy="1107996"/>
          </a:xfrm>
          <a:prstGeom prst="rect">
            <a:avLst/>
          </a:prstGeom>
          <a:noFill/>
        </p:spPr>
        <p:txBody>
          <a:bodyPr wrap="square" rtlCol="0">
            <a:spAutoFit/>
          </a:bodyPr>
          <a:lstStyle/>
          <a:p>
            <a:pPr algn="ctr"/>
            <a:r>
              <a:rPr lang="en-US" sz="1100">
                <a:solidFill>
                  <a:schemeClr val="bg1"/>
                </a:solidFill>
                <a:latin typeface="Poppins" panose="00000500000000000000" pitchFamily="2" charset="0"/>
                <a:cs typeface="Poppins" panose="00000500000000000000" pitchFamily="2" charset="0"/>
              </a:rPr>
              <a:t>School-based supports and intersection points</a:t>
            </a:r>
          </a:p>
        </p:txBody>
      </p:sp>
      <p:sp>
        <p:nvSpPr>
          <p:cNvPr id="40" name="TextBox 39">
            <a:extLst>
              <a:ext uri="{FF2B5EF4-FFF2-40B4-BE49-F238E27FC236}">
                <a16:creationId xmlns:a16="http://schemas.microsoft.com/office/drawing/2014/main" id="{0E171814-9198-0622-75CB-FB21A6B5A223}"/>
              </a:ext>
            </a:extLst>
          </p:cNvPr>
          <p:cNvSpPr txBox="1"/>
          <p:nvPr/>
        </p:nvSpPr>
        <p:spPr>
          <a:xfrm>
            <a:off x="3959712" y="2803210"/>
            <a:ext cx="1015709" cy="938719"/>
          </a:xfrm>
          <a:prstGeom prst="rect">
            <a:avLst/>
          </a:prstGeom>
          <a:noFill/>
        </p:spPr>
        <p:txBody>
          <a:bodyPr wrap="square" rtlCol="0">
            <a:spAutoFit/>
          </a:bodyPr>
          <a:lstStyle/>
          <a:p>
            <a:pPr algn="ctr"/>
            <a:r>
              <a:rPr lang="en-US" sz="1100">
                <a:solidFill>
                  <a:schemeClr val="bg1"/>
                </a:solidFill>
                <a:latin typeface="Poppins" panose="00000500000000000000" pitchFamily="2" charset="0"/>
                <a:cs typeface="Poppins" panose="00000500000000000000" pitchFamily="2" charset="0"/>
              </a:rPr>
              <a:t>Large multi-state providers identifying BH needs</a:t>
            </a:r>
          </a:p>
        </p:txBody>
      </p:sp>
      <p:sp>
        <p:nvSpPr>
          <p:cNvPr id="41" name="TextBox 40">
            <a:extLst>
              <a:ext uri="{FF2B5EF4-FFF2-40B4-BE49-F238E27FC236}">
                <a16:creationId xmlns:a16="http://schemas.microsoft.com/office/drawing/2014/main" id="{B9620476-BC2B-6C7F-5FAA-BCA900E0734D}"/>
              </a:ext>
            </a:extLst>
          </p:cNvPr>
          <p:cNvSpPr txBox="1"/>
          <p:nvPr/>
        </p:nvSpPr>
        <p:spPr>
          <a:xfrm>
            <a:off x="3973528" y="4156363"/>
            <a:ext cx="1015709" cy="938719"/>
          </a:xfrm>
          <a:prstGeom prst="rect">
            <a:avLst/>
          </a:prstGeom>
          <a:noFill/>
        </p:spPr>
        <p:txBody>
          <a:bodyPr wrap="square" rtlCol="0">
            <a:spAutoFit/>
          </a:bodyPr>
          <a:lstStyle/>
          <a:p>
            <a:pPr algn="ctr"/>
            <a:r>
              <a:rPr lang="en-US" sz="1100">
                <a:solidFill>
                  <a:schemeClr val="bg1"/>
                </a:solidFill>
                <a:latin typeface="Poppins" panose="00000500000000000000" pitchFamily="2" charset="0"/>
                <a:cs typeface="Poppins" panose="00000500000000000000" pitchFamily="2" charset="0"/>
              </a:rPr>
              <a:t>Non-profits supporting WA state families in need</a:t>
            </a:r>
          </a:p>
        </p:txBody>
      </p:sp>
      <p:sp>
        <p:nvSpPr>
          <p:cNvPr id="42" name="TextBox 41">
            <a:extLst>
              <a:ext uri="{FF2B5EF4-FFF2-40B4-BE49-F238E27FC236}">
                <a16:creationId xmlns:a16="http://schemas.microsoft.com/office/drawing/2014/main" id="{DA9A6786-E8BE-F84E-A619-00036446A164}"/>
              </a:ext>
            </a:extLst>
          </p:cNvPr>
          <p:cNvSpPr txBox="1"/>
          <p:nvPr/>
        </p:nvSpPr>
        <p:spPr>
          <a:xfrm>
            <a:off x="4764324" y="5050136"/>
            <a:ext cx="1292483" cy="1107996"/>
          </a:xfrm>
          <a:prstGeom prst="rect">
            <a:avLst/>
          </a:prstGeom>
          <a:noFill/>
        </p:spPr>
        <p:txBody>
          <a:bodyPr wrap="square" rtlCol="0">
            <a:spAutoFit/>
          </a:bodyPr>
          <a:lstStyle/>
          <a:p>
            <a:pPr algn="ctr"/>
            <a:r>
              <a:rPr lang="en-US" sz="1100">
                <a:solidFill>
                  <a:schemeClr val="bg1"/>
                </a:solidFill>
                <a:latin typeface="Poppins" panose="00000500000000000000" pitchFamily="2" charset="0"/>
                <a:cs typeface="Poppins" panose="00000500000000000000" pitchFamily="2" charset="0"/>
              </a:rPr>
              <a:t>Programs supporting families in under resourced areas</a:t>
            </a:r>
          </a:p>
        </p:txBody>
      </p:sp>
      <p:pic>
        <p:nvPicPr>
          <p:cNvPr id="43" name="Picture 42" descr="Icon&#10;&#10;Description automatically generated">
            <a:extLst>
              <a:ext uri="{FF2B5EF4-FFF2-40B4-BE49-F238E27FC236}">
                <a16:creationId xmlns:a16="http://schemas.microsoft.com/office/drawing/2014/main" id="{06D3697B-5433-BDB6-A976-C8BC97E751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96221" y="2796546"/>
            <a:ext cx="985765" cy="985765"/>
          </a:xfrm>
          <a:prstGeom prst="rect">
            <a:avLst/>
          </a:prstGeom>
        </p:spPr>
      </p:pic>
      <p:pic>
        <p:nvPicPr>
          <p:cNvPr id="44" name="Picture 43" descr="A picture containing text, vector graphics, clipart&#10;&#10;Description automatically generated">
            <a:extLst>
              <a:ext uri="{FF2B5EF4-FFF2-40B4-BE49-F238E27FC236}">
                <a16:creationId xmlns:a16="http://schemas.microsoft.com/office/drawing/2014/main" id="{596EC438-B5F0-B93F-12D2-AB0F99957B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52078" y="1787709"/>
            <a:ext cx="1065750" cy="1065750"/>
          </a:xfrm>
          <a:prstGeom prst="rect">
            <a:avLst/>
          </a:prstGeom>
        </p:spPr>
      </p:pic>
      <p:pic>
        <p:nvPicPr>
          <p:cNvPr id="45" name="Picture 20">
            <a:extLst>
              <a:ext uri="{FF2B5EF4-FFF2-40B4-BE49-F238E27FC236}">
                <a16:creationId xmlns:a16="http://schemas.microsoft.com/office/drawing/2014/main" id="{1856C261-4BF2-4666-6C54-03D3D5F3CB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53475" y="5969659"/>
            <a:ext cx="652675" cy="2891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2">
            <a:extLst>
              <a:ext uri="{FF2B5EF4-FFF2-40B4-BE49-F238E27FC236}">
                <a16:creationId xmlns:a16="http://schemas.microsoft.com/office/drawing/2014/main" id="{524BBCE6-8749-E99F-76FB-9708B2A404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0700" y="5873505"/>
            <a:ext cx="1071431" cy="48656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13E9CF0A-881E-BADC-E44E-1BDC07754097}"/>
              </a:ext>
            </a:extLst>
          </p:cNvPr>
          <p:cNvPicPr>
            <a:picLocks noChangeAspect="1"/>
          </p:cNvPicPr>
          <p:nvPr/>
        </p:nvPicPr>
        <p:blipFill>
          <a:blip r:embed="rId15"/>
          <a:stretch>
            <a:fillRect/>
          </a:stretch>
        </p:blipFill>
        <p:spPr>
          <a:xfrm>
            <a:off x="9869277" y="5881622"/>
            <a:ext cx="1518304" cy="548631"/>
          </a:xfrm>
          <a:prstGeom prst="rect">
            <a:avLst/>
          </a:prstGeom>
        </p:spPr>
      </p:pic>
      <p:pic>
        <p:nvPicPr>
          <p:cNvPr id="48" name="Picture 47">
            <a:extLst>
              <a:ext uri="{FF2B5EF4-FFF2-40B4-BE49-F238E27FC236}">
                <a16:creationId xmlns:a16="http://schemas.microsoft.com/office/drawing/2014/main" id="{168413AA-D7A2-2A36-A0CE-240E50F4A6EA}"/>
              </a:ext>
            </a:extLst>
          </p:cNvPr>
          <p:cNvPicPr>
            <a:picLocks noChangeAspect="1"/>
          </p:cNvPicPr>
          <p:nvPr/>
        </p:nvPicPr>
        <p:blipFill>
          <a:blip r:embed="rId16"/>
          <a:stretch>
            <a:fillRect/>
          </a:stretch>
        </p:blipFill>
        <p:spPr>
          <a:xfrm>
            <a:off x="9366761" y="4389240"/>
            <a:ext cx="1944533" cy="483063"/>
          </a:xfrm>
          <a:prstGeom prst="rect">
            <a:avLst/>
          </a:prstGeom>
        </p:spPr>
      </p:pic>
      <p:pic>
        <p:nvPicPr>
          <p:cNvPr id="49" name="Picture 24">
            <a:extLst>
              <a:ext uri="{FF2B5EF4-FFF2-40B4-BE49-F238E27FC236}">
                <a16:creationId xmlns:a16="http://schemas.microsoft.com/office/drawing/2014/main" id="{E691EF43-EE65-29BB-41C6-A510150284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521" y="4971063"/>
            <a:ext cx="715936" cy="51990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FF5CA629-DF11-E5B2-EEEC-A662E01BC52A}"/>
              </a:ext>
            </a:extLst>
          </p:cNvPr>
          <p:cNvPicPr>
            <a:picLocks noChangeAspect="1"/>
          </p:cNvPicPr>
          <p:nvPr/>
        </p:nvPicPr>
        <p:blipFill>
          <a:blip r:embed="rId18"/>
          <a:stretch>
            <a:fillRect/>
          </a:stretch>
        </p:blipFill>
        <p:spPr>
          <a:xfrm>
            <a:off x="10719891" y="4966137"/>
            <a:ext cx="723945" cy="651551"/>
          </a:xfrm>
          <a:prstGeom prst="rect">
            <a:avLst/>
          </a:prstGeom>
        </p:spPr>
      </p:pic>
      <p:pic>
        <p:nvPicPr>
          <p:cNvPr id="51" name="Picture 26">
            <a:extLst>
              <a:ext uri="{FF2B5EF4-FFF2-40B4-BE49-F238E27FC236}">
                <a16:creationId xmlns:a16="http://schemas.microsoft.com/office/drawing/2014/main" id="{FFB7D479-6238-0D3C-E7F8-1EFEB76D50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59275" y="3146937"/>
            <a:ext cx="790869" cy="4519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9AF3708B-A600-5DB2-92BD-5B99E2BDBAB0}"/>
              </a:ext>
            </a:extLst>
          </p:cNvPr>
          <p:cNvPicPr>
            <a:picLocks noChangeAspect="1"/>
          </p:cNvPicPr>
          <p:nvPr/>
        </p:nvPicPr>
        <p:blipFill>
          <a:blip r:embed="rId20"/>
          <a:stretch>
            <a:fillRect/>
          </a:stretch>
        </p:blipFill>
        <p:spPr>
          <a:xfrm>
            <a:off x="9289222" y="3646718"/>
            <a:ext cx="2099272" cy="395378"/>
          </a:xfrm>
          <a:prstGeom prst="rect">
            <a:avLst/>
          </a:prstGeom>
        </p:spPr>
      </p:pic>
      <p:pic>
        <p:nvPicPr>
          <p:cNvPr id="53" name="Picture 52">
            <a:extLst>
              <a:ext uri="{FF2B5EF4-FFF2-40B4-BE49-F238E27FC236}">
                <a16:creationId xmlns:a16="http://schemas.microsoft.com/office/drawing/2014/main" id="{9250E700-4453-F466-CCE6-B65869886429}"/>
              </a:ext>
            </a:extLst>
          </p:cNvPr>
          <p:cNvPicPr>
            <a:picLocks noChangeAspect="1"/>
          </p:cNvPicPr>
          <p:nvPr/>
        </p:nvPicPr>
        <p:blipFill>
          <a:blip r:embed="rId21"/>
          <a:stretch>
            <a:fillRect/>
          </a:stretch>
        </p:blipFill>
        <p:spPr>
          <a:xfrm>
            <a:off x="10416805" y="3048563"/>
            <a:ext cx="970776" cy="594542"/>
          </a:xfrm>
          <a:prstGeom prst="rect">
            <a:avLst/>
          </a:prstGeom>
        </p:spPr>
      </p:pic>
      <p:pic>
        <p:nvPicPr>
          <p:cNvPr id="54" name="Picture 12">
            <a:extLst>
              <a:ext uri="{FF2B5EF4-FFF2-40B4-BE49-F238E27FC236}">
                <a16:creationId xmlns:a16="http://schemas.microsoft.com/office/drawing/2014/main" id="{C105C20C-1A88-CA97-DB2F-88D61763FEC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35423" y="1657235"/>
            <a:ext cx="1695249" cy="4317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a:extLst>
              <a:ext uri="{FF2B5EF4-FFF2-40B4-BE49-F238E27FC236}">
                <a16:creationId xmlns:a16="http://schemas.microsoft.com/office/drawing/2014/main" id="{50EF4C5D-82E2-FC21-D169-51BA2E87482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90019" y="2229528"/>
            <a:ext cx="1211529" cy="31835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a:extLst>
              <a:ext uri="{FF2B5EF4-FFF2-40B4-BE49-F238E27FC236}">
                <a16:creationId xmlns:a16="http://schemas.microsoft.com/office/drawing/2014/main" id="{6B87A13E-0F83-9C11-7E2A-D22CEDCDC1C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46301" y="2229528"/>
            <a:ext cx="1501868" cy="3287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a:extLst>
              <a:ext uri="{FF2B5EF4-FFF2-40B4-BE49-F238E27FC236}">
                <a16:creationId xmlns:a16="http://schemas.microsoft.com/office/drawing/2014/main" id="{C5931006-5C86-1B9C-2695-6FAFB0A61C9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72479" y="1440009"/>
            <a:ext cx="746950" cy="766435"/>
          </a:xfrm>
          <a:prstGeom prst="rect">
            <a:avLst/>
          </a:prstGeom>
          <a:noFill/>
          <a:extLst>
            <a:ext uri="{909E8E84-426E-40DD-AFC4-6F175D3DCCD1}">
              <a14:hiddenFill xmlns:a14="http://schemas.microsoft.com/office/drawing/2010/main">
                <a:solidFill>
                  <a:srgbClr val="FFFFFF"/>
                </a:solidFill>
              </a14:hiddenFill>
            </a:ext>
          </a:extLst>
        </p:spPr>
      </p:pic>
      <p:sp>
        <p:nvSpPr>
          <p:cNvPr id="58" name="Speech Bubble: Rectangle with Corners Rounded 5">
            <a:extLst>
              <a:ext uri="{FF2B5EF4-FFF2-40B4-BE49-F238E27FC236}">
                <a16:creationId xmlns:a16="http://schemas.microsoft.com/office/drawing/2014/main" id="{A91A8F10-D262-07C2-1951-B2E5FFA12D67}"/>
              </a:ext>
            </a:extLst>
          </p:cNvPr>
          <p:cNvSpPr/>
          <p:nvPr/>
        </p:nvSpPr>
        <p:spPr>
          <a:xfrm>
            <a:off x="10416805" y="193657"/>
            <a:ext cx="1741977" cy="823207"/>
          </a:xfrm>
          <a:prstGeom prst="wedgeRoundRectCallout">
            <a:avLst>
              <a:gd name="adj1" fmla="val 3738"/>
              <a:gd name="adj2" fmla="val 10586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Light" panose="00000400000000000000" pitchFamily="2" charset="0"/>
                <a:cs typeface="Poppins Light" panose="00000400000000000000" pitchFamily="2" charset="0"/>
              </a:rPr>
              <a:t>Our goal is to map the resources for Yakima across these domains</a:t>
            </a:r>
          </a:p>
        </p:txBody>
      </p:sp>
    </p:spTree>
    <p:extLst>
      <p:ext uri="{BB962C8B-B14F-4D97-AF65-F5344CB8AC3E}">
        <p14:creationId xmlns:p14="http://schemas.microsoft.com/office/powerpoint/2010/main" val="33244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6712B-9693-595C-936C-EB4A769740AB}"/>
              </a:ext>
            </a:extLst>
          </p:cNvPr>
          <p:cNvSpPr txBox="1"/>
          <p:nvPr/>
        </p:nvSpPr>
        <p:spPr>
          <a:xfrm>
            <a:off x="123503" y="149242"/>
            <a:ext cx="12025203" cy="661720"/>
          </a:xfrm>
          <a:prstGeom prst="rect">
            <a:avLst/>
          </a:prstGeom>
          <a:noFill/>
        </p:spPr>
        <p:txBody>
          <a:bodyPr wrap="square" rtlCol="0" anchor="b">
            <a:spAutoFit/>
          </a:bodyPr>
          <a:lstStyle>
            <a:defPPr>
              <a:defRPr lang="en-US"/>
            </a:defPPr>
            <a:lvl1pPr marR="0" lvl="0" indent="0" algn="ctr" fontAlgn="auto">
              <a:lnSpc>
                <a:spcPct val="100000"/>
              </a:lnSpc>
              <a:spcBef>
                <a:spcPts val="0"/>
              </a:spcBef>
              <a:spcAft>
                <a:spcPts val="0"/>
              </a:spcAft>
              <a:buClrTx/>
              <a:buSzTx/>
              <a:buFontTx/>
              <a:buNone/>
              <a:tabLst/>
              <a:defRPr kumimoji="0" sz="3700" b="1" i="0" u="none" strike="noStrike" cap="none" spc="-145" normalizeH="0" baseline="0">
                <a:ln>
                  <a:noFill/>
                </a:ln>
                <a:solidFill>
                  <a:srgbClr val="FFFFFF"/>
                </a:solidFill>
                <a:effectLst/>
                <a:uLnTx/>
                <a:uFillTx/>
                <a:latin typeface="Poppins" pitchFamily="2" charset="77"/>
                <a:cs typeface="Poppi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45" normalizeH="0" baseline="0" noProof="0" dirty="0">
                <a:ln>
                  <a:noFill/>
                </a:ln>
                <a:solidFill>
                  <a:srgbClr val="FFFFFF"/>
                </a:solidFill>
                <a:effectLst/>
                <a:uLnTx/>
                <a:uFillTx/>
                <a:latin typeface="Poppins" pitchFamily="2" charset="77"/>
                <a:ea typeface="+mn-ea"/>
                <a:cs typeface="Poppins" pitchFamily="2" charset="77"/>
              </a:rPr>
              <a:t>BUILDING A BRIDGE FOR LONG TERM SUPPORT</a:t>
            </a:r>
          </a:p>
        </p:txBody>
      </p:sp>
      <p:pic>
        <p:nvPicPr>
          <p:cNvPr id="3" name="Picture 2">
            <a:extLst>
              <a:ext uri="{FF2B5EF4-FFF2-40B4-BE49-F238E27FC236}">
                <a16:creationId xmlns:a16="http://schemas.microsoft.com/office/drawing/2014/main" id="{E61FB464-EC74-9D84-85F6-3A6E70AF96BB}"/>
              </a:ext>
            </a:extLst>
          </p:cNvPr>
          <p:cNvPicPr>
            <a:picLocks noChangeAspect="1"/>
          </p:cNvPicPr>
          <p:nvPr/>
        </p:nvPicPr>
        <p:blipFill>
          <a:blip r:embed="rId3"/>
          <a:stretch>
            <a:fillRect/>
          </a:stretch>
        </p:blipFill>
        <p:spPr>
          <a:xfrm>
            <a:off x="-1182" y="0"/>
            <a:ext cx="12193181" cy="6858000"/>
          </a:xfrm>
          <a:prstGeom prst="rect">
            <a:avLst/>
          </a:prstGeom>
        </p:spPr>
      </p:pic>
      <p:sp>
        <p:nvSpPr>
          <p:cNvPr id="4" name="Rectangle 3">
            <a:extLst>
              <a:ext uri="{FF2B5EF4-FFF2-40B4-BE49-F238E27FC236}">
                <a16:creationId xmlns:a16="http://schemas.microsoft.com/office/drawing/2014/main" id="{664E2475-F132-EBA3-35FB-CDF029D9E6B9}"/>
              </a:ext>
            </a:extLst>
          </p:cNvPr>
          <p:cNvSpPr/>
          <p:nvPr/>
        </p:nvSpPr>
        <p:spPr>
          <a:xfrm>
            <a:off x="-5386" y="0"/>
            <a:ext cx="12191999" cy="6858000"/>
          </a:xfrm>
          <a:prstGeom prst="rect">
            <a:avLst/>
          </a:prstGeom>
          <a:solidFill>
            <a:srgbClr val="FFFFFF">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26D1777-930C-5979-A887-827B035F7168}"/>
              </a:ext>
            </a:extLst>
          </p:cNvPr>
          <p:cNvSpPr txBox="1"/>
          <p:nvPr/>
        </p:nvSpPr>
        <p:spPr>
          <a:xfrm>
            <a:off x="4012277" y="1902259"/>
            <a:ext cx="408986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The pilot stage will measure family engagement </a:t>
            </a:r>
            <a:r>
              <a:rPr kumimoji="0" lang="en-US" sz="14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and </a:t>
            </a:r>
            <a:r>
              <a:rPr kumimoji="0" lang="en-US"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 demonstrated ROI for Washington state with BH360 as a necessary resource </a:t>
            </a:r>
          </a:p>
        </p:txBody>
      </p:sp>
      <p:cxnSp>
        <p:nvCxnSpPr>
          <p:cNvPr id="6" name="Straight Arrow Connector 5">
            <a:extLst>
              <a:ext uri="{FF2B5EF4-FFF2-40B4-BE49-F238E27FC236}">
                <a16:creationId xmlns:a16="http://schemas.microsoft.com/office/drawing/2014/main" id="{F2C30475-6B24-2A62-D7FD-BBFBDAB0FEAB}"/>
              </a:ext>
            </a:extLst>
          </p:cNvPr>
          <p:cNvCxnSpPr>
            <a:cxnSpLocks/>
          </p:cNvCxnSpPr>
          <p:nvPr/>
        </p:nvCxnSpPr>
        <p:spPr>
          <a:xfrm>
            <a:off x="3069771" y="1461408"/>
            <a:ext cx="474098" cy="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3840EF6-7895-8462-2012-DACC010ED255}"/>
              </a:ext>
            </a:extLst>
          </p:cNvPr>
          <p:cNvCxnSpPr>
            <a:cxnSpLocks/>
          </p:cNvCxnSpPr>
          <p:nvPr/>
        </p:nvCxnSpPr>
        <p:spPr>
          <a:xfrm>
            <a:off x="5858951" y="1461408"/>
            <a:ext cx="474098" cy="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8DCF367-C925-6DB3-FAA6-967621CA6063}"/>
              </a:ext>
            </a:extLst>
          </p:cNvPr>
          <p:cNvSpPr txBox="1">
            <a:spLocks/>
          </p:cNvSpPr>
          <p:nvPr/>
        </p:nvSpPr>
        <p:spPr>
          <a:xfrm>
            <a:off x="59531" y="328914"/>
            <a:ext cx="12072938" cy="651460"/>
          </a:xfrm>
          <a:prstGeom prst="rect">
            <a:avLst/>
          </a:prstGeom>
          <a:noFill/>
        </p:spPr>
        <p:txBody>
          <a:bodyPr wrap="square" rtlCol="0">
            <a:sp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4000" b="1">
                <a:solidFill>
                  <a:schemeClr val="bg1"/>
                </a:solidFill>
                <a:latin typeface="Delius" panose="02000603000000000000" pitchFamily="2" charset="0"/>
                <a:ea typeface="Lato" panose="020F0502020204030203" pitchFamily="34" charset="0"/>
                <a:cs typeface="Poppins" panose="00000500000000000000" pitchFamily="2" charset="0"/>
              </a:rPr>
              <a:t>BH360: LONG TERM VISION</a:t>
            </a:r>
            <a:endParaRPr lang="en-US" sz="4000" b="1" dirty="0">
              <a:solidFill>
                <a:schemeClr val="bg1"/>
              </a:solidFill>
              <a:latin typeface="Delius" panose="02000603000000000000" pitchFamily="2" charset="0"/>
              <a:ea typeface="Lato" panose="020F0502020204030203" pitchFamily="34" charset="0"/>
              <a:cs typeface="Poppins" panose="00000500000000000000" pitchFamily="2" charset="0"/>
            </a:endParaRPr>
          </a:p>
        </p:txBody>
      </p:sp>
      <p:sp>
        <p:nvSpPr>
          <p:cNvPr id="9" name="TextBox 8">
            <a:extLst>
              <a:ext uri="{FF2B5EF4-FFF2-40B4-BE49-F238E27FC236}">
                <a16:creationId xmlns:a16="http://schemas.microsoft.com/office/drawing/2014/main" id="{36E6EF95-E20B-D22C-9032-19608EFA1D76}"/>
              </a:ext>
            </a:extLst>
          </p:cNvPr>
          <p:cNvSpPr txBox="1"/>
          <p:nvPr/>
        </p:nvSpPr>
        <p:spPr>
          <a:xfrm>
            <a:off x="1" y="1903615"/>
            <a:ext cx="3798915" cy="27546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The </a:t>
            </a:r>
            <a:r>
              <a:rPr kumimoji="0" lang="en-US" sz="14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proof-of-concept </a:t>
            </a:r>
            <a:r>
              <a:rPr kumimoji="0" lang="en-US"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site has been built and garnered great enthusiasm and interest from families as a must-have tool for families navigating behavioral health needs for their child.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 mix of public and private funding will bring the tool to the pilot stage at which time we aim to engage in diverse communities across the state to test the efficacy of the site as an impactful resource.</a:t>
            </a:r>
          </a:p>
        </p:txBody>
      </p:sp>
      <p:sp>
        <p:nvSpPr>
          <p:cNvPr id="10" name="TextBox 9">
            <a:extLst>
              <a:ext uri="{FF2B5EF4-FFF2-40B4-BE49-F238E27FC236}">
                <a16:creationId xmlns:a16="http://schemas.microsoft.com/office/drawing/2014/main" id="{DB5601A7-1896-6F2E-3CA0-9602A3112ABE}"/>
              </a:ext>
            </a:extLst>
          </p:cNvPr>
          <p:cNvSpPr txBox="1"/>
          <p:nvPr/>
        </p:nvSpPr>
        <p:spPr>
          <a:xfrm>
            <a:off x="137404" y="1302417"/>
            <a:ext cx="2532886" cy="338554"/>
          </a:xfrm>
          <a:prstGeom prst="rect">
            <a:avLst/>
          </a:prstGeom>
          <a:noFill/>
        </p:spPr>
        <p:txBody>
          <a:bodyPr wrap="squar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sym typeface="Arial"/>
              </a:rPr>
              <a:t>PROTOTYPE</a:t>
            </a:r>
          </a:p>
        </p:txBody>
      </p:sp>
      <p:sp>
        <p:nvSpPr>
          <p:cNvPr id="11" name="TextBox 10">
            <a:extLst>
              <a:ext uri="{FF2B5EF4-FFF2-40B4-BE49-F238E27FC236}">
                <a16:creationId xmlns:a16="http://schemas.microsoft.com/office/drawing/2014/main" id="{1494CACB-3DE1-800B-CD95-AE0AB5D52BFF}"/>
              </a:ext>
            </a:extLst>
          </p:cNvPr>
          <p:cNvSpPr txBox="1"/>
          <p:nvPr/>
        </p:nvSpPr>
        <p:spPr>
          <a:xfrm>
            <a:off x="9375477" y="1266180"/>
            <a:ext cx="2532886" cy="338554"/>
          </a:xfrm>
          <a:prstGeom prst="rect">
            <a:avLst/>
          </a:prstGeom>
          <a:noFill/>
        </p:spPr>
        <p:txBody>
          <a:bodyPr wrap="squar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sym typeface="Arial"/>
              </a:rPr>
              <a:t>360: FUTURE</a:t>
            </a:r>
          </a:p>
        </p:txBody>
      </p:sp>
      <p:sp>
        <p:nvSpPr>
          <p:cNvPr id="12" name="TextBox 11">
            <a:extLst>
              <a:ext uri="{FF2B5EF4-FFF2-40B4-BE49-F238E27FC236}">
                <a16:creationId xmlns:a16="http://schemas.microsoft.com/office/drawing/2014/main" id="{9EE8A3AB-4C8F-B009-ECCB-0E774B04FF21}"/>
              </a:ext>
            </a:extLst>
          </p:cNvPr>
          <p:cNvSpPr txBox="1"/>
          <p:nvPr/>
        </p:nvSpPr>
        <p:spPr>
          <a:xfrm>
            <a:off x="3148108" y="1294978"/>
            <a:ext cx="2534865" cy="338554"/>
          </a:xfrm>
          <a:prstGeom prst="rect">
            <a:avLst/>
          </a:prstGeom>
          <a:noFill/>
        </p:spPr>
        <p:txBody>
          <a:bodyPr wrap="squar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sym typeface="Arial"/>
              </a:rPr>
              <a:t>PILOT</a:t>
            </a:r>
          </a:p>
        </p:txBody>
      </p:sp>
      <p:sp>
        <p:nvSpPr>
          <p:cNvPr id="13" name="TextBox 12">
            <a:extLst>
              <a:ext uri="{FF2B5EF4-FFF2-40B4-BE49-F238E27FC236}">
                <a16:creationId xmlns:a16="http://schemas.microsoft.com/office/drawing/2014/main" id="{59DE5FF8-7EFB-1770-B848-2F0E486E0A18}"/>
              </a:ext>
            </a:extLst>
          </p:cNvPr>
          <p:cNvSpPr txBox="1"/>
          <p:nvPr/>
        </p:nvSpPr>
        <p:spPr>
          <a:xfrm>
            <a:off x="6238696" y="1289867"/>
            <a:ext cx="2532886" cy="338554"/>
          </a:xfrm>
          <a:prstGeom prst="rect">
            <a:avLst/>
          </a:prstGeom>
          <a:noFill/>
        </p:spPr>
        <p:txBody>
          <a:bodyPr wrap="squar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sym typeface="Arial"/>
              </a:rPr>
              <a:t>LAUNCH</a:t>
            </a:r>
          </a:p>
        </p:txBody>
      </p:sp>
      <p:sp>
        <p:nvSpPr>
          <p:cNvPr id="14" name="Subtitle 2">
            <a:extLst>
              <a:ext uri="{FF2B5EF4-FFF2-40B4-BE49-F238E27FC236}">
                <a16:creationId xmlns:a16="http://schemas.microsoft.com/office/drawing/2014/main" id="{2E39D8EE-6CE8-ABED-E073-B882C105015B}"/>
              </a:ext>
            </a:extLst>
          </p:cNvPr>
          <p:cNvSpPr txBox="1">
            <a:spLocks/>
          </p:cNvSpPr>
          <p:nvPr/>
        </p:nvSpPr>
        <p:spPr>
          <a:xfrm>
            <a:off x="2944307" y="1122740"/>
            <a:ext cx="1296831" cy="2000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ct val="20000"/>
              </a:spcBef>
              <a:spcAft>
                <a:spcPts val="0"/>
              </a:spcAft>
              <a:buClrTx/>
              <a:buSzTx/>
              <a:buFont typeface="Arial"/>
              <a:buNone/>
              <a:tabLst/>
              <a:defRPr/>
            </a:pPr>
            <a:r>
              <a:rPr kumimoji="0" lang="en-US" sz="1000" b="1" i="1" u="none" strike="noStrike" kern="1200" cap="none" spc="0" normalizeH="0" baseline="0" noProof="0" dirty="0">
                <a:ln>
                  <a:noFill/>
                </a:ln>
                <a:solidFill>
                  <a:prstClr val="white">
                    <a:lumMod val="85000"/>
                  </a:prstClr>
                </a:solidFill>
                <a:effectLst/>
                <a:uLnTx/>
                <a:uFillTx/>
                <a:latin typeface="Poppins" panose="00000500000000000000" pitchFamily="2" charset="0"/>
                <a:ea typeface="Lato" panose="020F0502020204030203" pitchFamily="34" charset="0"/>
                <a:cs typeface="Poppins" panose="00000500000000000000" pitchFamily="2" charset="0"/>
                <a:sym typeface="Arial"/>
              </a:rPr>
              <a:t>BH360 IS HERE</a:t>
            </a:r>
          </a:p>
        </p:txBody>
      </p:sp>
      <p:sp>
        <p:nvSpPr>
          <p:cNvPr id="15" name="TextBox 14">
            <a:extLst>
              <a:ext uri="{FF2B5EF4-FFF2-40B4-BE49-F238E27FC236}">
                <a16:creationId xmlns:a16="http://schemas.microsoft.com/office/drawing/2014/main" id="{CAF722EF-B44D-0A95-D881-887C8AA04D9D}"/>
              </a:ext>
            </a:extLst>
          </p:cNvPr>
          <p:cNvSpPr txBox="1"/>
          <p:nvPr/>
        </p:nvSpPr>
        <p:spPr>
          <a:xfrm>
            <a:off x="8771582" y="1911046"/>
            <a:ext cx="3377124" cy="25391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Demonstrated ROI for Washington State will reinforce the need for the 360 platform to be a state funded program that helps families across Washington in need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We have begun discussions with WA state legislators and will continue to do so as we move the product through the development pipeline</a:t>
            </a:r>
          </a:p>
        </p:txBody>
      </p:sp>
      <p:cxnSp>
        <p:nvCxnSpPr>
          <p:cNvPr id="16" name="Straight Arrow Connector 15">
            <a:extLst>
              <a:ext uri="{FF2B5EF4-FFF2-40B4-BE49-F238E27FC236}">
                <a16:creationId xmlns:a16="http://schemas.microsoft.com/office/drawing/2014/main" id="{CCA1F9BC-8F73-2D09-F169-84C5741F9015}"/>
              </a:ext>
            </a:extLst>
          </p:cNvPr>
          <p:cNvCxnSpPr>
            <a:cxnSpLocks/>
          </p:cNvCxnSpPr>
          <p:nvPr/>
        </p:nvCxnSpPr>
        <p:spPr>
          <a:xfrm>
            <a:off x="8697401" y="1461408"/>
            <a:ext cx="474098" cy="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tar: 5 Points 4">
            <a:extLst>
              <a:ext uri="{FF2B5EF4-FFF2-40B4-BE49-F238E27FC236}">
                <a16:creationId xmlns:a16="http://schemas.microsoft.com/office/drawing/2014/main" id="{7D9925FA-C318-8190-5242-BF8979E3DC4A}"/>
              </a:ext>
            </a:extLst>
          </p:cNvPr>
          <p:cNvSpPr/>
          <p:nvPr/>
        </p:nvSpPr>
        <p:spPr>
          <a:xfrm>
            <a:off x="2670290" y="1024668"/>
            <a:ext cx="285749" cy="338554"/>
          </a:xfrm>
          <a:prstGeom prst="star5">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peech Bubble: Rectangle with Corners Rounded 7">
            <a:extLst>
              <a:ext uri="{FF2B5EF4-FFF2-40B4-BE49-F238E27FC236}">
                <a16:creationId xmlns:a16="http://schemas.microsoft.com/office/drawing/2014/main" id="{C7AA0905-BCE4-2142-33C7-2F4F06644A90}"/>
              </a:ext>
            </a:extLst>
          </p:cNvPr>
          <p:cNvSpPr/>
          <p:nvPr/>
        </p:nvSpPr>
        <p:spPr>
          <a:xfrm>
            <a:off x="2389461" y="4920860"/>
            <a:ext cx="2321332" cy="1479940"/>
          </a:xfrm>
          <a:prstGeom prst="wedgeRoundRectCallout">
            <a:avLst>
              <a:gd name="adj1" fmla="val -28315"/>
              <a:gd name="adj2" fmla="val -77104"/>
              <a:gd name="adj3" fmla="val 16667"/>
            </a:avLst>
          </a:prstGeom>
          <a:solidFill>
            <a:srgbClr val="F2F2F2">
              <a:alpha val="6902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BH360 prototype and work to date has been completed via a grant of </a:t>
            </a:r>
            <a:r>
              <a:rPr kumimoji="0" lang="en-US" sz="12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$100k </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provided via a generous donor and ongoing investment of </a:t>
            </a:r>
            <a:r>
              <a:rPr kumimoji="0" lang="en-US" sz="12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$300k+ </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from </a:t>
            </a:r>
            <a:r>
              <a:rPr kumimoji="0" lang="en-US" sz="1200" b="0"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RPrime</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Foundation</a:t>
            </a:r>
          </a:p>
        </p:txBody>
      </p:sp>
      <p:sp>
        <p:nvSpPr>
          <p:cNvPr id="19" name="TextBox 18">
            <a:extLst>
              <a:ext uri="{FF2B5EF4-FFF2-40B4-BE49-F238E27FC236}">
                <a16:creationId xmlns:a16="http://schemas.microsoft.com/office/drawing/2014/main" id="{B5CD688D-0D91-130B-6E09-17113DEBBBF4}"/>
              </a:ext>
            </a:extLst>
          </p:cNvPr>
          <p:cNvSpPr txBox="1"/>
          <p:nvPr/>
        </p:nvSpPr>
        <p:spPr>
          <a:xfrm>
            <a:off x="5079737" y="6119336"/>
            <a:ext cx="7074492" cy="738664"/>
          </a:xfrm>
          <a:prstGeom prst="rect">
            <a:avLst/>
          </a:prstGeom>
          <a:noFill/>
        </p:spPr>
        <p:txBody>
          <a:bodyPr wrap="square" rtlCol="0">
            <a:spAutoFit/>
          </a:bodyPr>
          <a:lstStyle/>
          <a:p>
            <a:pPr>
              <a:spcAft>
                <a:spcPts val="600"/>
              </a:spcAft>
              <a:defRPr/>
            </a:pPr>
            <a:r>
              <a:rPr lang="en-US" sz="1400" dirty="0">
                <a:solidFill>
                  <a:prstClr val="white"/>
                </a:solidFill>
                <a:latin typeface="Poppins" panose="00000500000000000000" pitchFamily="2" charset="0"/>
                <a:cs typeface="Poppins" panose="00000500000000000000" pitchFamily="2" charset="0"/>
              </a:rPr>
              <a:t>**Challenges in securing private dollars to support the development of BH360 during uncertain financial times and state funding can not be accessed until 2024-2025, resulting in slow progress of the platform</a:t>
            </a:r>
          </a:p>
        </p:txBody>
      </p:sp>
    </p:spTree>
    <p:extLst>
      <p:ext uri="{BB962C8B-B14F-4D97-AF65-F5344CB8AC3E}">
        <p14:creationId xmlns:p14="http://schemas.microsoft.com/office/powerpoint/2010/main" val="5972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2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3E7F0-C41B-E5E0-255C-69316BDAD2C5}"/>
              </a:ext>
            </a:extLst>
          </p:cNvPr>
          <p:cNvSpPr txBox="1"/>
          <p:nvPr/>
        </p:nvSpPr>
        <p:spPr>
          <a:xfrm>
            <a:off x="3034145" y="207819"/>
            <a:ext cx="5561215" cy="661720"/>
          </a:xfrm>
          <a:prstGeom prst="rect">
            <a:avLst/>
          </a:prstGeom>
          <a:noFill/>
        </p:spPr>
        <p:txBody>
          <a:bodyPr wrap="square" rtlCol="0" anchor="b">
            <a:spAutoFit/>
          </a:bodyPr>
          <a:lstStyle>
            <a:defPPr>
              <a:defRPr lang="en-US"/>
            </a:defPPr>
            <a:lvl1pPr marR="0" lvl="0" indent="0" algn="ctr" fontAlgn="auto">
              <a:lnSpc>
                <a:spcPct val="100000"/>
              </a:lnSpc>
              <a:spcBef>
                <a:spcPts val="0"/>
              </a:spcBef>
              <a:spcAft>
                <a:spcPts val="0"/>
              </a:spcAft>
              <a:buClrTx/>
              <a:buSzTx/>
              <a:buFontTx/>
              <a:buNone/>
              <a:tabLst/>
              <a:defRPr kumimoji="0" sz="3700" b="1" i="0" u="none" strike="noStrike" cap="none" spc="-145" normalizeH="0" baseline="0">
                <a:ln>
                  <a:noFill/>
                </a:ln>
                <a:solidFill>
                  <a:srgbClr val="FFFFFF"/>
                </a:solidFill>
                <a:effectLst/>
                <a:uLnTx/>
                <a:uFillTx/>
                <a:latin typeface="Poppins" pitchFamily="2" charset="77"/>
                <a:cs typeface="Poppi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45" normalizeH="0" baseline="0" noProof="0">
                <a:ln>
                  <a:noFill/>
                </a:ln>
                <a:solidFill>
                  <a:srgbClr val="FFFFFF"/>
                </a:solidFill>
                <a:effectLst/>
                <a:uLnTx/>
                <a:uFillTx/>
                <a:latin typeface="Poppins" pitchFamily="2" charset="77"/>
                <a:ea typeface="+mn-ea"/>
                <a:cs typeface="Poppins" pitchFamily="2" charset="77"/>
              </a:rPr>
              <a:t>THE BH360 TEAM</a:t>
            </a:r>
          </a:p>
        </p:txBody>
      </p:sp>
      <p:pic>
        <p:nvPicPr>
          <p:cNvPr id="3" name="Picture 2">
            <a:extLst>
              <a:ext uri="{FF2B5EF4-FFF2-40B4-BE49-F238E27FC236}">
                <a16:creationId xmlns:a16="http://schemas.microsoft.com/office/drawing/2014/main" id="{0D16124B-4D08-4746-C42D-A76C88AE8C15}"/>
              </a:ext>
            </a:extLst>
          </p:cNvPr>
          <p:cNvPicPr>
            <a:picLocks noChangeAspect="1"/>
          </p:cNvPicPr>
          <p:nvPr/>
        </p:nvPicPr>
        <p:blipFill>
          <a:blip r:embed="rId2"/>
          <a:stretch>
            <a:fillRect/>
          </a:stretch>
        </p:blipFill>
        <p:spPr>
          <a:xfrm>
            <a:off x="1086767" y="1072887"/>
            <a:ext cx="2075306" cy="2501586"/>
          </a:xfrm>
          <a:prstGeom prst="rect">
            <a:avLst/>
          </a:prstGeom>
        </p:spPr>
      </p:pic>
      <p:pic>
        <p:nvPicPr>
          <p:cNvPr id="4" name="Picture 3">
            <a:extLst>
              <a:ext uri="{FF2B5EF4-FFF2-40B4-BE49-F238E27FC236}">
                <a16:creationId xmlns:a16="http://schemas.microsoft.com/office/drawing/2014/main" id="{D7E4CC2D-EDC6-A8D4-065F-A2B5E16F4784}"/>
              </a:ext>
            </a:extLst>
          </p:cNvPr>
          <p:cNvPicPr>
            <a:picLocks noChangeAspect="1"/>
          </p:cNvPicPr>
          <p:nvPr/>
        </p:nvPicPr>
        <p:blipFill>
          <a:blip r:embed="rId3"/>
          <a:stretch>
            <a:fillRect/>
          </a:stretch>
        </p:blipFill>
        <p:spPr>
          <a:xfrm>
            <a:off x="3591070" y="1072886"/>
            <a:ext cx="2134882" cy="2356113"/>
          </a:xfrm>
          <a:prstGeom prst="rect">
            <a:avLst/>
          </a:prstGeom>
        </p:spPr>
      </p:pic>
      <p:pic>
        <p:nvPicPr>
          <p:cNvPr id="5" name="Picture 4">
            <a:extLst>
              <a:ext uri="{FF2B5EF4-FFF2-40B4-BE49-F238E27FC236}">
                <a16:creationId xmlns:a16="http://schemas.microsoft.com/office/drawing/2014/main" id="{5A99833F-C394-3766-6386-2FB2C1995706}"/>
              </a:ext>
            </a:extLst>
          </p:cNvPr>
          <p:cNvPicPr>
            <a:picLocks noChangeAspect="1"/>
          </p:cNvPicPr>
          <p:nvPr/>
        </p:nvPicPr>
        <p:blipFill>
          <a:blip r:embed="rId4"/>
          <a:stretch>
            <a:fillRect/>
          </a:stretch>
        </p:blipFill>
        <p:spPr>
          <a:xfrm>
            <a:off x="3948545" y="3428999"/>
            <a:ext cx="1414687" cy="219521"/>
          </a:xfrm>
          <a:prstGeom prst="rect">
            <a:avLst/>
          </a:prstGeom>
        </p:spPr>
      </p:pic>
      <p:sp>
        <p:nvSpPr>
          <p:cNvPr id="6" name="Rectangle 5">
            <a:extLst>
              <a:ext uri="{FF2B5EF4-FFF2-40B4-BE49-F238E27FC236}">
                <a16:creationId xmlns:a16="http://schemas.microsoft.com/office/drawing/2014/main" id="{CC5C0AD3-520B-10A3-3561-F1895E7DA925}"/>
              </a:ext>
            </a:extLst>
          </p:cNvPr>
          <p:cNvSpPr/>
          <p:nvPr/>
        </p:nvSpPr>
        <p:spPr>
          <a:xfrm>
            <a:off x="3591070" y="3428999"/>
            <a:ext cx="357475" cy="219521"/>
          </a:xfrm>
          <a:prstGeom prst="rect">
            <a:avLst/>
          </a:prstGeom>
          <a:solidFill>
            <a:srgbClr val="437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30E409A-0A74-0E3C-D9BB-24EE0E7B366B}"/>
              </a:ext>
            </a:extLst>
          </p:cNvPr>
          <p:cNvSpPr/>
          <p:nvPr/>
        </p:nvSpPr>
        <p:spPr>
          <a:xfrm>
            <a:off x="5354919" y="3412825"/>
            <a:ext cx="374101" cy="235695"/>
          </a:xfrm>
          <a:prstGeom prst="rect">
            <a:avLst/>
          </a:prstGeom>
          <a:solidFill>
            <a:srgbClr val="437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772F47F-59CC-E53C-9EEA-64B326D0F0BD}"/>
              </a:ext>
            </a:extLst>
          </p:cNvPr>
          <p:cNvPicPr>
            <a:picLocks noChangeAspect="1"/>
          </p:cNvPicPr>
          <p:nvPr/>
        </p:nvPicPr>
        <p:blipFill>
          <a:blip r:embed="rId5"/>
          <a:stretch>
            <a:fillRect/>
          </a:stretch>
        </p:blipFill>
        <p:spPr>
          <a:xfrm>
            <a:off x="6140922" y="1072886"/>
            <a:ext cx="2134882" cy="2758037"/>
          </a:xfrm>
          <a:prstGeom prst="rect">
            <a:avLst/>
          </a:prstGeom>
        </p:spPr>
      </p:pic>
      <p:sp>
        <p:nvSpPr>
          <p:cNvPr id="9" name="Rectangle 8">
            <a:extLst>
              <a:ext uri="{FF2B5EF4-FFF2-40B4-BE49-F238E27FC236}">
                <a16:creationId xmlns:a16="http://schemas.microsoft.com/office/drawing/2014/main" id="{F67CAEDD-824B-EB07-F4CC-5C01D1BB9E7F}"/>
              </a:ext>
            </a:extLst>
          </p:cNvPr>
          <p:cNvSpPr/>
          <p:nvPr/>
        </p:nvSpPr>
        <p:spPr>
          <a:xfrm>
            <a:off x="3591070" y="3595228"/>
            <a:ext cx="2134882" cy="235695"/>
          </a:xfrm>
          <a:prstGeom prst="rect">
            <a:avLst/>
          </a:prstGeom>
          <a:solidFill>
            <a:srgbClr val="437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85CE335-55F6-8CD2-924B-48B2FF357DD2}"/>
              </a:ext>
            </a:extLst>
          </p:cNvPr>
          <p:cNvSpPr/>
          <p:nvPr/>
        </p:nvSpPr>
        <p:spPr>
          <a:xfrm>
            <a:off x="1086767" y="3574474"/>
            <a:ext cx="2075306" cy="235695"/>
          </a:xfrm>
          <a:prstGeom prst="rect">
            <a:avLst/>
          </a:prstGeom>
          <a:solidFill>
            <a:srgbClr val="3F7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30F5737-2BC1-41D9-5CB9-917DBCC394A4}"/>
              </a:ext>
            </a:extLst>
          </p:cNvPr>
          <p:cNvSpPr/>
          <p:nvPr/>
        </p:nvSpPr>
        <p:spPr>
          <a:xfrm>
            <a:off x="8687706" y="1072885"/>
            <a:ext cx="2153928" cy="2758037"/>
          </a:xfrm>
          <a:prstGeom prst="rect">
            <a:avLst/>
          </a:prstGeom>
          <a:solidFill>
            <a:srgbClr val="3F7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E45ED4B-D0CC-ACC3-E1D1-9994C5853F7D}"/>
              </a:ext>
            </a:extLst>
          </p:cNvPr>
          <p:cNvPicPr>
            <a:picLocks noChangeAspect="1"/>
          </p:cNvPicPr>
          <p:nvPr/>
        </p:nvPicPr>
        <p:blipFill>
          <a:blip r:embed="rId6"/>
          <a:stretch>
            <a:fillRect/>
          </a:stretch>
        </p:blipFill>
        <p:spPr>
          <a:xfrm>
            <a:off x="8853727" y="1164326"/>
            <a:ext cx="1821886" cy="1828256"/>
          </a:xfrm>
          <a:prstGeom prst="ellipse">
            <a:avLst/>
          </a:prstGeom>
        </p:spPr>
      </p:pic>
      <p:sp>
        <p:nvSpPr>
          <p:cNvPr id="13" name="TextBox 12">
            <a:extLst>
              <a:ext uri="{FF2B5EF4-FFF2-40B4-BE49-F238E27FC236}">
                <a16:creationId xmlns:a16="http://schemas.microsoft.com/office/drawing/2014/main" id="{E7F40231-7158-8D77-E782-0DF6C63665D5}"/>
              </a:ext>
            </a:extLst>
          </p:cNvPr>
          <p:cNvSpPr txBox="1"/>
          <p:nvPr/>
        </p:nvSpPr>
        <p:spPr>
          <a:xfrm>
            <a:off x="8698090" y="3381435"/>
            <a:ext cx="2153928" cy="4206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Licensed therapist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Equity and social justice leader</a:t>
            </a:r>
          </a:p>
        </p:txBody>
      </p:sp>
      <p:sp>
        <p:nvSpPr>
          <p:cNvPr id="14" name="Rectangle 13">
            <a:extLst>
              <a:ext uri="{FF2B5EF4-FFF2-40B4-BE49-F238E27FC236}">
                <a16:creationId xmlns:a16="http://schemas.microsoft.com/office/drawing/2014/main" id="{B2E04004-5A13-8494-C782-24349DA77FB9}"/>
              </a:ext>
            </a:extLst>
          </p:cNvPr>
          <p:cNvSpPr/>
          <p:nvPr/>
        </p:nvSpPr>
        <p:spPr>
          <a:xfrm>
            <a:off x="278128" y="3997152"/>
            <a:ext cx="2075306" cy="27580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AD8F99E-895F-8755-D6F9-2D6A256EF145}"/>
              </a:ext>
            </a:extLst>
          </p:cNvPr>
          <p:cNvPicPr>
            <a:picLocks noChangeAspect="1"/>
          </p:cNvPicPr>
          <p:nvPr/>
        </p:nvPicPr>
        <p:blipFill rotWithShape="1">
          <a:blip r:embed="rId7"/>
          <a:srcRect l="5628" r="9334"/>
          <a:stretch/>
        </p:blipFill>
        <p:spPr>
          <a:xfrm>
            <a:off x="470939" y="4142496"/>
            <a:ext cx="1689684" cy="1654658"/>
          </a:xfrm>
          <a:prstGeom prst="flowChartConnector">
            <a:avLst/>
          </a:prstGeom>
        </p:spPr>
      </p:pic>
      <p:sp>
        <p:nvSpPr>
          <p:cNvPr id="16" name="TextBox 15">
            <a:extLst>
              <a:ext uri="{FF2B5EF4-FFF2-40B4-BE49-F238E27FC236}">
                <a16:creationId xmlns:a16="http://schemas.microsoft.com/office/drawing/2014/main" id="{52F376C3-3763-3D56-6710-96881436CE14}"/>
              </a:ext>
            </a:extLst>
          </p:cNvPr>
          <p:cNvSpPr txBox="1"/>
          <p:nvPr/>
        </p:nvSpPr>
        <p:spPr>
          <a:xfrm>
            <a:off x="390466" y="5890214"/>
            <a:ext cx="1821886" cy="307777"/>
          </a:xfrm>
          <a:prstGeom prst="rect">
            <a:avLst/>
          </a:prstGeom>
          <a:noFill/>
        </p:spPr>
        <p:txBody>
          <a:bodyPr wrap="square" rtlCol="0">
            <a:spAutoFit/>
          </a:bodyPr>
          <a:lstStyle>
            <a:defPPr>
              <a:defRPr lang="en-US"/>
            </a:defPPr>
            <a:lvl1pPr algn="ctr">
              <a:defRPr sz="1400" b="1">
                <a:solidFill>
                  <a:schemeClr val="bg1"/>
                </a:solidFill>
                <a:latin typeface="Montserrat Medium" panose="00000600000000000000" pitchFamily="2" charset="0"/>
                <a:cs typeface="Poppins"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Medium" panose="00000600000000000000" pitchFamily="2" charset="0"/>
                <a:ea typeface="+mn-ea"/>
                <a:cs typeface="Poppins" panose="00000500000000000000" pitchFamily="2" charset="0"/>
              </a:rPr>
              <a:t>Taylor Odegard</a:t>
            </a:r>
          </a:p>
        </p:txBody>
      </p:sp>
      <p:sp>
        <p:nvSpPr>
          <p:cNvPr id="17" name="TextBox 16">
            <a:extLst>
              <a:ext uri="{FF2B5EF4-FFF2-40B4-BE49-F238E27FC236}">
                <a16:creationId xmlns:a16="http://schemas.microsoft.com/office/drawing/2014/main" id="{82977FC7-BC2D-74CB-0EE3-1DD3B05EF928}"/>
              </a:ext>
            </a:extLst>
          </p:cNvPr>
          <p:cNvSpPr txBox="1"/>
          <p:nvPr/>
        </p:nvSpPr>
        <p:spPr>
          <a:xfrm>
            <a:off x="224445" y="6291051"/>
            <a:ext cx="2153928" cy="420628"/>
          </a:xfrm>
          <a:prstGeom prst="rect">
            <a:avLst/>
          </a:prstGeom>
          <a:noFill/>
        </p:spPr>
        <p:txBody>
          <a:bodyPr wrap="square" rtlCol="0">
            <a:spAutoFit/>
          </a:bodyPr>
          <a:lstStyle>
            <a:defPPr>
              <a:defRPr lang="en-US"/>
            </a:defPPr>
            <a:lvl1pPr algn="ctr">
              <a:spcAft>
                <a:spcPts val="400"/>
              </a:spcAft>
              <a:defRPr sz="900">
                <a:solidFill>
                  <a:schemeClr val="bg1"/>
                </a:solidFill>
                <a:latin typeface="Montserrat" panose="00000500000000000000" pitchFamily="2"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CEO, </a:t>
            </a:r>
            <a:r>
              <a:rPr kumimoji="0" lang="en-US" sz="900" b="0" i="0" u="none" strike="noStrike" kern="1200" cap="none" spc="0" normalizeH="0" baseline="0" noProof="0" err="1">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NavigatorCRE</a:t>
            </a:r>
            <a:endPar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Technical Lead</a:t>
            </a:r>
          </a:p>
        </p:txBody>
      </p:sp>
      <p:sp>
        <p:nvSpPr>
          <p:cNvPr id="18" name="Rectangle 17">
            <a:extLst>
              <a:ext uri="{FF2B5EF4-FFF2-40B4-BE49-F238E27FC236}">
                <a16:creationId xmlns:a16="http://schemas.microsoft.com/office/drawing/2014/main" id="{4D9660E6-F6EA-6B20-B0B0-159158CCBFAD}"/>
              </a:ext>
            </a:extLst>
          </p:cNvPr>
          <p:cNvSpPr/>
          <p:nvPr/>
        </p:nvSpPr>
        <p:spPr>
          <a:xfrm>
            <a:off x="2568800" y="3997152"/>
            <a:ext cx="2134883" cy="2758037"/>
          </a:xfrm>
          <a:prstGeom prst="rect">
            <a:avLst/>
          </a:prstGeom>
          <a:solidFill>
            <a:srgbClr val="3F7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9C22848-5113-F4F6-7DBE-11A40DAD7EFC}"/>
              </a:ext>
            </a:extLst>
          </p:cNvPr>
          <p:cNvPicPr>
            <a:picLocks noChangeAspect="1"/>
          </p:cNvPicPr>
          <p:nvPr/>
        </p:nvPicPr>
        <p:blipFill rotWithShape="1">
          <a:blip r:embed="rId8"/>
          <a:srcRect b="7777"/>
          <a:stretch/>
        </p:blipFill>
        <p:spPr>
          <a:xfrm>
            <a:off x="2868088" y="4146629"/>
            <a:ext cx="1540307" cy="1638483"/>
          </a:xfrm>
          <a:prstGeom prst="ellipse">
            <a:avLst/>
          </a:prstGeom>
        </p:spPr>
      </p:pic>
      <p:sp>
        <p:nvSpPr>
          <p:cNvPr id="20" name="TextBox 19">
            <a:extLst>
              <a:ext uri="{FF2B5EF4-FFF2-40B4-BE49-F238E27FC236}">
                <a16:creationId xmlns:a16="http://schemas.microsoft.com/office/drawing/2014/main" id="{6BEF50E4-5F11-C279-D3DC-2E559585CD7A}"/>
              </a:ext>
            </a:extLst>
          </p:cNvPr>
          <p:cNvSpPr txBox="1"/>
          <p:nvPr/>
        </p:nvSpPr>
        <p:spPr>
          <a:xfrm>
            <a:off x="2707746" y="5883507"/>
            <a:ext cx="1821886" cy="307777"/>
          </a:xfrm>
          <a:prstGeom prst="rect">
            <a:avLst/>
          </a:prstGeom>
          <a:noFill/>
        </p:spPr>
        <p:txBody>
          <a:bodyPr wrap="square" rtlCol="0">
            <a:spAutoFit/>
          </a:bodyPr>
          <a:lstStyle>
            <a:defPPr>
              <a:defRPr lang="en-US"/>
            </a:defPPr>
            <a:lvl1pPr algn="ctr">
              <a:defRPr sz="1400" b="1">
                <a:solidFill>
                  <a:schemeClr val="bg1"/>
                </a:solidFill>
                <a:latin typeface="Montserrat Medium" panose="00000600000000000000" pitchFamily="2" charset="0"/>
                <a:cs typeface="Poppins"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Medium" panose="00000600000000000000" pitchFamily="2" charset="0"/>
                <a:ea typeface="+mn-ea"/>
                <a:cs typeface="Poppins" panose="00000500000000000000" pitchFamily="2" charset="0"/>
              </a:rPr>
              <a:t>Peggy Dolane</a:t>
            </a:r>
          </a:p>
        </p:txBody>
      </p:sp>
      <p:sp>
        <p:nvSpPr>
          <p:cNvPr id="21" name="TextBox 20">
            <a:extLst>
              <a:ext uri="{FF2B5EF4-FFF2-40B4-BE49-F238E27FC236}">
                <a16:creationId xmlns:a16="http://schemas.microsoft.com/office/drawing/2014/main" id="{2A151505-E200-8C3C-F0FD-6C1B773AE3DD}"/>
              </a:ext>
            </a:extLst>
          </p:cNvPr>
          <p:cNvSpPr txBox="1"/>
          <p:nvPr/>
        </p:nvSpPr>
        <p:spPr>
          <a:xfrm>
            <a:off x="2541725" y="6276492"/>
            <a:ext cx="2153928" cy="420628"/>
          </a:xfrm>
          <a:prstGeom prst="rect">
            <a:avLst/>
          </a:prstGeom>
          <a:noFill/>
        </p:spPr>
        <p:txBody>
          <a:bodyPr wrap="square" rtlCol="0">
            <a:spAutoFit/>
          </a:bodyPr>
          <a:lstStyle>
            <a:defPPr>
              <a:defRPr lang="en-US"/>
            </a:defPPr>
            <a:lvl1pPr algn="ctr">
              <a:spcAft>
                <a:spcPts val="400"/>
              </a:spcAft>
              <a:defRPr sz="900">
                <a:solidFill>
                  <a:schemeClr val="bg1"/>
                </a:solidFill>
                <a:latin typeface="Montserrat" panose="00000500000000000000" pitchFamily="2"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Parent Advocate</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Policy </a:t>
            </a:r>
            <a:r>
              <a:rPr kumimoji="0" lang="en-US" sz="900" b="0" i="0" u="none" strike="noStrike" kern="1200" cap="none" spc="0" normalizeH="0" baseline="0" noProof="0" err="1">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Liasion</a:t>
            </a:r>
            <a:endPar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endParaRPr>
          </a:p>
        </p:txBody>
      </p:sp>
      <p:sp>
        <p:nvSpPr>
          <p:cNvPr id="22" name="Rectangle 21">
            <a:extLst>
              <a:ext uri="{FF2B5EF4-FFF2-40B4-BE49-F238E27FC236}">
                <a16:creationId xmlns:a16="http://schemas.microsoft.com/office/drawing/2014/main" id="{03ADDB65-8F6A-7912-5A40-CA5E6A12789A}"/>
              </a:ext>
            </a:extLst>
          </p:cNvPr>
          <p:cNvSpPr/>
          <p:nvPr/>
        </p:nvSpPr>
        <p:spPr>
          <a:xfrm>
            <a:off x="4986084" y="3997152"/>
            <a:ext cx="2134883" cy="2758037"/>
          </a:xfrm>
          <a:prstGeom prst="rect">
            <a:avLst/>
          </a:prstGeom>
          <a:solidFill>
            <a:srgbClr val="437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E91FF51-425D-2EBA-5D1D-D3396D7D97CE}"/>
              </a:ext>
            </a:extLst>
          </p:cNvPr>
          <p:cNvPicPr>
            <a:picLocks noChangeAspect="1"/>
          </p:cNvPicPr>
          <p:nvPr/>
        </p:nvPicPr>
        <p:blipFill rotWithShape="1">
          <a:blip r:embed="rId9"/>
          <a:srcRect l="8322" r="7371" b="5807"/>
          <a:stretch/>
        </p:blipFill>
        <p:spPr>
          <a:xfrm>
            <a:off x="5168201" y="4146629"/>
            <a:ext cx="1720983" cy="1654657"/>
          </a:xfrm>
          <a:prstGeom prst="ellipse">
            <a:avLst/>
          </a:prstGeom>
        </p:spPr>
      </p:pic>
      <p:sp>
        <p:nvSpPr>
          <p:cNvPr id="24" name="TextBox 23">
            <a:extLst>
              <a:ext uri="{FF2B5EF4-FFF2-40B4-BE49-F238E27FC236}">
                <a16:creationId xmlns:a16="http://schemas.microsoft.com/office/drawing/2014/main" id="{19CC9696-732A-1DBB-806E-CB1985934507}"/>
              </a:ext>
            </a:extLst>
          </p:cNvPr>
          <p:cNvSpPr txBox="1"/>
          <p:nvPr/>
        </p:nvSpPr>
        <p:spPr>
          <a:xfrm>
            <a:off x="5143262" y="5875296"/>
            <a:ext cx="1821886" cy="307777"/>
          </a:xfrm>
          <a:prstGeom prst="rect">
            <a:avLst/>
          </a:prstGeom>
          <a:noFill/>
        </p:spPr>
        <p:txBody>
          <a:bodyPr wrap="square" rtlCol="0">
            <a:spAutoFit/>
          </a:bodyPr>
          <a:lstStyle>
            <a:defPPr>
              <a:defRPr lang="en-US"/>
            </a:defPPr>
            <a:lvl1pPr algn="ctr">
              <a:defRPr sz="1400" b="1">
                <a:solidFill>
                  <a:schemeClr val="bg1"/>
                </a:solidFill>
                <a:latin typeface="Montserrat Medium" panose="00000600000000000000" pitchFamily="2" charset="0"/>
                <a:cs typeface="Poppins"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Medium" panose="00000600000000000000" pitchFamily="2" charset="0"/>
                <a:ea typeface="+mn-ea"/>
                <a:cs typeface="Poppins" panose="00000500000000000000" pitchFamily="2" charset="0"/>
              </a:rPr>
              <a:t>Janice Schutz</a:t>
            </a:r>
          </a:p>
        </p:txBody>
      </p:sp>
      <p:sp>
        <p:nvSpPr>
          <p:cNvPr id="25" name="TextBox 24">
            <a:extLst>
              <a:ext uri="{FF2B5EF4-FFF2-40B4-BE49-F238E27FC236}">
                <a16:creationId xmlns:a16="http://schemas.microsoft.com/office/drawing/2014/main" id="{89F107B2-FA79-3AC9-8B89-D6F79E0C2239}"/>
              </a:ext>
            </a:extLst>
          </p:cNvPr>
          <p:cNvSpPr txBox="1"/>
          <p:nvPr/>
        </p:nvSpPr>
        <p:spPr>
          <a:xfrm>
            <a:off x="4976561" y="6291051"/>
            <a:ext cx="2153928" cy="420628"/>
          </a:xfrm>
          <a:prstGeom prst="rect">
            <a:avLst/>
          </a:prstGeom>
          <a:noFill/>
        </p:spPr>
        <p:txBody>
          <a:bodyPr wrap="square" rtlCol="0">
            <a:spAutoFit/>
          </a:bodyPr>
          <a:lstStyle>
            <a:defPPr>
              <a:defRPr lang="en-US"/>
            </a:defPPr>
            <a:lvl1pPr algn="ctr">
              <a:spcAft>
                <a:spcPts val="400"/>
              </a:spcAft>
              <a:defRPr sz="900">
                <a:solidFill>
                  <a:schemeClr val="bg1"/>
                </a:solidFill>
                <a:latin typeface="Montserrat" panose="00000500000000000000" pitchFamily="2"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CEO, WSCC</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Government Coordination</a:t>
            </a:r>
          </a:p>
        </p:txBody>
      </p:sp>
      <p:sp>
        <p:nvSpPr>
          <p:cNvPr id="26" name="Rectangle 25">
            <a:extLst>
              <a:ext uri="{FF2B5EF4-FFF2-40B4-BE49-F238E27FC236}">
                <a16:creationId xmlns:a16="http://schemas.microsoft.com/office/drawing/2014/main" id="{E8859AF8-61D9-A724-22BF-28B8355B2462}"/>
              </a:ext>
            </a:extLst>
          </p:cNvPr>
          <p:cNvSpPr/>
          <p:nvPr/>
        </p:nvSpPr>
        <p:spPr>
          <a:xfrm>
            <a:off x="7358228" y="3997151"/>
            <a:ext cx="2134883" cy="2758037"/>
          </a:xfrm>
          <a:prstGeom prst="rect">
            <a:avLst/>
          </a:prstGeom>
          <a:solidFill>
            <a:srgbClr val="747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6D13207-6ABE-58B4-5A79-E9317152CDFD}"/>
              </a:ext>
            </a:extLst>
          </p:cNvPr>
          <p:cNvSpPr/>
          <p:nvPr/>
        </p:nvSpPr>
        <p:spPr>
          <a:xfrm>
            <a:off x="9737662" y="3997150"/>
            <a:ext cx="2134883" cy="2758037"/>
          </a:xfrm>
          <a:prstGeom prst="rect">
            <a:avLst/>
          </a:prstGeom>
          <a:solidFill>
            <a:srgbClr val="469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person smiling for the camera&#10;&#10;Description automatically generated with low confidence">
            <a:extLst>
              <a:ext uri="{FF2B5EF4-FFF2-40B4-BE49-F238E27FC236}">
                <a16:creationId xmlns:a16="http://schemas.microsoft.com/office/drawing/2014/main" id="{84951B92-9AEA-0BD1-7A36-CDE34CBAC4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491" t="17764" r="4798" b="16977"/>
          <a:stretch/>
        </p:blipFill>
        <p:spPr>
          <a:xfrm>
            <a:off x="7604699" y="4191807"/>
            <a:ext cx="1641940" cy="1649800"/>
          </a:xfrm>
          <a:prstGeom prst="flowChartConnector">
            <a:avLst/>
          </a:prstGeom>
        </p:spPr>
      </p:pic>
      <p:sp>
        <p:nvSpPr>
          <p:cNvPr id="29" name="TextBox 28">
            <a:extLst>
              <a:ext uri="{FF2B5EF4-FFF2-40B4-BE49-F238E27FC236}">
                <a16:creationId xmlns:a16="http://schemas.microsoft.com/office/drawing/2014/main" id="{1C4C92A2-173E-EFD8-839F-EB2FD952D4FE}"/>
              </a:ext>
            </a:extLst>
          </p:cNvPr>
          <p:cNvSpPr txBox="1"/>
          <p:nvPr/>
        </p:nvSpPr>
        <p:spPr>
          <a:xfrm>
            <a:off x="7468856" y="5890963"/>
            <a:ext cx="1821886" cy="307777"/>
          </a:xfrm>
          <a:prstGeom prst="rect">
            <a:avLst/>
          </a:prstGeom>
          <a:noFill/>
        </p:spPr>
        <p:txBody>
          <a:bodyPr wrap="square" rtlCol="0">
            <a:spAutoFit/>
          </a:bodyPr>
          <a:lstStyle>
            <a:defPPr>
              <a:defRPr lang="en-US"/>
            </a:defPPr>
            <a:lvl1pPr algn="ctr">
              <a:defRPr sz="1400" b="1">
                <a:solidFill>
                  <a:schemeClr val="bg1"/>
                </a:solidFill>
                <a:latin typeface="Montserrat Medium" panose="00000600000000000000" pitchFamily="2" charset="0"/>
                <a:cs typeface="Poppins"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Medium" panose="00000600000000000000" pitchFamily="2" charset="0"/>
                <a:ea typeface="+mn-ea"/>
                <a:cs typeface="Poppins" panose="00000500000000000000" pitchFamily="2" charset="0"/>
              </a:rPr>
              <a:t>Jerri Clark</a:t>
            </a:r>
          </a:p>
        </p:txBody>
      </p:sp>
      <p:sp>
        <p:nvSpPr>
          <p:cNvPr id="30" name="TextBox 29">
            <a:extLst>
              <a:ext uri="{FF2B5EF4-FFF2-40B4-BE49-F238E27FC236}">
                <a16:creationId xmlns:a16="http://schemas.microsoft.com/office/drawing/2014/main" id="{3E83D2FC-F79B-9344-246F-6705BC27E14E}"/>
              </a:ext>
            </a:extLst>
          </p:cNvPr>
          <p:cNvSpPr txBox="1"/>
          <p:nvPr/>
        </p:nvSpPr>
        <p:spPr>
          <a:xfrm>
            <a:off x="7302835" y="6287976"/>
            <a:ext cx="2153928" cy="420628"/>
          </a:xfrm>
          <a:prstGeom prst="rect">
            <a:avLst/>
          </a:prstGeom>
          <a:noFill/>
        </p:spPr>
        <p:txBody>
          <a:bodyPr wrap="square" rtlCol="0">
            <a:spAutoFit/>
          </a:bodyPr>
          <a:lstStyle>
            <a:defPPr>
              <a:defRPr lang="en-US"/>
            </a:defPPr>
            <a:lvl1pPr algn="ctr">
              <a:spcAft>
                <a:spcPts val="400"/>
              </a:spcAft>
              <a:defRPr sz="900">
                <a:solidFill>
                  <a:schemeClr val="bg1"/>
                </a:solidFill>
                <a:latin typeface="Montserrat" panose="00000500000000000000" pitchFamily="2"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Founder, MOMI</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Content Editor</a:t>
            </a:r>
          </a:p>
        </p:txBody>
      </p:sp>
      <p:sp>
        <p:nvSpPr>
          <p:cNvPr id="31" name="TextBox 30">
            <a:extLst>
              <a:ext uri="{FF2B5EF4-FFF2-40B4-BE49-F238E27FC236}">
                <a16:creationId xmlns:a16="http://schemas.microsoft.com/office/drawing/2014/main" id="{7F01FA72-6D9F-08AA-2052-EF81A5F4FF38}"/>
              </a:ext>
            </a:extLst>
          </p:cNvPr>
          <p:cNvSpPr txBox="1"/>
          <p:nvPr/>
        </p:nvSpPr>
        <p:spPr>
          <a:xfrm>
            <a:off x="9894160" y="5896945"/>
            <a:ext cx="1821886" cy="307777"/>
          </a:xfrm>
          <a:prstGeom prst="rect">
            <a:avLst/>
          </a:prstGeom>
          <a:noFill/>
        </p:spPr>
        <p:txBody>
          <a:bodyPr wrap="square" rtlCol="0">
            <a:spAutoFit/>
          </a:bodyPr>
          <a:lstStyle>
            <a:defPPr>
              <a:defRPr lang="en-US"/>
            </a:defPPr>
            <a:lvl1pPr algn="ctr">
              <a:defRPr sz="1400" b="1">
                <a:solidFill>
                  <a:schemeClr val="bg1"/>
                </a:solidFill>
                <a:latin typeface="Montserrat Medium" panose="00000600000000000000" pitchFamily="2" charset="0"/>
                <a:cs typeface="Poppins"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Medium" panose="00000600000000000000" pitchFamily="2" charset="0"/>
                <a:ea typeface="+mn-ea"/>
                <a:cs typeface="Poppins" panose="00000500000000000000" pitchFamily="2" charset="0"/>
              </a:rPr>
              <a:t>Jean Ross</a:t>
            </a:r>
          </a:p>
        </p:txBody>
      </p:sp>
      <p:sp>
        <p:nvSpPr>
          <p:cNvPr id="32" name="TextBox 31">
            <a:extLst>
              <a:ext uri="{FF2B5EF4-FFF2-40B4-BE49-F238E27FC236}">
                <a16:creationId xmlns:a16="http://schemas.microsoft.com/office/drawing/2014/main" id="{2530BB70-0809-1F7A-AF3E-869F84C2E81F}"/>
              </a:ext>
            </a:extLst>
          </p:cNvPr>
          <p:cNvSpPr txBox="1"/>
          <p:nvPr/>
        </p:nvSpPr>
        <p:spPr>
          <a:xfrm>
            <a:off x="9700447" y="6269640"/>
            <a:ext cx="2153928" cy="420628"/>
          </a:xfrm>
          <a:prstGeom prst="rect">
            <a:avLst/>
          </a:prstGeom>
          <a:noFill/>
        </p:spPr>
        <p:txBody>
          <a:bodyPr wrap="square" rtlCol="0">
            <a:spAutoFit/>
          </a:bodyPr>
          <a:lstStyle>
            <a:defPPr>
              <a:defRPr lang="en-US"/>
            </a:defPPr>
            <a:lvl1pPr algn="ctr">
              <a:spcAft>
                <a:spcPts val="400"/>
              </a:spcAft>
              <a:defRPr sz="900">
                <a:solidFill>
                  <a:schemeClr val="bg1"/>
                </a:solidFill>
                <a:latin typeface="Montserrat" panose="00000500000000000000" pitchFamily="2"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Founder, MOMI</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prstClr val="white"/>
                </a:solidFill>
                <a:effectLst/>
                <a:uLnTx/>
                <a:uFillTx/>
                <a:latin typeface="Montserrat" panose="00000500000000000000" pitchFamily="2" charset="0"/>
                <a:ea typeface="Lato" panose="020F0502020204030203" pitchFamily="34" charset="0"/>
                <a:cs typeface="Lato" panose="020F0502020204030203" pitchFamily="34" charset="0"/>
              </a:rPr>
              <a:t>Content Editor</a:t>
            </a:r>
          </a:p>
        </p:txBody>
      </p:sp>
      <p:sp>
        <p:nvSpPr>
          <p:cNvPr id="33" name="TextBox 32">
            <a:extLst>
              <a:ext uri="{FF2B5EF4-FFF2-40B4-BE49-F238E27FC236}">
                <a16:creationId xmlns:a16="http://schemas.microsoft.com/office/drawing/2014/main" id="{973CC498-307D-1B46-BEBA-E83FDBC2D643}"/>
              </a:ext>
            </a:extLst>
          </p:cNvPr>
          <p:cNvSpPr txBox="1"/>
          <p:nvPr/>
        </p:nvSpPr>
        <p:spPr>
          <a:xfrm>
            <a:off x="8863666" y="2962765"/>
            <a:ext cx="18218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Medium" panose="00000600000000000000" pitchFamily="2" charset="0"/>
                <a:ea typeface="+mn-ea"/>
                <a:cs typeface="Poppins" panose="00000500000000000000" pitchFamily="2" charset="0"/>
              </a:rPr>
              <a:t>Jackie St Louis, DPA, </a:t>
            </a:r>
            <a:r>
              <a:rPr lang="en-US" sz="1200" b="1" dirty="0">
                <a:solidFill>
                  <a:prstClr val="white"/>
                </a:solidFill>
                <a:latin typeface="Montserrat Medium" panose="00000600000000000000" pitchFamily="2" charset="0"/>
                <a:cs typeface="Poppins" panose="00000500000000000000" pitchFamily="2" charset="0"/>
              </a:rPr>
              <a:t>MSC, LMHC, MHP</a:t>
            </a:r>
          </a:p>
        </p:txBody>
      </p:sp>
      <p:pic>
        <p:nvPicPr>
          <p:cNvPr id="34" name="Picture 33">
            <a:extLst>
              <a:ext uri="{FF2B5EF4-FFF2-40B4-BE49-F238E27FC236}">
                <a16:creationId xmlns:a16="http://schemas.microsoft.com/office/drawing/2014/main" id="{681DD055-1A24-45F2-3391-E5EA586FB686}"/>
              </a:ext>
            </a:extLst>
          </p:cNvPr>
          <p:cNvPicPr>
            <a:picLocks noChangeAspect="1"/>
          </p:cNvPicPr>
          <p:nvPr/>
        </p:nvPicPr>
        <p:blipFill rotWithShape="1">
          <a:blip r:embed="rId11"/>
          <a:srcRect b="20298"/>
          <a:stretch/>
        </p:blipFill>
        <p:spPr>
          <a:xfrm>
            <a:off x="10003950" y="4280969"/>
            <a:ext cx="1546921" cy="1573304"/>
          </a:xfrm>
          <a:prstGeom prst="ellipse">
            <a:avLst/>
          </a:prstGeom>
        </p:spPr>
      </p:pic>
    </p:spTree>
    <p:extLst>
      <p:ext uri="{BB962C8B-B14F-4D97-AF65-F5344CB8AC3E}">
        <p14:creationId xmlns:p14="http://schemas.microsoft.com/office/powerpoint/2010/main" val="65205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2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3E7F0-C41B-E5E0-255C-69316BDAD2C5}"/>
              </a:ext>
            </a:extLst>
          </p:cNvPr>
          <p:cNvSpPr txBox="1"/>
          <p:nvPr/>
        </p:nvSpPr>
        <p:spPr>
          <a:xfrm>
            <a:off x="2823129" y="3098140"/>
            <a:ext cx="5561215" cy="661720"/>
          </a:xfrm>
          <a:prstGeom prst="rect">
            <a:avLst/>
          </a:prstGeom>
          <a:noFill/>
        </p:spPr>
        <p:txBody>
          <a:bodyPr wrap="square" rtlCol="0" anchor="b">
            <a:spAutoFit/>
          </a:bodyPr>
          <a:lstStyle>
            <a:defPPr>
              <a:defRPr lang="en-US"/>
            </a:defPPr>
            <a:lvl1pPr marR="0" lvl="0" indent="0" algn="ctr" fontAlgn="auto">
              <a:lnSpc>
                <a:spcPct val="100000"/>
              </a:lnSpc>
              <a:spcBef>
                <a:spcPts val="0"/>
              </a:spcBef>
              <a:spcAft>
                <a:spcPts val="0"/>
              </a:spcAft>
              <a:buClrTx/>
              <a:buSzTx/>
              <a:buFontTx/>
              <a:buNone/>
              <a:tabLst/>
              <a:defRPr kumimoji="0" sz="3700" b="1" i="0" u="none" strike="noStrike" cap="none" spc="-145" normalizeH="0" baseline="0">
                <a:ln>
                  <a:noFill/>
                </a:ln>
                <a:solidFill>
                  <a:srgbClr val="FFFFFF"/>
                </a:solidFill>
                <a:effectLst/>
                <a:uLnTx/>
                <a:uFillTx/>
                <a:latin typeface="Poppins" pitchFamily="2" charset="77"/>
                <a:cs typeface="Poppi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APPENDIX</a:t>
            </a:r>
            <a:endParaRPr kumimoji="0" lang="en-US" sz="3600" b="1" i="0" u="none" strike="noStrike" kern="1200" cap="none" spc="-145" normalizeH="0" baseline="0" noProof="0" dirty="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139528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Diagram&#10;&#10;Description automatically generated">
            <a:extLst>
              <a:ext uri="{FF2B5EF4-FFF2-40B4-BE49-F238E27FC236}">
                <a16:creationId xmlns:a16="http://schemas.microsoft.com/office/drawing/2014/main" id="{D433E64E-4D5C-1801-2EC1-46A0C900786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6000"/>
                    </a14:imgEffect>
                    <a14:imgEffect>
                      <a14:brightnessContrast bright="49000"/>
                    </a14:imgEffect>
                  </a14:imgLayer>
                </a14:imgProps>
              </a:ext>
            </a:extLst>
          </a:blip>
          <a:srcRect b="11067"/>
          <a:stretch/>
        </p:blipFill>
        <p:spPr>
          <a:xfrm>
            <a:off x="71437" y="0"/>
            <a:ext cx="12049125" cy="6777645"/>
          </a:xfrm>
          <a:prstGeom prst="rect">
            <a:avLst/>
          </a:prstGeom>
          <a:solidFill>
            <a:srgbClr val="B7D8E7"/>
          </a:solidFill>
        </p:spPr>
      </p:pic>
      <p:sp>
        <p:nvSpPr>
          <p:cNvPr id="3" name="TextBox 2">
            <a:extLst>
              <a:ext uri="{FF2B5EF4-FFF2-40B4-BE49-F238E27FC236}">
                <a16:creationId xmlns:a16="http://schemas.microsoft.com/office/drawing/2014/main" id="{93539C98-86AF-E46C-575E-887FE02734F8}"/>
              </a:ext>
            </a:extLst>
          </p:cNvPr>
          <p:cNvSpPr txBox="1"/>
          <p:nvPr/>
        </p:nvSpPr>
        <p:spPr>
          <a:xfrm>
            <a:off x="1985962" y="2883455"/>
            <a:ext cx="7915275" cy="2123658"/>
          </a:xfrm>
          <a:prstGeom prst="rect">
            <a:avLst/>
          </a:prstGeom>
          <a:solidFill>
            <a:schemeClr val="bg1">
              <a:alpha val="70000"/>
            </a:schemeClr>
          </a:solidFill>
        </p:spPr>
        <p:txBody>
          <a:bodyPr wrap="square" rtlCol="0">
            <a:spAutoFit/>
          </a:bodyPr>
          <a:lstStyle/>
          <a:p>
            <a:pPr algn="ctr"/>
            <a:r>
              <a:rPr lang="en-US" sz="4400" dirty="0">
                <a:solidFill>
                  <a:srgbClr val="213634"/>
                </a:solidFill>
                <a:latin typeface="Walter turncoat" panose="02000000000000000000" pitchFamily="2" charset="0"/>
              </a:rPr>
              <a:t>NAVIGATING YOUTH BEHAVIORAL HEALTH NEEDS</a:t>
            </a:r>
          </a:p>
        </p:txBody>
      </p:sp>
      <p:sp>
        <p:nvSpPr>
          <p:cNvPr id="4" name="TextBox 3">
            <a:extLst>
              <a:ext uri="{FF2B5EF4-FFF2-40B4-BE49-F238E27FC236}">
                <a16:creationId xmlns:a16="http://schemas.microsoft.com/office/drawing/2014/main" id="{C002977E-BBEE-C739-462D-D3996A58902F}"/>
              </a:ext>
            </a:extLst>
          </p:cNvPr>
          <p:cNvSpPr txBox="1"/>
          <p:nvPr/>
        </p:nvSpPr>
        <p:spPr>
          <a:xfrm>
            <a:off x="3181350" y="184874"/>
            <a:ext cx="3609975" cy="1532334"/>
          </a:xfrm>
          <a:prstGeom prst="wedgeRoundRectCallout">
            <a:avLst>
              <a:gd name="adj1" fmla="val 38378"/>
              <a:gd name="adj2" fmla="val 69274"/>
              <a:gd name="adj3" fmla="val 16667"/>
            </a:avLst>
          </a:prstGeom>
          <a:solidFill>
            <a:srgbClr val="B7D8E7"/>
          </a:solidFill>
        </p:spPr>
        <p:txBody>
          <a:bodyPr wrap="square" rtlCol="0">
            <a:spAutoFit/>
          </a:bodyPr>
          <a:lstStyle>
            <a:defPPr>
              <a:defRPr lang="en-US"/>
            </a:defPPr>
            <a:lvl1pPr algn="ctr">
              <a:defRPr sz="4400">
                <a:solidFill>
                  <a:srgbClr val="213634"/>
                </a:solidFill>
                <a:latin typeface="Walter turncoat" panose="02000000000000000000" pitchFamily="2" charset="0"/>
              </a:defRPr>
            </a:lvl1pPr>
          </a:lstStyle>
          <a:p>
            <a:pPr algn="l"/>
            <a:r>
              <a:rPr lang="en-US" sz="1400" dirty="0">
                <a:latin typeface="Delius" panose="02000603000000000000" pitchFamily="2" charset="0"/>
                <a:cs typeface="Amatic sc" panose="00000500000000000000" pitchFamily="2" charset="-79"/>
              </a:rPr>
              <a:t>“[There are] </a:t>
            </a:r>
            <a:r>
              <a:rPr lang="en-US" sz="1400" b="1" i="1" dirty="0">
                <a:latin typeface="Delius" panose="02000603000000000000" pitchFamily="2" charset="0"/>
                <a:cs typeface="Amatic sc" panose="00000500000000000000" pitchFamily="2" charset="-79"/>
              </a:rPr>
              <a:t>Gaps in services, but there are also enormous gaps in education and stigma reduction and the normalization of accessing behavioral health supports at large</a:t>
            </a:r>
            <a:r>
              <a:rPr lang="en-US" sz="1400" dirty="0">
                <a:latin typeface="Delius" panose="02000603000000000000" pitchFamily="2" charset="0"/>
                <a:cs typeface="Amatic sc" panose="00000500000000000000" pitchFamily="2" charset="-79"/>
              </a:rPr>
              <a:t>“ – Parent with lived experience</a:t>
            </a:r>
          </a:p>
        </p:txBody>
      </p:sp>
      <p:sp>
        <p:nvSpPr>
          <p:cNvPr id="5" name="TextBox 4">
            <a:extLst>
              <a:ext uri="{FF2B5EF4-FFF2-40B4-BE49-F238E27FC236}">
                <a16:creationId xmlns:a16="http://schemas.microsoft.com/office/drawing/2014/main" id="{32D63C2D-6979-346B-9265-6393E218961F}"/>
              </a:ext>
            </a:extLst>
          </p:cNvPr>
          <p:cNvSpPr txBox="1"/>
          <p:nvPr/>
        </p:nvSpPr>
        <p:spPr>
          <a:xfrm>
            <a:off x="8096250" y="5468561"/>
            <a:ext cx="3609975" cy="1055608"/>
          </a:xfrm>
          <a:prstGeom prst="wedgeRoundRectCallout">
            <a:avLst>
              <a:gd name="adj1" fmla="val -37192"/>
              <a:gd name="adj2" fmla="val -65549"/>
              <a:gd name="adj3" fmla="val 16667"/>
            </a:avLst>
          </a:prstGeom>
          <a:solidFill>
            <a:srgbClr val="B7D8E7"/>
          </a:solidFill>
        </p:spPr>
        <p:txBody>
          <a:bodyPr wrap="square" rtlCol="0">
            <a:spAutoFit/>
          </a:bodyPr>
          <a:lstStyle>
            <a:defPPr>
              <a:defRPr lang="en-US"/>
            </a:defPPr>
            <a:lvl1pPr algn="ctr">
              <a:defRPr sz="4400">
                <a:solidFill>
                  <a:srgbClr val="213634"/>
                </a:solidFill>
                <a:latin typeface="Walter turncoat" panose="02000000000000000000" pitchFamily="2" charset="0"/>
              </a:defRPr>
            </a:lvl1pPr>
          </a:lstStyle>
          <a:p>
            <a:pPr algn="l"/>
            <a:r>
              <a:rPr lang="en-US" sz="1400" dirty="0">
                <a:latin typeface="Delius" panose="02000603000000000000" pitchFamily="2" charset="0"/>
                <a:cs typeface="Amatic sc" panose="00000500000000000000" pitchFamily="2" charset="-79"/>
              </a:rPr>
              <a:t>"</a:t>
            </a:r>
            <a:r>
              <a:rPr lang="en-US" sz="1400" b="1" i="1" dirty="0">
                <a:latin typeface="Delius" panose="02000603000000000000" pitchFamily="2" charset="0"/>
                <a:cs typeface="Amatic sc" panose="00000500000000000000" pitchFamily="2" charset="-79"/>
              </a:rPr>
              <a:t>The system is not only about the treatment and services for children but all the supports needed for families</a:t>
            </a:r>
            <a:r>
              <a:rPr lang="en-US" sz="1400" dirty="0">
                <a:latin typeface="Delius" panose="02000603000000000000" pitchFamily="2" charset="0"/>
                <a:cs typeface="Amatic sc" panose="00000500000000000000" pitchFamily="2" charset="-79"/>
              </a:rPr>
              <a:t>” – Parent with lived experience</a:t>
            </a:r>
          </a:p>
        </p:txBody>
      </p:sp>
      <p:sp>
        <p:nvSpPr>
          <p:cNvPr id="6" name="TextBox 5">
            <a:extLst>
              <a:ext uri="{FF2B5EF4-FFF2-40B4-BE49-F238E27FC236}">
                <a16:creationId xmlns:a16="http://schemas.microsoft.com/office/drawing/2014/main" id="{16BE6A54-78AF-8D17-8A1D-4F405FFFF2DB}"/>
              </a:ext>
            </a:extLst>
          </p:cNvPr>
          <p:cNvSpPr txBox="1"/>
          <p:nvPr/>
        </p:nvSpPr>
        <p:spPr>
          <a:xfrm>
            <a:off x="9901237" y="465460"/>
            <a:ext cx="1926431" cy="851297"/>
          </a:xfrm>
          <a:prstGeom prst="roundRect">
            <a:avLst/>
          </a:prstGeom>
          <a:solidFill>
            <a:schemeClr val="bg1">
              <a:lumMod val="85000"/>
              <a:alpha val="90000"/>
            </a:schemeClr>
          </a:solidFill>
        </p:spPr>
        <p:txBody>
          <a:bodyPr wrap="square" rtlCol="0">
            <a:spAutoFit/>
          </a:bodyPr>
          <a:lstStyle>
            <a:defPPr>
              <a:defRPr lang="en-US"/>
            </a:defPPr>
            <a:lvl1pPr algn="ctr">
              <a:defRPr sz="1400">
                <a:solidFill>
                  <a:srgbClr val="213634"/>
                </a:solidFill>
                <a:latin typeface="Delius" panose="02000603000000000000" pitchFamily="2" charset="0"/>
                <a:cs typeface="Amatic sc" panose="00000500000000000000" pitchFamily="2" charset="-79"/>
              </a:defRPr>
            </a:lvl1pPr>
          </a:lstStyle>
          <a:p>
            <a:r>
              <a:rPr lang="en-US" sz="1100" dirty="0"/>
              <a:t>If one googles “Behavioral health resources Washington”, 2.38 billion results appear</a:t>
            </a:r>
          </a:p>
        </p:txBody>
      </p:sp>
      <p:sp>
        <p:nvSpPr>
          <p:cNvPr id="7" name="TextBox 6">
            <a:extLst>
              <a:ext uri="{FF2B5EF4-FFF2-40B4-BE49-F238E27FC236}">
                <a16:creationId xmlns:a16="http://schemas.microsoft.com/office/drawing/2014/main" id="{D0BD6644-DBC6-E159-680D-726BDBB9FC21}"/>
              </a:ext>
            </a:extLst>
          </p:cNvPr>
          <p:cNvSpPr txBox="1"/>
          <p:nvPr/>
        </p:nvSpPr>
        <p:spPr>
          <a:xfrm>
            <a:off x="142875" y="4830981"/>
            <a:ext cx="2428875" cy="851297"/>
          </a:xfrm>
          <a:prstGeom prst="roundRect">
            <a:avLst/>
          </a:prstGeom>
          <a:solidFill>
            <a:schemeClr val="bg1">
              <a:lumMod val="85000"/>
              <a:alpha val="90000"/>
            </a:schemeClr>
          </a:solidFill>
        </p:spPr>
        <p:txBody>
          <a:bodyPr wrap="square" rtlCol="0">
            <a:spAutoFit/>
          </a:bodyPr>
          <a:lstStyle>
            <a:defPPr>
              <a:defRPr lang="en-US"/>
            </a:defPPr>
            <a:lvl1pPr>
              <a:defRPr sz="1400">
                <a:solidFill>
                  <a:srgbClr val="213634"/>
                </a:solidFill>
                <a:latin typeface="Delius" panose="02000603000000000000" pitchFamily="2" charset="0"/>
                <a:cs typeface="Amatic sc" panose="00000500000000000000" pitchFamily="2" charset="-79"/>
              </a:defRPr>
            </a:lvl1pPr>
          </a:lstStyle>
          <a:p>
            <a:pPr algn="ctr"/>
            <a:r>
              <a:rPr lang="en-US" sz="1100" dirty="0"/>
              <a:t>41% of counties in Washington state do not have one single licensed professional for behavioral health services</a:t>
            </a:r>
            <a:r>
              <a:rPr lang="en-US" sz="1100" baseline="30000" dirty="0"/>
              <a:t>1</a:t>
            </a:r>
          </a:p>
        </p:txBody>
      </p:sp>
      <p:sp>
        <p:nvSpPr>
          <p:cNvPr id="8" name="TextBox 7">
            <a:extLst>
              <a:ext uri="{FF2B5EF4-FFF2-40B4-BE49-F238E27FC236}">
                <a16:creationId xmlns:a16="http://schemas.microsoft.com/office/drawing/2014/main" id="{586C3209-1DB5-8E74-655E-7E4DD0674439}"/>
              </a:ext>
            </a:extLst>
          </p:cNvPr>
          <p:cNvSpPr txBox="1"/>
          <p:nvPr/>
        </p:nvSpPr>
        <p:spPr>
          <a:xfrm>
            <a:off x="9705975" y="3195903"/>
            <a:ext cx="2224682" cy="851297"/>
          </a:xfrm>
          <a:prstGeom prst="roundRect">
            <a:avLst/>
          </a:prstGeom>
          <a:solidFill>
            <a:schemeClr val="bg1">
              <a:lumMod val="85000"/>
              <a:alpha val="90000"/>
            </a:schemeClr>
          </a:solidFill>
        </p:spPr>
        <p:txBody>
          <a:bodyPr wrap="square" rtlCol="0">
            <a:spAutoFit/>
          </a:bodyPr>
          <a:lstStyle>
            <a:defPPr>
              <a:defRPr lang="en-US"/>
            </a:defPPr>
            <a:lvl1pPr algn="ctr">
              <a:defRPr sz="1400">
                <a:solidFill>
                  <a:srgbClr val="213634"/>
                </a:solidFill>
                <a:latin typeface="Delius" panose="02000603000000000000" pitchFamily="2" charset="0"/>
                <a:cs typeface="Amatic sc" panose="00000500000000000000" pitchFamily="2" charset="-79"/>
              </a:defRPr>
            </a:lvl1pPr>
          </a:lstStyle>
          <a:p>
            <a:r>
              <a:rPr lang="en-US" sz="1100" dirty="0"/>
              <a:t>Living in poor or low- income household has been linked to increased risk for mental health problems in children</a:t>
            </a:r>
            <a:r>
              <a:rPr lang="en-US" sz="1100" baseline="30000" dirty="0"/>
              <a:t>3</a:t>
            </a:r>
          </a:p>
        </p:txBody>
      </p:sp>
      <p:sp>
        <p:nvSpPr>
          <p:cNvPr id="9" name="TextBox 8">
            <a:extLst>
              <a:ext uri="{FF2B5EF4-FFF2-40B4-BE49-F238E27FC236}">
                <a16:creationId xmlns:a16="http://schemas.microsoft.com/office/drawing/2014/main" id="{6C94B5CE-FB6B-048B-4C80-E9C1BB9F4F89}"/>
              </a:ext>
            </a:extLst>
          </p:cNvPr>
          <p:cNvSpPr txBox="1"/>
          <p:nvPr/>
        </p:nvSpPr>
        <p:spPr>
          <a:xfrm>
            <a:off x="3702843" y="5634544"/>
            <a:ext cx="2428875" cy="1038582"/>
          </a:xfrm>
          <a:prstGeom prst="roundRect">
            <a:avLst/>
          </a:prstGeom>
          <a:solidFill>
            <a:schemeClr val="bg1">
              <a:lumMod val="85000"/>
              <a:alpha val="90000"/>
            </a:schemeClr>
          </a:solidFill>
        </p:spPr>
        <p:txBody>
          <a:bodyPr wrap="square" rtlCol="0">
            <a:spAutoFit/>
          </a:bodyPr>
          <a:lstStyle>
            <a:defPPr>
              <a:defRPr lang="en-US"/>
            </a:defPPr>
            <a:lvl1pPr algn="ctr">
              <a:defRPr sz="1100">
                <a:solidFill>
                  <a:srgbClr val="213634"/>
                </a:solidFill>
                <a:latin typeface="Delius" panose="02000603000000000000" pitchFamily="2" charset="0"/>
                <a:cs typeface="Amatic sc" panose="00000500000000000000" pitchFamily="2" charset="-79"/>
              </a:defRPr>
            </a:lvl1pPr>
          </a:lstStyle>
          <a:p>
            <a:r>
              <a:rPr lang="en-US" dirty="0"/>
              <a:t>In Washington it is estimated that 15.3 – 17.7% of youth ages 0 – 17 are in need of behavioral health services and roughly only half of them receive the care they need</a:t>
            </a:r>
            <a:r>
              <a:rPr lang="en-US" baseline="30000" dirty="0"/>
              <a:t>2</a:t>
            </a:r>
          </a:p>
        </p:txBody>
      </p:sp>
      <p:sp>
        <p:nvSpPr>
          <p:cNvPr id="10" name="TextBox 9">
            <a:extLst>
              <a:ext uri="{FF2B5EF4-FFF2-40B4-BE49-F238E27FC236}">
                <a16:creationId xmlns:a16="http://schemas.microsoft.com/office/drawing/2014/main" id="{C571EB51-55E9-5571-F364-4ADCD3677076}"/>
              </a:ext>
            </a:extLst>
          </p:cNvPr>
          <p:cNvSpPr txBox="1"/>
          <p:nvPr/>
        </p:nvSpPr>
        <p:spPr>
          <a:xfrm>
            <a:off x="142875" y="1366956"/>
            <a:ext cx="2762250" cy="1516499"/>
          </a:xfrm>
          <a:prstGeom prst="roundRect">
            <a:avLst>
              <a:gd name="adj" fmla="val 8854"/>
            </a:avLst>
          </a:prstGeom>
          <a:solidFill>
            <a:schemeClr val="bg1">
              <a:lumMod val="85000"/>
              <a:alpha val="90000"/>
            </a:schemeClr>
          </a:solidFill>
        </p:spPr>
        <p:txBody>
          <a:bodyPr wrap="square" rtlCol="0">
            <a:spAutoFit/>
          </a:bodyPr>
          <a:lstStyle>
            <a:defPPr>
              <a:defRPr lang="en-US"/>
            </a:defPPr>
            <a:lvl1pPr algn="ctr">
              <a:defRPr sz="1100">
                <a:solidFill>
                  <a:srgbClr val="213634"/>
                </a:solidFill>
                <a:latin typeface="Delius" panose="02000603000000000000" pitchFamily="2" charset="0"/>
                <a:cs typeface="Amatic sc" panose="00000500000000000000" pitchFamily="2" charset="-79"/>
              </a:defRPr>
            </a:lvl1pPr>
          </a:lstStyle>
          <a:p>
            <a:r>
              <a:rPr lang="en-US" dirty="0"/>
              <a:t>In Washington, our systems are disconnected and disparate, meaning navigating the systems one needs “can mean sorting through a tangled web of confusing diagnoses, frustrating conversations with insurers, and varying levels of care at private and public health care agencies”</a:t>
            </a:r>
            <a:r>
              <a:rPr lang="en-US" baseline="30000" dirty="0"/>
              <a:t>5</a:t>
            </a:r>
          </a:p>
        </p:txBody>
      </p:sp>
    </p:spTree>
    <p:extLst>
      <p:ext uri="{BB962C8B-B14F-4D97-AF65-F5344CB8AC3E}">
        <p14:creationId xmlns:p14="http://schemas.microsoft.com/office/powerpoint/2010/main" val="362240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8;p1"/>
          <p:cNvSpPr txBox="1">
            <a:spLocks/>
          </p:cNvSpPr>
          <p:nvPr/>
        </p:nvSpPr>
        <p:spPr>
          <a:xfrm>
            <a:off x="988944" y="3077548"/>
            <a:ext cx="10036752" cy="1016489"/>
          </a:xfrm>
          <a:prstGeom prst="rect">
            <a:avLst/>
          </a:prstGeom>
          <a:noFill/>
          <a:ln>
            <a:noFill/>
          </a:ln>
        </p:spPr>
        <p:txBody>
          <a:bodyPr spcFirstLastPara="1" wrap="square" lIns="91425" tIns="45700" rIns="91425" bIns="45700" anchor="ctr" anchorCtr="0">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dk1"/>
              </a:buClr>
              <a:buSzPts val="3300"/>
              <a:buFont typeface="Calibri"/>
              <a:buNone/>
            </a:pPr>
            <a:r>
              <a:rPr lang="en-US" sz="3200" b="1" dirty="0">
                <a:solidFill>
                  <a:srgbClr val="000000"/>
                </a:solidFill>
                <a:latin typeface="Calibri" panose="020F0502020204030204" pitchFamily="34" charset="0"/>
                <a:ea typeface="Calibri" panose="020F0502020204030204" pitchFamily="34" charset="0"/>
              </a:rPr>
              <a:t>Expanding Washington's</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Behavioral Health Workforce with Bachelor-level Behavioral Health Support Specialists</a:t>
            </a:r>
            <a:r>
              <a:rPr lang="en-US" sz="3200" b="1" dirty="0"/>
              <a:t/>
            </a:r>
            <a:br>
              <a:rPr lang="en-US" sz="3200" b="1" dirty="0"/>
            </a:br>
            <a:endParaRPr lang="en-US" sz="3200" b="1" dirty="0"/>
          </a:p>
        </p:txBody>
      </p:sp>
      <p:pic>
        <p:nvPicPr>
          <p:cNvPr id="4" name="Google Shape;89;p1"/>
          <p:cNvPicPr preferRelativeResize="0"/>
          <p:nvPr/>
        </p:nvPicPr>
        <p:blipFill rotWithShape="1">
          <a:blip r:embed="rId2">
            <a:alphaModFix/>
          </a:blip>
          <a:srcRect/>
          <a:stretch/>
        </p:blipFill>
        <p:spPr>
          <a:xfrm>
            <a:off x="5258822" y="4917362"/>
            <a:ext cx="1149678" cy="1109769"/>
          </a:xfrm>
          <a:prstGeom prst="rect">
            <a:avLst/>
          </a:prstGeom>
          <a:noFill/>
          <a:ln>
            <a:noFill/>
          </a:ln>
        </p:spPr>
      </p:pic>
      <p:pic>
        <p:nvPicPr>
          <p:cNvPr id="5" name="Google Shape;90;p1"/>
          <p:cNvPicPr preferRelativeResize="0"/>
          <p:nvPr/>
        </p:nvPicPr>
        <p:blipFill rotWithShape="1">
          <a:blip r:embed="rId3">
            <a:alphaModFix/>
          </a:blip>
          <a:srcRect/>
          <a:stretch/>
        </p:blipFill>
        <p:spPr>
          <a:xfrm>
            <a:off x="2123462" y="5544839"/>
            <a:ext cx="1935264" cy="346376"/>
          </a:xfrm>
          <a:prstGeom prst="rect">
            <a:avLst/>
          </a:prstGeom>
          <a:noFill/>
          <a:ln>
            <a:noFill/>
          </a:ln>
        </p:spPr>
      </p:pic>
      <p:pic>
        <p:nvPicPr>
          <p:cNvPr id="6" name="Google Shape;91;p1"/>
          <p:cNvPicPr preferRelativeResize="0"/>
          <p:nvPr/>
        </p:nvPicPr>
        <p:blipFill rotWithShape="1">
          <a:blip r:embed="rId4">
            <a:alphaModFix/>
          </a:blip>
          <a:srcRect/>
          <a:stretch/>
        </p:blipFill>
        <p:spPr>
          <a:xfrm>
            <a:off x="7331935" y="5472247"/>
            <a:ext cx="3210559" cy="311099"/>
          </a:xfrm>
          <a:prstGeom prst="rect">
            <a:avLst/>
          </a:prstGeom>
          <a:noFill/>
          <a:ln>
            <a:noFill/>
          </a:ln>
        </p:spPr>
      </p:pic>
      <p:sp>
        <p:nvSpPr>
          <p:cNvPr id="7" name="Google Shape;92;p1"/>
          <p:cNvSpPr txBox="1">
            <a:spLocks/>
          </p:cNvSpPr>
          <p:nvPr/>
        </p:nvSpPr>
        <p:spPr>
          <a:xfrm>
            <a:off x="1500809" y="4366102"/>
            <a:ext cx="8512865" cy="1102520"/>
          </a:xfrm>
          <a:prstGeom prst="rect">
            <a:avLst/>
          </a:prstGeom>
          <a:noFill/>
          <a:ln>
            <a:noFill/>
          </a:ln>
        </p:spPr>
        <p:txBody>
          <a:bodyPr spcFirstLastPara="1" wrap="square" lIns="91425" tIns="45700" rIns="91425" bIns="45700" anchor="t" anchorCtr="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rgbClr val="888888"/>
              </a:buClr>
              <a:buSzPts val="2400"/>
              <a:buFont typeface="Arial" panose="020B0604020202020204" pitchFamily="34" charset="0"/>
              <a:buNone/>
            </a:pPr>
            <a:r>
              <a:rPr lang="en-US"/>
              <a:t>Anna Ratzliff</a:t>
            </a:r>
            <a:endParaRPr lang="en-US" dirty="0"/>
          </a:p>
        </p:txBody>
      </p:sp>
      <p:pic>
        <p:nvPicPr>
          <p:cNvPr id="8" name="Google Shape;93;p1"/>
          <p:cNvPicPr preferRelativeResize="0"/>
          <p:nvPr/>
        </p:nvPicPr>
        <p:blipFill rotWithShape="1">
          <a:blip r:embed="rId5">
            <a:alphaModFix/>
          </a:blip>
          <a:srcRect/>
          <a:stretch/>
        </p:blipFill>
        <p:spPr>
          <a:xfrm>
            <a:off x="663387" y="362247"/>
            <a:ext cx="4025153" cy="2136015"/>
          </a:xfrm>
          <a:prstGeom prst="rect">
            <a:avLst/>
          </a:prstGeom>
          <a:noFill/>
          <a:ln>
            <a:noFill/>
          </a:ln>
        </p:spPr>
      </p:pic>
      <p:pic>
        <p:nvPicPr>
          <p:cNvPr id="9" name="Google Shape;94;p1"/>
          <p:cNvPicPr preferRelativeResize="0"/>
          <p:nvPr/>
        </p:nvPicPr>
        <p:blipFill rotWithShape="1">
          <a:blip r:embed="rId6">
            <a:alphaModFix/>
          </a:blip>
          <a:srcRect/>
          <a:stretch/>
        </p:blipFill>
        <p:spPr>
          <a:xfrm>
            <a:off x="663387" y="555073"/>
            <a:ext cx="4025153" cy="1750362"/>
          </a:xfrm>
          <a:prstGeom prst="rect">
            <a:avLst/>
          </a:prstGeom>
          <a:noFill/>
          <a:ln>
            <a:noFill/>
          </a:ln>
        </p:spPr>
      </p:pic>
    </p:spTree>
    <p:extLst>
      <p:ext uri="{BB962C8B-B14F-4D97-AF65-F5344CB8AC3E}">
        <p14:creationId xmlns:p14="http://schemas.microsoft.com/office/powerpoint/2010/main" val="210178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780C-A7A3-2835-7E54-BE17046EC038}"/>
              </a:ext>
            </a:extLst>
          </p:cNvPr>
          <p:cNvSpPr txBox="1">
            <a:spLocks/>
          </p:cNvSpPr>
          <p:nvPr/>
        </p:nvSpPr>
        <p:spPr>
          <a:xfrm>
            <a:off x="838200" y="365125"/>
            <a:ext cx="10515600" cy="1325563"/>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a:latin typeface="Poppins" panose="00000500000000000000" pitchFamily="2" charset="0"/>
                <a:cs typeface="Poppins" panose="00000500000000000000" pitchFamily="2" charset="0"/>
              </a:rPr>
              <a:t>References </a:t>
            </a:r>
          </a:p>
        </p:txBody>
      </p:sp>
      <p:sp>
        <p:nvSpPr>
          <p:cNvPr id="3" name="Content Placeholder 2">
            <a:extLst>
              <a:ext uri="{FF2B5EF4-FFF2-40B4-BE49-F238E27FC236}">
                <a16:creationId xmlns:a16="http://schemas.microsoft.com/office/drawing/2014/main" id="{78BFAE39-E0D5-BF6B-D4D8-77CA96A261B3}"/>
              </a:ext>
            </a:extLst>
          </p:cNvPr>
          <p:cNvSpPr txBox="1">
            <a:spLocks/>
          </p:cNvSpPr>
          <p:nvPr/>
        </p:nvSpPr>
        <p:spPr>
          <a:xfrm>
            <a:off x="838200" y="1825625"/>
            <a:ext cx="10515600" cy="4667250"/>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Through public and private investment, we can transform behavioral health care in Washington </a:t>
            </a:r>
            <a:r>
              <a:rPr lang="en-US" sz="1400">
                <a:latin typeface="Poppins" panose="00000500000000000000" pitchFamily="2" charset="0"/>
                <a:cs typeface="Poppins" panose="00000500000000000000" pitchFamily="2" charset="0"/>
                <a:hlinkClick r:id="rId2"/>
              </a:rPr>
              <a:t>Through public and private investment, we can transform behavioral health care in Washington | Office of the President</a:t>
            </a:r>
            <a:endParaRPr lang="en-US" sz="1400">
              <a:latin typeface="Poppins" panose="00000500000000000000" pitchFamily="2" charset="0"/>
              <a:cs typeface="Poppins" panose="00000500000000000000" pitchFamily="2" charset="0"/>
            </a:endParaRPr>
          </a:p>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Behavioral Health Services in Washington </a:t>
            </a:r>
            <a:r>
              <a:rPr lang="en-US" sz="1400">
                <a:latin typeface="Poppins" panose="00000500000000000000" pitchFamily="2" charset="0"/>
                <a:cs typeface="Poppins" panose="00000500000000000000" pitchFamily="2" charset="0"/>
                <a:hlinkClick r:id="rId3"/>
              </a:rPr>
              <a:t>Behavioral health services in Washington | CDC</a:t>
            </a:r>
            <a:endParaRPr lang="en-US" sz="1400">
              <a:latin typeface="Poppins" panose="00000500000000000000" pitchFamily="2" charset="0"/>
              <a:cs typeface="Poppins" panose="00000500000000000000" pitchFamily="2" charset="0"/>
            </a:endParaRPr>
          </a:p>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Improving Mental Health Access for Low-Income Children and Families in the Primary Care Setting </a:t>
            </a:r>
            <a:r>
              <a:rPr lang="en-US" sz="1400">
                <a:latin typeface="Poppins" panose="00000500000000000000" pitchFamily="2" charset="0"/>
                <a:cs typeface="Poppins" panose="00000500000000000000" pitchFamily="2" charset="0"/>
                <a:hlinkClick r:id="rId4"/>
              </a:rPr>
              <a:t>Improving Mental Health Access for Low-Income Children and Families in the Primary Care Setting - PubMed (nih.gov)</a:t>
            </a:r>
            <a:endParaRPr lang="en-US" sz="1400">
              <a:latin typeface="Poppins" panose="00000500000000000000" pitchFamily="2" charset="0"/>
              <a:cs typeface="Poppins" panose="00000500000000000000" pitchFamily="2" charset="0"/>
            </a:endParaRPr>
          </a:p>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Mapping mental health care in Washington: A look at how the system works, and its gaps </a:t>
            </a:r>
            <a:r>
              <a:rPr lang="en-US" sz="1400">
                <a:latin typeface="Poppins" panose="00000500000000000000" pitchFamily="2" charset="0"/>
                <a:cs typeface="Poppins" panose="00000500000000000000" pitchFamily="2" charset="0"/>
                <a:hlinkClick r:id="rId5"/>
              </a:rPr>
              <a:t>Mapping mental health care in Washington: A look at how the system works, and its gaps | The Seattle Times</a:t>
            </a:r>
            <a:endParaRPr lang="en-US" sz="1400">
              <a:latin typeface="Poppins" panose="00000500000000000000" pitchFamily="2" charset="0"/>
              <a:cs typeface="Poppins" panose="00000500000000000000" pitchFamily="2" charset="0"/>
            </a:endParaRPr>
          </a:p>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How to fix Washington’s mental and behavioral health care system? 4 experts weigh in </a:t>
            </a:r>
            <a:r>
              <a:rPr lang="en-US" sz="1400">
                <a:latin typeface="Poppins" panose="00000500000000000000" pitchFamily="2" charset="0"/>
                <a:cs typeface="Poppins" panose="00000500000000000000" pitchFamily="2" charset="0"/>
                <a:hlinkClick r:id="rId6"/>
              </a:rPr>
              <a:t>How to fix Washington’s mental and behavioral health care system? 4 experts weigh in | The Seattle Times</a:t>
            </a:r>
            <a:endParaRPr lang="en-US" sz="1400">
              <a:latin typeface="Poppins" panose="00000500000000000000" pitchFamily="2" charset="0"/>
              <a:cs typeface="Poppins" panose="00000500000000000000" pitchFamily="2" charset="0"/>
            </a:endParaRPr>
          </a:p>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Kids are waiting months for psychiatric beds. Why it’s such a struggle to expand care in WA </a:t>
            </a:r>
            <a:r>
              <a:rPr lang="en-US" sz="1400">
                <a:latin typeface="Poppins" panose="00000500000000000000" pitchFamily="2" charset="0"/>
                <a:cs typeface="Poppins" panose="00000500000000000000" pitchFamily="2" charset="0"/>
                <a:hlinkClick r:id="rId7"/>
              </a:rPr>
              <a:t>Kids are waiting months for psychiatric beds. Why it’s such a struggle to expand care in WA | The Seattle Times</a:t>
            </a:r>
            <a:endParaRPr lang="en-US" sz="1400">
              <a:latin typeface="Poppins" panose="00000500000000000000" pitchFamily="2" charset="0"/>
              <a:cs typeface="Poppins" panose="00000500000000000000" pitchFamily="2" charset="0"/>
            </a:endParaRPr>
          </a:p>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US National and State-Level Prevalence of Mental Health Disorders and Disparities of Mental Health Care Use in Children </a:t>
            </a:r>
            <a:r>
              <a:rPr lang="en-US" sz="1400">
                <a:latin typeface="Poppins" panose="00000500000000000000" pitchFamily="2" charset="0"/>
                <a:cs typeface="Poppins" panose="00000500000000000000" pitchFamily="2" charset="0"/>
                <a:hlinkClick r:id="rId8"/>
              </a:rPr>
              <a:t>US National and State-Level Prevalence of Mental Health Disorders and Disparities of Mental Health Care Use in Children | Pediatrics | JAMA Pediatrics | JAMA Network</a:t>
            </a:r>
            <a:endParaRPr lang="en-US" sz="1400">
              <a:latin typeface="Poppins" panose="00000500000000000000" pitchFamily="2" charset="0"/>
              <a:cs typeface="Poppins" panose="00000500000000000000" pitchFamily="2" charset="0"/>
            </a:endParaRPr>
          </a:p>
          <a:p>
            <a:pPr marL="514350" indent="-514350">
              <a:buFont typeface="Arial" panose="020B0604020202020204" pitchFamily="34" charset="0"/>
              <a:buAutoNum type="arabicPeriod"/>
            </a:pPr>
            <a:r>
              <a:rPr lang="en-US" sz="1400">
                <a:latin typeface="Poppins" panose="00000500000000000000" pitchFamily="2" charset="0"/>
                <a:cs typeface="Poppins" panose="00000500000000000000" pitchFamily="2" charset="0"/>
              </a:rPr>
              <a:t>Consensus approach &amp; recommendations for the creation of a comprehensive crisis response system </a:t>
            </a:r>
            <a:r>
              <a:rPr lang="en-US" sz="1400">
                <a:latin typeface="Poppins" panose="00000500000000000000" pitchFamily="2" charset="0"/>
                <a:cs typeface="Poppins" panose="00000500000000000000" pitchFamily="2" charset="0"/>
                <a:hlinkClick r:id="rId9"/>
              </a:rPr>
              <a:t>988-Crisis-Response-Report-November-FINAL.pdf (wellbeingtrust.org)</a:t>
            </a:r>
            <a:endParaRPr lang="en-US" sz="140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en-US" sz="14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9540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p:cNvSpPr txBox="1">
            <a:spLocks/>
          </p:cNvSpPr>
          <p:nvPr/>
        </p:nvSpPr>
        <p:spPr>
          <a:xfrm>
            <a:off x="1025520" y="2581360"/>
            <a:ext cx="10036752" cy="1016489"/>
          </a:xfrm>
          <a:prstGeom prst="rect">
            <a:avLst/>
          </a:prstGeom>
          <a:noFill/>
          <a:ln>
            <a:noFill/>
          </a:ln>
        </p:spPr>
        <p:txBody>
          <a:bodyPr spcFirstLastPara="1" wrap="square" lIns="91425" tIns="45700" rIns="91425" bIns="45700" anchor="ctr" anchorCtr="0">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lvl="0">
              <a:spcBef>
                <a:spcPts val="0"/>
              </a:spcBef>
              <a:buClr>
                <a:schemeClr val="dk1"/>
              </a:buClr>
              <a:buSzPct val="32000"/>
            </a:pPr>
            <a:r>
              <a:rPr lang="en-US" sz="3200" b="1" dirty="0"/>
              <a:t>Mainstreaming the Mental Health Advance Directive</a:t>
            </a:r>
          </a:p>
          <a:p>
            <a:pPr lvl="0">
              <a:spcBef>
                <a:spcPts val="0"/>
              </a:spcBef>
              <a:buClr>
                <a:schemeClr val="dk1"/>
              </a:buClr>
              <a:buSzPct val="32000"/>
            </a:pPr>
            <a:r>
              <a:rPr lang="en-US" sz="3200" b="1" dirty="0"/>
              <a:t>in Washington State</a:t>
            </a:r>
            <a:br>
              <a:rPr lang="en-US" sz="3200" b="1" dirty="0"/>
            </a:br>
            <a:endParaRPr lang="en-US" sz="3200" b="1" dirty="0"/>
          </a:p>
        </p:txBody>
      </p:sp>
      <p:pic>
        <p:nvPicPr>
          <p:cNvPr id="3" name="Google Shape;89;p1"/>
          <p:cNvPicPr preferRelativeResize="0"/>
          <p:nvPr/>
        </p:nvPicPr>
        <p:blipFill rotWithShape="1">
          <a:blip r:embed="rId2">
            <a:alphaModFix/>
          </a:blip>
          <a:srcRect/>
          <a:stretch/>
        </p:blipFill>
        <p:spPr>
          <a:xfrm>
            <a:off x="5127538" y="5362708"/>
            <a:ext cx="1149678" cy="1109769"/>
          </a:xfrm>
          <a:prstGeom prst="rect">
            <a:avLst/>
          </a:prstGeom>
          <a:noFill/>
          <a:ln>
            <a:noFill/>
          </a:ln>
        </p:spPr>
      </p:pic>
      <p:pic>
        <p:nvPicPr>
          <p:cNvPr id="4" name="Google Shape;90;p1"/>
          <p:cNvPicPr preferRelativeResize="0"/>
          <p:nvPr/>
        </p:nvPicPr>
        <p:blipFill rotWithShape="1">
          <a:blip r:embed="rId3">
            <a:alphaModFix/>
          </a:blip>
          <a:srcRect/>
          <a:stretch/>
        </p:blipFill>
        <p:spPr>
          <a:xfrm>
            <a:off x="2032022" y="6027131"/>
            <a:ext cx="1935264" cy="346376"/>
          </a:xfrm>
          <a:prstGeom prst="rect">
            <a:avLst/>
          </a:prstGeom>
          <a:noFill/>
          <a:ln>
            <a:noFill/>
          </a:ln>
        </p:spPr>
      </p:pic>
      <p:pic>
        <p:nvPicPr>
          <p:cNvPr id="5" name="Google Shape;91;p1"/>
          <p:cNvPicPr preferRelativeResize="0"/>
          <p:nvPr/>
        </p:nvPicPr>
        <p:blipFill rotWithShape="1">
          <a:blip r:embed="rId4">
            <a:alphaModFix/>
          </a:blip>
          <a:srcRect/>
          <a:stretch/>
        </p:blipFill>
        <p:spPr>
          <a:xfrm>
            <a:off x="7368511" y="6062408"/>
            <a:ext cx="3210559" cy="311099"/>
          </a:xfrm>
          <a:prstGeom prst="rect">
            <a:avLst/>
          </a:prstGeom>
          <a:noFill/>
          <a:ln>
            <a:noFill/>
          </a:ln>
        </p:spPr>
      </p:pic>
      <p:sp>
        <p:nvSpPr>
          <p:cNvPr id="6" name="Google Shape;92;p1"/>
          <p:cNvSpPr txBox="1">
            <a:spLocks/>
          </p:cNvSpPr>
          <p:nvPr/>
        </p:nvSpPr>
        <p:spPr>
          <a:xfrm>
            <a:off x="1445945" y="3468824"/>
            <a:ext cx="8512865" cy="1448538"/>
          </a:xfrm>
          <a:prstGeom prst="rect">
            <a:avLst/>
          </a:prstGeom>
          <a:noFill/>
          <a:ln>
            <a:noFill/>
          </a:ln>
        </p:spPr>
        <p:txBody>
          <a:bodyPr spcFirstLastPara="1" wrap="square" lIns="91425" tIns="45700" rIns="91425" bIns="45700"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lvl="0" indent="0" algn="ctr">
              <a:spcBef>
                <a:spcPts val="0"/>
              </a:spcBef>
              <a:buClr>
                <a:srgbClr val="888888"/>
              </a:buClr>
              <a:buSzPct val="100000"/>
              <a:buNone/>
            </a:pPr>
            <a:r>
              <a:rPr lang="en-US" sz="1800" dirty="0">
                <a:solidFill>
                  <a:srgbClr val="434343"/>
                </a:solidFill>
              </a:rPr>
              <a:t>Originally presented by:</a:t>
            </a:r>
          </a:p>
          <a:p>
            <a:pPr marL="0" lvl="0" indent="0" algn="ctr">
              <a:spcBef>
                <a:spcPts val="0"/>
              </a:spcBef>
              <a:buClr>
                <a:schemeClr val="dk1"/>
              </a:buClr>
              <a:buSzPct val="44444"/>
              <a:buNone/>
            </a:pPr>
            <a:r>
              <a:rPr lang="en-US" sz="1800" dirty="0"/>
              <a:t>Todd Crooks, Chad’s Legacy Project</a:t>
            </a:r>
          </a:p>
          <a:p>
            <a:pPr marL="0" lvl="0" indent="0" algn="ctr">
              <a:spcBef>
                <a:spcPts val="0"/>
              </a:spcBef>
              <a:buClr>
                <a:schemeClr val="dk1"/>
              </a:buClr>
              <a:buSzPct val="44444"/>
              <a:buNone/>
            </a:pPr>
            <a:r>
              <a:rPr lang="en-US" sz="1800" dirty="0"/>
              <a:t>Senator Karen Keiser, Washington State Senate</a:t>
            </a:r>
          </a:p>
          <a:p>
            <a:pPr marL="0" lvl="0" indent="0" algn="ctr">
              <a:spcBef>
                <a:spcPts val="0"/>
              </a:spcBef>
              <a:buClr>
                <a:schemeClr val="dk1"/>
              </a:buClr>
              <a:buSzPct val="44444"/>
              <a:buNone/>
            </a:pPr>
            <a:r>
              <a:rPr lang="en-US" sz="1800" dirty="0"/>
              <a:t>Laurie Hallmark, Texas Rio Grande Legal Aid</a:t>
            </a:r>
          </a:p>
          <a:p>
            <a:pPr marL="0" lvl="0" indent="0" algn="ctr">
              <a:spcBef>
                <a:spcPts val="0"/>
              </a:spcBef>
              <a:buClr>
                <a:schemeClr val="dk1"/>
              </a:buClr>
              <a:buSzPct val="44444"/>
              <a:buNone/>
            </a:pPr>
            <a:r>
              <a:rPr lang="en-US" sz="1800" dirty="0"/>
              <a:t>Gail </a:t>
            </a:r>
            <a:r>
              <a:rPr lang="en-US" sz="1800" dirty="0" err="1"/>
              <a:t>Kogle</a:t>
            </a:r>
            <a:r>
              <a:rPr lang="en-US" sz="1800" dirty="0"/>
              <a:t>, Spokane Region </a:t>
            </a:r>
            <a:r>
              <a:rPr lang="en-US" sz="1800" dirty="0" err="1"/>
              <a:t>Ombuds</a:t>
            </a:r>
            <a:endParaRPr lang="en-US" sz="1800" dirty="0"/>
          </a:p>
          <a:p>
            <a:pPr marL="0" lvl="0" indent="0" algn="ctr">
              <a:spcBef>
                <a:spcPts val="0"/>
              </a:spcBef>
              <a:buClr>
                <a:schemeClr val="dk1"/>
              </a:buClr>
              <a:buSzPct val="44444"/>
              <a:buNone/>
            </a:pPr>
            <a:r>
              <a:rPr lang="en-US" sz="1800" dirty="0"/>
              <a:t>Ryan Robertson, Washington State Hospital Association</a:t>
            </a:r>
          </a:p>
          <a:p>
            <a:pPr marL="0" indent="0" algn="ctr">
              <a:spcBef>
                <a:spcPts val="0"/>
              </a:spcBef>
              <a:buClr>
                <a:srgbClr val="888888"/>
              </a:buClr>
              <a:buSzPts val="2400"/>
              <a:buFont typeface="Arial" panose="020B0604020202020204" pitchFamily="34" charset="0"/>
              <a:buNone/>
            </a:pPr>
            <a:endParaRPr lang="en-US" sz="1800" dirty="0"/>
          </a:p>
        </p:txBody>
      </p:sp>
      <p:pic>
        <p:nvPicPr>
          <p:cNvPr id="7" name="Google Shape;93;p1"/>
          <p:cNvPicPr preferRelativeResize="0"/>
          <p:nvPr/>
        </p:nvPicPr>
        <p:blipFill rotWithShape="1">
          <a:blip r:embed="rId5">
            <a:alphaModFix/>
          </a:blip>
          <a:srcRect/>
          <a:stretch/>
        </p:blipFill>
        <p:spPr>
          <a:xfrm>
            <a:off x="663387" y="362247"/>
            <a:ext cx="4025153" cy="2136015"/>
          </a:xfrm>
          <a:prstGeom prst="rect">
            <a:avLst/>
          </a:prstGeom>
          <a:noFill/>
          <a:ln>
            <a:noFill/>
          </a:ln>
        </p:spPr>
      </p:pic>
      <p:pic>
        <p:nvPicPr>
          <p:cNvPr id="8" name="Google Shape;94;p1"/>
          <p:cNvPicPr preferRelativeResize="0"/>
          <p:nvPr/>
        </p:nvPicPr>
        <p:blipFill rotWithShape="1">
          <a:blip r:embed="rId6">
            <a:alphaModFix/>
          </a:blip>
          <a:srcRect/>
          <a:stretch/>
        </p:blipFill>
        <p:spPr>
          <a:xfrm>
            <a:off x="663387" y="445345"/>
            <a:ext cx="4025153" cy="1750362"/>
          </a:xfrm>
          <a:prstGeom prst="rect">
            <a:avLst/>
          </a:prstGeom>
          <a:noFill/>
          <a:ln>
            <a:noFill/>
          </a:ln>
        </p:spPr>
      </p:pic>
    </p:spTree>
    <p:extLst>
      <p:ext uri="{BB962C8B-B14F-4D97-AF65-F5344CB8AC3E}">
        <p14:creationId xmlns:p14="http://schemas.microsoft.com/office/powerpoint/2010/main" val="34232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8;p2"/>
          <p:cNvSpPr txBox="1">
            <a:spLocks/>
          </p:cNvSpPr>
          <p:nvPr/>
        </p:nvSpPr>
        <p:spPr>
          <a:xfrm>
            <a:off x="2194164" y="393581"/>
            <a:ext cx="7608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smtClean="0">
                <a:solidFill>
                  <a:schemeClr val="lt1"/>
                </a:solidFill>
              </a:rPr>
              <a:t>OVERVIEW OF ORIGINAL PROBLEM</a:t>
            </a:r>
            <a:endParaRPr lang="en-US"/>
          </a:p>
        </p:txBody>
      </p:sp>
      <p:sp>
        <p:nvSpPr>
          <p:cNvPr id="3" name="Google Shape;99;p2"/>
          <p:cNvSpPr txBox="1">
            <a:spLocks/>
          </p:cNvSpPr>
          <p:nvPr/>
        </p:nvSpPr>
        <p:spPr>
          <a:xfrm>
            <a:off x="1397148" y="2434714"/>
            <a:ext cx="7117800" cy="28263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indent="-268287">
              <a:lnSpc>
                <a:spcPct val="150000"/>
              </a:lnSpc>
              <a:spcBef>
                <a:spcPts val="400"/>
              </a:spcBef>
              <a:buSzPct val="100000"/>
            </a:pPr>
            <a:r>
              <a:rPr lang="en-US" sz="2000" dirty="0" smtClean="0"/>
              <a:t>A tool by with individuals are enabled to introduce self-determination in the midst of a mental health crisis</a:t>
            </a:r>
          </a:p>
          <a:p>
            <a:pPr marL="342900" indent="-268287">
              <a:lnSpc>
                <a:spcPct val="150000"/>
              </a:lnSpc>
              <a:spcBef>
                <a:spcPts val="0"/>
              </a:spcBef>
              <a:buSzPct val="100000"/>
            </a:pPr>
            <a:r>
              <a:rPr lang="en-US" sz="2000" dirty="0" smtClean="0"/>
              <a:t>An aid to first responders and providers in determining already existing and most successful approaches to first contact and care</a:t>
            </a:r>
          </a:p>
          <a:p>
            <a:pPr marL="342900" indent="-268287">
              <a:lnSpc>
                <a:spcPct val="150000"/>
              </a:lnSpc>
              <a:spcBef>
                <a:spcPts val="0"/>
              </a:spcBef>
              <a:buSzPct val="100000"/>
            </a:pPr>
            <a:r>
              <a:rPr lang="en-US" sz="2000" dirty="0" smtClean="0"/>
              <a:t>The reduction of both compulsory admissions and trial and error treatment</a:t>
            </a:r>
          </a:p>
          <a:p>
            <a:pPr marL="342900" indent="0">
              <a:lnSpc>
                <a:spcPct val="150000"/>
              </a:lnSpc>
              <a:spcBef>
                <a:spcPts val="400"/>
              </a:spcBef>
              <a:buFont typeface="Arial" panose="020B0604020202020204" pitchFamily="34" charset="0"/>
              <a:buNone/>
            </a:pPr>
            <a:r>
              <a:rPr lang="en-US" sz="1600" dirty="0" smtClean="0"/>
              <a:t>(JAMA Psychiatry. 2022;79(8):752-759. doi:10.1001/jamapsychiatry.2022.1627)</a:t>
            </a:r>
          </a:p>
          <a:p>
            <a:pPr marL="342900" indent="0">
              <a:lnSpc>
                <a:spcPct val="150000"/>
              </a:lnSpc>
              <a:spcBef>
                <a:spcPts val="400"/>
              </a:spcBef>
              <a:buFont typeface="Arial" panose="020B0604020202020204" pitchFamily="34" charset="0"/>
              <a:buNone/>
            </a:pPr>
            <a:endParaRPr lang="en-US" sz="2000" dirty="0" smtClean="0"/>
          </a:p>
          <a:p>
            <a:pPr marL="190500" indent="-76200">
              <a:lnSpc>
                <a:spcPct val="150000"/>
              </a:lnSpc>
              <a:spcBef>
                <a:spcPts val="400"/>
              </a:spcBef>
              <a:buClr>
                <a:schemeClr val="dk1"/>
              </a:buClr>
              <a:buSzPct val="100000"/>
              <a:buFont typeface="Arial" panose="020B0604020202020204" pitchFamily="34" charset="0"/>
              <a:buNone/>
            </a:pPr>
            <a:endParaRPr lang="en-US" sz="2000" dirty="0"/>
          </a:p>
        </p:txBody>
      </p:sp>
      <p:pic>
        <p:nvPicPr>
          <p:cNvPr id="4" name="Google Shape;100;p2"/>
          <p:cNvPicPr preferRelativeResize="0"/>
          <p:nvPr/>
        </p:nvPicPr>
        <p:blipFill rotWithShape="1">
          <a:blip r:embed="rId2">
            <a:alphaModFix/>
          </a:blip>
          <a:srcRect/>
          <a:stretch/>
        </p:blipFill>
        <p:spPr>
          <a:xfrm>
            <a:off x="9454896" y="5376672"/>
            <a:ext cx="2039655" cy="914904"/>
          </a:xfrm>
          <a:prstGeom prst="rect">
            <a:avLst/>
          </a:prstGeom>
          <a:noFill/>
          <a:ln>
            <a:noFill/>
          </a:ln>
        </p:spPr>
      </p:pic>
      <p:sp>
        <p:nvSpPr>
          <p:cNvPr id="5" name="Google Shape;101;p2"/>
          <p:cNvSpPr txBox="1"/>
          <p:nvPr/>
        </p:nvSpPr>
        <p:spPr>
          <a:xfrm>
            <a:off x="1397148" y="1689893"/>
            <a:ext cx="8844600" cy="569377"/>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2800" b="1" dirty="0"/>
              <a:t>The Overall Principal of a Mental Health Advance Directive</a:t>
            </a:r>
            <a:endParaRPr sz="2800" b="1" dirty="0"/>
          </a:p>
        </p:txBody>
      </p:sp>
    </p:spTree>
    <p:extLst>
      <p:ext uri="{BB962C8B-B14F-4D97-AF65-F5344CB8AC3E}">
        <p14:creationId xmlns:p14="http://schemas.microsoft.com/office/powerpoint/2010/main" val="69310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g2926cee1da9_0_6"/>
          <p:cNvSpPr txBox="1">
            <a:spLocks/>
          </p:cNvSpPr>
          <p:nvPr/>
        </p:nvSpPr>
        <p:spPr>
          <a:xfrm>
            <a:off x="2326693" y="408797"/>
            <a:ext cx="75630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dirty="0" smtClean="0">
                <a:solidFill>
                  <a:schemeClr val="lt1"/>
                </a:solidFill>
              </a:rPr>
              <a:t>OVERVIEW OF ORIGINAL PROBLEM</a:t>
            </a:r>
            <a:endParaRPr lang="en-US" dirty="0"/>
          </a:p>
        </p:txBody>
      </p:sp>
      <p:sp>
        <p:nvSpPr>
          <p:cNvPr id="3" name="Google Shape;107;g2926cee1da9_0_6"/>
          <p:cNvSpPr txBox="1">
            <a:spLocks/>
          </p:cNvSpPr>
          <p:nvPr/>
        </p:nvSpPr>
        <p:spPr>
          <a:xfrm>
            <a:off x="745644" y="2550372"/>
            <a:ext cx="9459060" cy="28263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indent="-268287">
              <a:lnSpc>
                <a:spcPct val="150000"/>
              </a:lnSpc>
              <a:spcBef>
                <a:spcPts val="400"/>
              </a:spcBef>
              <a:buSzPct val="100000"/>
            </a:pPr>
            <a:r>
              <a:rPr lang="en-US" sz="2000" dirty="0" smtClean="0"/>
              <a:t>Providers are hesitant to follow the MHAD due to concerns about legality,</a:t>
            </a:r>
          </a:p>
          <a:p>
            <a:pPr marL="342900" indent="0">
              <a:lnSpc>
                <a:spcPct val="150000"/>
              </a:lnSpc>
              <a:spcBef>
                <a:spcPts val="400"/>
              </a:spcBef>
              <a:buFont typeface="Arial" panose="020B0604020202020204" pitchFamily="34" charset="0"/>
              <a:buNone/>
            </a:pPr>
            <a:r>
              <a:rPr lang="en-US" sz="2000" dirty="0" smtClean="0"/>
              <a:t>document access, and potential conflict between what a consumer wrote and</a:t>
            </a:r>
          </a:p>
          <a:p>
            <a:pPr marL="342900" indent="0">
              <a:lnSpc>
                <a:spcPct val="150000"/>
              </a:lnSpc>
              <a:spcBef>
                <a:spcPts val="400"/>
              </a:spcBef>
              <a:buFont typeface="Arial" panose="020B0604020202020204" pitchFamily="34" charset="0"/>
              <a:buNone/>
            </a:pPr>
            <a:r>
              <a:rPr lang="en-US" sz="2000" dirty="0" smtClean="0"/>
              <a:t>signed and what they are articulating during a decompensating episode.</a:t>
            </a:r>
          </a:p>
          <a:p>
            <a:pPr marL="342900" indent="-268287">
              <a:lnSpc>
                <a:spcPct val="150000"/>
              </a:lnSpc>
              <a:spcBef>
                <a:spcPts val="400"/>
              </a:spcBef>
              <a:buSzPct val="100000"/>
            </a:pPr>
            <a:r>
              <a:rPr lang="en-US" sz="2000" dirty="0" smtClean="0"/>
              <a:t>There is no existing reliable method for document creation, storage, and sharing.</a:t>
            </a:r>
          </a:p>
          <a:p>
            <a:pPr marL="342900" indent="-268287">
              <a:lnSpc>
                <a:spcPct val="150000"/>
              </a:lnSpc>
              <a:spcBef>
                <a:spcPts val="400"/>
              </a:spcBef>
              <a:buSzPct val="100000"/>
            </a:pPr>
            <a:r>
              <a:rPr lang="en-US" sz="2000" dirty="0" smtClean="0"/>
              <a:t>As a result, many providers, potential consumers, families, and other stakeholders</a:t>
            </a:r>
          </a:p>
          <a:p>
            <a:pPr marL="342900" indent="0">
              <a:lnSpc>
                <a:spcPct val="150000"/>
              </a:lnSpc>
              <a:spcBef>
                <a:spcPts val="400"/>
              </a:spcBef>
              <a:buFont typeface="Arial" panose="020B0604020202020204" pitchFamily="34" charset="0"/>
              <a:buNone/>
            </a:pPr>
            <a:r>
              <a:rPr lang="en-US" sz="2000" dirty="0" smtClean="0"/>
              <a:t>don’t know about the MHAD or how to use it.</a:t>
            </a:r>
          </a:p>
          <a:p>
            <a:pPr marL="342900" indent="-268287">
              <a:lnSpc>
                <a:spcPct val="150000"/>
              </a:lnSpc>
              <a:spcBef>
                <a:spcPts val="400"/>
              </a:spcBef>
              <a:buSzPct val="100000"/>
            </a:pPr>
            <a:r>
              <a:rPr lang="en-US" sz="2000" dirty="0" smtClean="0"/>
              <a:t>Four Key areas identified as improvement opportunities</a:t>
            </a:r>
          </a:p>
          <a:p>
            <a:pPr marL="190500" indent="-76200">
              <a:lnSpc>
                <a:spcPct val="150000"/>
              </a:lnSpc>
              <a:spcBef>
                <a:spcPts val="400"/>
              </a:spcBef>
              <a:buClr>
                <a:schemeClr val="dk1"/>
              </a:buClr>
              <a:buSzPct val="100000"/>
              <a:buFont typeface="Arial" panose="020B0604020202020204" pitchFamily="34" charset="0"/>
              <a:buNone/>
            </a:pPr>
            <a:endParaRPr lang="en-US" sz="2000" dirty="0"/>
          </a:p>
        </p:txBody>
      </p:sp>
      <p:sp>
        <p:nvSpPr>
          <p:cNvPr id="5" name="Google Shape;109;g2926cee1da9_0_6"/>
          <p:cNvSpPr txBox="1"/>
          <p:nvPr/>
        </p:nvSpPr>
        <p:spPr>
          <a:xfrm>
            <a:off x="427200" y="1554433"/>
            <a:ext cx="9777504" cy="1000264"/>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2800" b="1" dirty="0"/>
              <a:t>The Washington State Mental Health </a:t>
            </a:r>
            <a:endParaRPr sz="2800" b="1" dirty="0"/>
          </a:p>
          <a:p>
            <a:pPr marL="0" lvl="0" indent="0" algn="ctr" rtl="0">
              <a:spcBef>
                <a:spcPts val="0"/>
              </a:spcBef>
              <a:spcAft>
                <a:spcPts val="0"/>
              </a:spcAft>
              <a:buNone/>
            </a:pPr>
            <a:r>
              <a:rPr lang="en-US" sz="2800" b="1" dirty="0"/>
              <a:t>Advance Directive (MHAD) is underutilized</a:t>
            </a:r>
            <a:endParaRPr sz="2800" b="1" dirty="0"/>
          </a:p>
        </p:txBody>
      </p:sp>
      <p:pic>
        <p:nvPicPr>
          <p:cNvPr id="6" name="Google Shape;100;p2"/>
          <p:cNvPicPr preferRelativeResize="0"/>
          <p:nvPr/>
        </p:nvPicPr>
        <p:blipFill rotWithShape="1">
          <a:blip r:embed="rId2">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290554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4;p3"/>
          <p:cNvSpPr txBox="1">
            <a:spLocks/>
          </p:cNvSpPr>
          <p:nvPr/>
        </p:nvSpPr>
        <p:spPr>
          <a:xfrm>
            <a:off x="1657350" y="411729"/>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smtClean="0">
                <a:solidFill>
                  <a:schemeClr val="lt1"/>
                </a:solidFill>
              </a:rPr>
              <a:t>INITIATIVE VISION</a:t>
            </a:r>
            <a:endParaRPr lang="en-US"/>
          </a:p>
        </p:txBody>
      </p:sp>
      <p:sp>
        <p:nvSpPr>
          <p:cNvPr id="3" name="Google Shape;115;p3"/>
          <p:cNvSpPr txBox="1">
            <a:spLocks/>
          </p:cNvSpPr>
          <p:nvPr/>
        </p:nvSpPr>
        <p:spPr>
          <a:xfrm>
            <a:off x="3616543" y="2089779"/>
            <a:ext cx="7087825" cy="3286893"/>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chemeClr val="dk1"/>
              </a:buClr>
              <a:buSzPts val="800"/>
              <a:buFont typeface="Arial"/>
              <a:buNone/>
            </a:pPr>
            <a:r>
              <a:rPr lang="en-US" sz="2800" dirty="0" smtClean="0"/>
              <a:t>To build a comprehensive system in which the Mental Health Advance Directive is a widely used and accepted tool to foster self-determination of care and to shorten the path to positive outcomes and recovery.</a:t>
            </a:r>
          </a:p>
          <a:p>
            <a:pPr marL="0" indent="0" algn="ctr">
              <a:spcBef>
                <a:spcPts val="0"/>
              </a:spcBef>
              <a:buClr>
                <a:schemeClr val="dk1"/>
              </a:buClr>
              <a:buSzPts val="1800"/>
              <a:buFont typeface="Arial" panose="020B0604020202020204" pitchFamily="34" charset="0"/>
              <a:buNone/>
            </a:pPr>
            <a:endParaRPr lang="en-US" sz="2800" dirty="0"/>
          </a:p>
        </p:txBody>
      </p:sp>
      <p:pic>
        <p:nvPicPr>
          <p:cNvPr id="5" name="Google Shape;117;p3"/>
          <p:cNvPicPr preferRelativeResize="0"/>
          <p:nvPr/>
        </p:nvPicPr>
        <p:blipFill>
          <a:blip r:embed="rId2">
            <a:alphaModFix/>
          </a:blip>
          <a:stretch>
            <a:fillRect/>
          </a:stretch>
        </p:blipFill>
        <p:spPr>
          <a:xfrm>
            <a:off x="280424" y="1777625"/>
            <a:ext cx="2822993" cy="3279283"/>
          </a:xfrm>
          <a:prstGeom prst="rect">
            <a:avLst/>
          </a:prstGeom>
          <a:noFill/>
          <a:ln>
            <a:noFill/>
          </a:ln>
        </p:spPr>
      </p:pic>
      <p:pic>
        <p:nvPicPr>
          <p:cNvPr id="6" name="Google Shape;100;p2"/>
          <p:cNvPicPr preferRelativeResize="0"/>
          <p:nvPr/>
        </p:nvPicPr>
        <p:blipFill rotWithShape="1">
          <a:blip r:embed="rId3">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347525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5"/>
          <p:cNvSpPr txBox="1">
            <a:spLocks/>
          </p:cNvSpPr>
          <p:nvPr/>
        </p:nvSpPr>
        <p:spPr>
          <a:xfrm>
            <a:off x="2245123" y="324248"/>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smtClean="0">
                <a:solidFill>
                  <a:schemeClr val="lt1"/>
                </a:solidFill>
              </a:rPr>
              <a:t>SOLUTION DEVELOPMENT</a:t>
            </a:r>
            <a:endParaRPr lang="en-US"/>
          </a:p>
        </p:txBody>
      </p:sp>
      <p:sp>
        <p:nvSpPr>
          <p:cNvPr id="3" name="Google Shape;123;p5"/>
          <p:cNvSpPr txBox="1">
            <a:spLocks/>
          </p:cNvSpPr>
          <p:nvPr/>
        </p:nvSpPr>
        <p:spPr>
          <a:xfrm>
            <a:off x="2095423" y="1657125"/>
            <a:ext cx="8379300" cy="34755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chemeClr val="dk1"/>
              </a:buClr>
              <a:buSzPts val="1600"/>
              <a:buFont typeface="Arial" panose="020B0604020202020204" pitchFamily="34" charset="0"/>
              <a:buNone/>
            </a:pPr>
            <a:r>
              <a:rPr lang="en-US" sz="3200" dirty="0" smtClean="0"/>
              <a:t>2022:</a:t>
            </a:r>
          </a:p>
          <a:p>
            <a:pPr marL="342900" indent="-292100" algn="ctr">
              <a:spcBef>
                <a:spcPts val="0"/>
              </a:spcBef>
              <a:buSzPts val="2000"/>
            </a:pPr>
            <a:r>
              <a:rPr lang="en-US" sz="2000" b="1" dirty="0" smtClean="0"/>
              <a:t>Collaboration with the State of California</a:t>
            </a:r>
          </a:p>
          <a:p>
            <a:pPr marL="0" indent="0" algn="ctr">
              <a:spcBef>
                <a:spcPts val="0"/>
              </a:spcBef>
              <a:buClr>
                <a:schemeClr val="dk1"/>
              </a:buClr>
              <a:buSzPts val="1600"/>
              <a:buFont typeface="Arial" panose="020B0604020202020204" pitchFamily="34" charset="0"/>
              <a:buNone/>
            </a:pPr>
            <a:r>
              <a:rPr lang="en-US" sz="1400" dirty="0" smtClean="0"/>
              <a:t>Their effort to build pilots for a Psychiatric Advance Directive in seven counties - </a:t>
            </a:r>
          </a:p>
          <a:p>
            <a:pPr marL="0" indent="0" algn="ctr">
              <a:spcBef>
                <a:spcPts val="0"/>
              </a:spcBef>
              <a:buClr>
                <a:schemeClr val="dk1"/>
              </a:buClr>
              <a:buSzPts val="1600"/>
              <a:buFont typeface="Arial" panose="020B0604020202020204" pitchFamily="34" charset="0"/>
              <a:buNone/>
            </a:pPr>
            <a:r>
              <a:rPr lang="en-US" sz="1400" dirty="0" smtClean="0"/>
              <a:t>Extensive work around repositories and best practices</a:t>
            </a:r>
          </a:p>
          <a:p>
            <a:pPr marL="0" indent="0" algn="ctr">
              <a:spcBef>
                <a:spcPts val="0"/>
              </a:spcBef>
              <a:buClr>
                <a:schemeClr val="dk1"/>
              </a:buClr>
              <a:buSzPts val="1600"/>
              <a:buFont typeface="Arial" panose="020B0604020202020204" pitchFamily="34" charset="0"/>
              <a:buNone/>
            </a:pPr>
            <a:endParaRPr lang="en-US" sz="1400" dirty="0" smtClean="0"/>
          </a:p>
          <a:p>
            <a:pPr marL="342900" indent="-292100" algn="ctr">
              <a:spcBef>
                <a:spcPts val="0"/>
              </a:spcBef>
              <a:buSzPts val="2000"/>
            </a:pPr>
            <a:r>
              <a:rPr lang="en-US" sz="2000" b="1" dirty="0" smtClean="0"/>
              <a:t>Building a legislative ask for the 2023 Washington State legislative session</a:t>
            </a:r>
          </a:p>
          <a:p>
            <a:pPr marL="0" indent="0" algn="ctr">
              <a:spcBef>
                <a:spcPts val="0"/>
              </a:spcBef>
              <a:buClr>
                <a:schemeClr val="dk1"/>
              </a:buClr>
              <a:buSzPts val="1600"/>
              <a:buFont typeface="Arial" panose="020B0604020202020204" pitchFamily="34" charset="0"/>
              <a:buNone/>
            </a:pPr>
            <a:endParaRPr lang="en-US" dirty="0" smtClean="0"/>
          </a:p>
          <a:p>
            <a:pPr marL="0" indent="0" algn="ctr">
              <a:spcBef>
                <a:spcPts val="0"/>
              </a:spcBef>
              <a:buClr>
                <a:schemeClr val="dk1"/>
              </a:buClr>
              <a:buSzPts val="1600"/>
              <a:buFont typeface="Arial" panose="020B0604020202020204" pitchFamily="34" charset="0"/>
              <a:buNone/>
            </a:pPr>
            <a:r>
              <a:rPr lang="en-US" dirty="0" smtClean="0"/>
              <a:t>SB 5660</a:t>
            </a:r>
          </a:p>
          <a:p>
            <a:pPr marL="342900" indent="-260350" algn="ctr">
              <a:spcBef>
                <a:spcPts val="0"/>
              </a:spcBef>
              <a:buSzPts val="1500"/>
              <a:buFont typeface="Arial" panose="020B0604020202020204" pitchFamily="34" charset="0"/>
              <a:buAutoNum type="arabicParenR"/>
            </a:pPr>
            <a:r>
              <a:rPr lang="en-US" sz="1500" dirty="0" smtClean="0"/>
              <a:t>The creation of an HCA legislative workgroup convene a statewide Mental Health Advance Directive Document Storage Task Force and facilitate a report of findings and recommendations.</a:t>
            </a:r>
          </a:p>
          <a:p>
            <a:pPr marL="342900" indent="-260350" algn="ctr">
              <a:spcBef>
                <a:spcPts val="0"/>
              </a:spcBef>
              <a:buSzPts val="1500"/>
              <a:buFont typeface="Arial" panose="020B0604020202020204" pitchFamily="34" charset="0"/>
              <a:buAutoNum type="arabicParenR"/>
            </a:pPr>
            <a:r>
              <a:rPr lang="en-US" sz="1500" dirty="0" smtClean="0"/>
              <a:t>To convene a statewide Mental Health Advance Directive Document Creation and Training Task Force and facilitate a report of findings and recommendations.</a:t>
            </a:r>
          </a:p>
          <a:p>
            <a:pPr marL="342900" indent="0">
              <a:spcBef>
                <a:spcPts val="400"/>
              </a:spcBef>
              <a:buFont typeface="Arial" panose="020B0604020202020204" pitchFamily="34" charset="0"/>
              <a:buNone/>
            </a:pPr>
            <a:endParaRPr lang="en-US" dirty="0"/>
          </a:p>
        </p:txBody>
      </p:sp>
      <p:pic>
        <p:nvPicPr>
          <p:cNvPr id="5" name="Google Shape;125;p5"/>
          <p:cNvPicPr preferRelativeResize="0"/>
          <p:nvPr/>
        </p:nvPicPr>
        <p:blipFill>
          <a:blip r:embed="rId2">
            <a:alphaModFix/>
          </a:blip>
          <a:stretch>
            <a:fillRect/>
          </a:stretch>
        </p:blipFill>
        <p:spPr>
          <a:xfrm>
            <a:off x="457199" y="1242573"/>
            <a:ext cx="1638224" cy="1615801"/>
          </a:xfrm>
          <a:prstGeom prst="rect">
            <a:avLst/>
          </a:prstGeom>
          <a:noFill/>
          <a:ln>
            <a:noFill/>
          </a:ln>
        </p:spPr>
      </p:pic>
      <p:pic>
        <p:nvPicPr>
          <p:cNvPr id="6" name="Google Shape;126;p5"/>
          <p:cNvPicPr preferRelativeResize="0"/>
          <p:nvPr/>
        </p:nvPicPr>
        <p:blipFill rotWithShape="1">
          <a:blip r:embed="rId3">
            <a:alphaModFix/>
          </a:blip>
          <a:srcRect t="21184" b="26327"/>
          <a:stretch/>
        </p:blipFill>
        <p:spPr>
          <a:xfrm>
            <a:off x="4419718" y="3511518"/>
            <a:ext cx="1066325" cy="536500"/>
          </a:xfrm>
          <a:prstGeom prst="rect">
            <a:avLst/>
          </a:prstGeom>
          <a:noFill/>
          <a:ln>
            <a:noFill/>
          </a:ln>
        </p:spPr>
      </p:pic>
      <p:pic>
        <p:nvPicPr>
          <p:cNvPr id="7" name="Google Shape;100;p2"/>
          <p:cNvPicPr preferRelativeResize="0"/>
          <p:nvPr/>
        </p:nvPicPr>
        <p:blipFill rotWithShape="1">
          <a:blip r:embed="rId4">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281564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1;p6"/>
          <p:cNvSpPr txBox="1">
            <a:spLocks/>
          </p:cNvSpPr>
          <p:nvPr/>
        </p:nvSpPr>
        <p:spPr>
          <a:xfrm>
            <a:off x="2020611" y="380149"/>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dirty="0" smtClean="0">
                <a:solidFill>
                  <a:schemeClr val="lt1"/>
                </a:solidFill>
              </a:rPr>
              <a:t>SOLUTION DEVELOPMENT</a:t>
            </a:r>
            <a:endParaRPr lang="en-US" dirty="0"/>
          </a:p>
        </p:txBody>
      </p:sp>
      <p:sp>
        <p:nvSpPr>
          <p:cNvPr id="3" name="Google Shape;132;p6"/>
          <p:cNvSpPr txBox="1">
            <a:spLocks/>
          </p:cNvSpPr>
          <p:nvPr/>
        </p:nvSpPr>
        <p:spPr>
          <a:xfrm>
            <a:off x="4352796" y="1670654"/>
            <a:ext cx="5102100" cy="26238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Bef>
                <a:spcPts val="0"/>
              </a:spcBef>
              <a:buClr>
                <a:schemeClr val="dk1"/>
              </a:buClr>
              <a:buSzPts val="1600"/>
              <a:buFont typeface="Arial" panose="020B0604020202020204" pitchFamily="34" charset="0"/>
              <a:buNone/>
            </a:pPr>
            <a:endParaRPr lang="en-US" sz="1600" dirty="0" smtClean="0"/>
          </a:p>
          <a:p>
            <a:pPr marL="0" indent="0" algn="ctr">
              <a:spcBef>
                <a:spcPts val="400"/>
              </a:spcBef>
              <a:buFont typeface="Arial" panose="020B0604020202020204" pitchFamily="34" charset="0"/>
              <a:buNone/>
            </a:pPr>
            <a:r>
              <a:rPr lang="en-US" sz="2300" dirty="0" smtClean="0"/>
              <a:t>2023 Legislative Result:</a:t>
            </a:r>
          </a:p>
          <a:p>
            <a:pPr marL="0" indent="0" algn="ctr">
              <a:spcBef>
                <a:spcPts val="400"/>
              </a:spcBef>
              <a:buFont typeface="Arial" panose="020B0604020202020204" pitchFamily="34" charset="0"/>
              <a:buNone/>
            </a:pPr>
            <a:r>
              <a:rPr lang="en-US" dirty="0" smtClean="0"/>
              <a:t>SB 5660 did not make it out of Ways and Means</a:t>
            </a:r>
          </a:p>
          <a:p>
            <a:pPr marL="0" indent="0" algn="ctr">
              <a:spcBef>
                <a:spcPts val="400"/>
              </a:spcBef>
              <a:buFont typeface="Arial" panose="020B0604020202020204" pitchFamily="34" charset="0"/>
              <a:buNone/>
            </a:pPr>
            <a:endParaRPr lang="en-US" dirty="0" smtClean="0"/>
          </a:p>
          <a:p>
            <a:pPr marL="0" indent="0" algn="ctr">
              <a:spcBef>
                <a:spcPts val="400"/>
              </a:spcBef>
              <a:buFont typeface="Arial" panose="020B0604020202020204" pitchFamily="34" charset="0"/>
              <a:buNone/>
            </a:pPr>
            <a:r>
              <a:rPr lang="en-US" dirty="0" smtClean="0"/>
              <a:t>Our workgroup asked to continue work in 2023 and prepare for larger legislative ask in 2024</a:t>
            </a:r>
            <a:endParaRPr lang="en-US" dirty="0"/>
          </a:p>
        </p:txBody>
      </p:sp>
      <p:pic>
        <p:nvPicPr>
          <p:cNvPr id="5" name="Google Shape;134;p6"/>
          <p:cNvPicPr preferRelativeResize="0"/>
          <p:nvPr/>
        </p:nvPicPr>
        <p:blipFill>
          <a:blip r:embed="rId2">
            <a:alphaModFix/>
          </a:blip>
          <a:stretch>
            <a:fillRect/>
          </a:stretch>
        </p:blipFill>
        <p:spPr>
          <a:xfrm>
            <a:off x="649599" y="1918850"/>
            <a:ext cx="3341830" cy="2375604"/>
          </a:xfrm>
          <a:prstGeom prst="rect">
            <a:avLst/>
          </a:prstGeom>
          <a:noFill/>
          <a:ln>
            <a:noFill/>
          </a:ln>
        </p:spPr>
      </p:pic>
      <p:pic>
        <p:nvPicPr>
          <p:cNvPr id="6" name="Google Shape;100;p2"/>
          <p:cNvPicPr preferRelativeResize="0"/>
          <p:nvPr/>
        </p:nvPicPr>
        <p:blipFill rotWithShape="1">
          <a:blip r:embed="rId3">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360140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9;g2926cee1da9_0_28"/>
          <p:cNvSpPr txBox="1">
            <a:spLocks/>
          </p:cNvSpPr>
          <p:nvPr/>
        </p:nvSpPr>
        <p:spPr>
          <a:xfrm>
            <a:off x="2024743" y="469144"/>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smtClean="0">
                <a:solidFill>
                  <a:schemeClr val="lt1"/>
                </a:solidFill>
              </a:rPr>
              <a:t>SOLUTION DEVELOPMENT</a:t>
            </a:r>
            <a:endParaRPr lang="en-US"/>
          </a:p>
        </p:txBody>
      </p:sp>
      <p:sp>
        <p:nvSpPr>
          <p:cNvPr id="3" name="Google Shape;140;g2926cee1da9_0_28"/>
          <p:cNvSpPr txBox="1">
            <a:spLocks/>
          </p:cNvSpPr>
          <p:nvPr/>
        </p:nvSpPr>
        <p:spPr>
          <a:xfrm>
            <a:off x="1487714" y="1859002"/>
            <a:ext cx="8195700" cy="29967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chemeClr val="dk1"/>
              </a:buClr>
              <a:buSzPts val="1600"/>
              <a:buFont typeface="Arial" panose="020B0604020202020204" pitchFamily="34" charset="0"/>
              <a:buNone/>
            </a:pPr>
            <a:r>
              <a:rPr lang="en-US" sz="2300" dirty="0" smtClean="0"/>
              <a:t>2023 Workgroup </a:t>
            </a:r>
            <a:r>
              <a:rPr lang="en-US" sz="2300"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Ac</a:t>
            </a:r>
            <a:r>
              <a:rPr lang="en-US" sz="2300" dirty="0" smtClean="0"/>
              <a:t>tivities</a:t>
            </a:r>
          </a:p>
          <a:p>
            <a:pPr marL="342900" indent="-254000">
              <a:spcBef>
                <a:spcPts val="400"/>
              </a:spcBef>
              <a:buSzPts val="1400"/>
            </a:pPr>
            <a:r>
              <a:rPr lang="en-US" dirty="0" smtClean="0"/>
              <a:t>Environmental scan and stakeholder engagement </a:t>
            </a:r>
          </a:p>
          <a:p>
            <a:pPr marL="685800" lvl="1" indent="-254000">
              <a:spcBef>
                <a:spcPts val="0"/>
              </a:spcBef>
              <a:buSzPts val="1400"/>
            </a:pPr>
            <a:r>
              <a:rPr lang="en-US" dirty="0" smtClean="0"/>
              <a:t>Report and research review to understand developments locally, nationally and around the world that advance the use of Mental Health Advance Directives </a:t>
            </a:r>
          </a:p>
          <a:p>
            <a:pPr marL="685800" lvl="1" indent="-254000">
              <a:spcBef>
                <a:spcPts val="0"/>
              </a:spcBef>
              <a:buSzPts val="1400"/>
            </a:pPr>
            <a:r>
              <a:rPr lang="en-US" dirty="0" smtClean="0"/>
              <a:t>Key stakeholder interviews and scan of related initiatives to identify the most impactful opportunities for collaboration and alignment and to avoid duplication of efforts </a:t>
            </a:r>
          </a:p>
          <a:p>
            <a:pPr marL="685800" lvl="1" indent="-254000">
              <a:spcBef>
                <a:spcPts val="0"/>
              </a:spcBef>
              <a:buSzPts val="1400"/>
            </a:pPr>
            <a:r>
              <a:rPr lang="en-US" dirty="0" smtClean="0"/>
              <a:t>Engagement with key partners invested in advancing the use of Mental Health Advance Directives </a:t>
            </a:r>
          </a:p>
          <a:p>
            <a:pPr marL="190500" indent="-76200">
              <a:spcBef>
                <a:spcPts val="400"/>
              </a:spcBef>
              <a:buClr>
                <a:schemeClr val="dk1"/>
              </a:buClr>
              <a:buSzPts val="1800"/>
              <a:buFont typeface="Arial" panose="020B0604020202020204" pitchFamily="34" charset="0"/>
              <a:buNone/>
            </a:pPr>
            <a:endParaRPr lang="en-US" dirty="0"/>
          </a:p>
        </p:txBody>
      </p:sp>
      <p:pic>
        <p:nvPicPr>
          <p:cNvPr id="5" name="Google Shape;100;p2"/>
          <p:cNvPicPr preferRelativeResize="0"/>
          <p:nvPr/>
        </p:nvPicPr>
        <p:blipFill rotWithShape="1">
          <a:blip r:embed="rId2">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22655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p7"/>
          <p:cNvSpPr txBox="1">
            <a:spLocks/>
          </p:cNvSpPr>
          <p:nvPr/>
        </p:nvSpPr>
        <p:spPr>
          <a:xfrm>
            <a:off x="1923143" y="469150"/>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smtClean="0">
                <a:solidFill>
                  <a:schemeClr val="lt1"/>
                </a:solidFill>
              </a:rPr>
              <a:t>SOLUTION DEVELOPMENT</a:t>
            </a:r>
            <a:endParaRPr lang="en-US"/>
          </a:p>
        </p:txBody>
      </p:sp>
      <p:sp>
        <p:nvSpPr>
          <p:cNvPr id="3" name="Google Shape;147;p7"/>
          <p:cNvSpPr txBox="1">
            <a:spLocks/>
          </p:cNvSpPr>
          <p:nvPr/>
        </p:nvSpPr>
        <p:spPr>
          <a:xfrm>
            <a:off x="2173075" y="2182892"/>
            <a:ext cx="7979668" cy="29967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chemeClr val="dk1"/>
              </a:buClr>
              <a:buSzPts val="1600"/>
              <a:buFont typeface="Arial" panose="020B0604020202020204" pitchFamily="34" charset="0"/>
              <a:buNone/>
            </a:pPr>
            <a:r>
              <a:rPr lang="en-US" sz="2300" dirty="0" smtClean="0"/>
              <a:t>2023 Workgroup Activities</a:t>
            </a:r>
          </a:p>
          <a:p>
            <a:pPr marL="342900" indent="-254000">
              <a:spcBef>
                <a:spcPts val="400"/>
              </a:spcBef>
              <a:buSzPts val="1400"/>
            </a:pPr>
            <a:r>
              <a:rPr lang="en-US" dirty="0" smtClean="0"/>
              <a:t>Mental Health Advance Directive Community Survey</a:t>
            </a:r>
          </a:p>
          <a:p>
            <a:pPr marL="685800" lvl="1" indent="-254000">
              <a:spcBef>
                <a:spcPts val="0"/>
              </a:spcBef>
              <a:buSzPts val="1400"/>
            </a:pPr>
            <a:r>
              <a:rPr lang="en-US" dirty="0" smtClean="0"/>
              <a:t>Survey was focused on understanding best practices and barriers to meaningfully using Mental Health Advance Directives in care around WA State </a:t>
            </a:r>
          </a:p>
          <a:p>
            <a:pPr marL="685800" lvl="1" indent="-254000">
              <a:spcBef>
                <a:spcPts val="0"/>
              </a:spcBef>
              <a:buSzPts val="1400"/>
            </a:pPr>
            <a:r>
              <a:rPr lang="en-US" dirty="0" smtClean="0"/>
              <a:t>Distributed to care providers around the state </a:t>
            </a:r>
          </a:p>
          <a:p>
            <a:pPr marL="685800" lvl="1" indent="-254000">
              <a:spcBef>
                <a:spcPts val="0"/>
              </a:spcBef>
              <a:buSzPts val="1400"/>
            </a:pPr>
            <a:r>
              <a:rPr lang="en-US" dirty="0" smtClean="0"/>
              <a:t>Received 89 responses to the survey </a:t>
            </a:r>
          </a:p>
          <a:p>
            <a:pPr marL="685800" lvl="1" indent="-254000">
              <a:spcBef>
                <a:spcPts val="0"/>
              </a:spcBef>
              <a:buSzPts val="1400"/>
            </a:pPr>
            <a:r>
              <a:rPr lang="en-US" dirty="0" smtClean="0"/>
              <a:t>Received valuable information on the opportunities and barriers to Mental Health Advance Directive use that will inform ongoing work </a:t>
            </a:r>
          </a:p>
          <a:p>
            <a:pPr marL="190500" indent="-76200">
              <a:spcBef>
                <a:spcPts val="400"/>
              </a:spcBef>
              <a:buClr>
                <a:schemeClr val="dk1"/>
              </a:buClr>
              <a:buSzPts val="1800"/>
              <a:buFont typeface="Arial" panose="020B0604020202020204" pitchFamily="34" charset="0"/>
              <a:buNone/>
            </a:pPr>
            <a:endParaRPr lang="en-US" dirty="0"/>
          </a:p>
        </p:txBody>
      </p:sp>
      <p:pic>
        <p:nvPicPr>
          <p:cNvPr id="5" name="Google Shape;149;p7"/>
          <p:cNvPicPr preferRelativeResize="0"/>
          <p:nvPr/>
        </p:nvPicPr>
        <p:blipFill rotWithShape="1">
          <a:blip r:embed="rId2">
            <a:alphaModFix/>
          </a:blip>
          <a:srcRect l="15264" r="8943"/>
          <a:stretch/>
        </p:blipFill>
        <p:spPr>
          <a:xfrm>
            <a:off x="566225" y="2577725"/>
            <a:ext cx="1869800" cy="1847850"/>
          </a:xfrm>
          <a:prstGeom prst="rect">
            <a:avLst/>
          </a:prstGeom>
          <a:noFill/>
          <a:ln>
            <a:noFill/>
          </a:ln>
        </p:spPr>
      </p:pic>
      <p:pic>
        <p:nvPicPr>
          <p:cNvPr id="6" name="Google Shape;100;p2"/>
          <p:cNvPicPr preferRelativeResize="0"/>
          <p:nvPr/>
        </p:nvPicPr>
        <p:blipFill rotWithShape="1">
          <a:blip r:embed="rId3">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315370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4;g2926cee1da9_0_22"/>
          <p:cNvSpPr txBox="1">
            <a:spLocks/>
          </p:cNvSpPr>
          <p:nvPr/>
        </p:nvSpPr>
        <p:spPr>
          <a:xfrm>
            <a:off x="2024743" y="360798"/>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smtClean="0">
                <a:solidFill>
                  <a:schemeClr val="lt1"/>
                </a:solidFill>
              </a:rPr>
              <a:t>SOLUTION DEVELOPMENT</a:t>
            </a:r>
            <a:endParaRPr lang="en-US"/>
          </a:p>
        </p:txBody>
      </p:sp>
      <p:sp>
        <p:nvSpPr>
          <p:cNvPr id="3" name="Google Shape;155;g2926cee1da9_0_22"/>
          <p:cNvSpPr txBox="1">
            <a:spLocks/>
          </p:cNvSpPr>
          <p:nvPr/>
        </p:nvSpPr>
        <p:spPr>
          <a:xfrm>
            <a:off x="735407" y="2066773"/>
            <a:ext cx="8195700" cy="29967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chemeClr val="dk1"/>
              </a:buClr>
              <a:buSzPts val="1600"/>
              <a:buFont typeface="Arial" panose="020B0604020202020204" pitchFamily="34" charset="0"/>
              <a:buNone/>
            </a:pPr>
            <a:r>
              <a:rPr lang="en-US" sz="2300" dirty="0" smtClean="0"/>
              <a:t>2023 Workgroup Activities</a:t>
            </a:r>
          </a:p>
          <a:p>
            <a:pPr marL="0" indent="0" algn="ctr">
              <a:spcBef>
                <a:spcPts val="0"/>
              </a:spcBef>
              <a:buClr>
                <a:schemeClr val="dk1"/>
              </a:buClr>
              <a:buSzPts val="1600"/>
              <a:buFont typeface="Arial" panose="020B0604020202020204" pitchFamily="34" charset="0"/>
              <a:buNone/>
            </a:pPr>
            <a:endParaRPr lang="en-US" sz="2300" dirty="0" smtClean="0"/>
          </a:p>
          <a:p>
            <a:pPr marL="342900" indent="-254000">
              <a:spcBef>
                <a:spcPts val="400"/>
              </a:spcBef>
              <a:buSzPts val="1400"/>
            </a:pPr>
            <a:r>
              <a:rPr lang="en-US" dirty="0" smtClean="0"/>
              <a:t>Repository research</a:t>
            </a:r>
          </a:p>
          <a:p>
            <a:pPr marL="685800" lvl="1" indent="-254000">
              <a:spcBef>
                <a:spcPts val="0"/>
              </a:spcBef>
              <a:buSzPts val="1400"/>
            </a:pPr>
            <a:r>
              <a:rPr lang="en-US"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Identification of most likely technological opportunities</a:t>
            </a:r>
            <a:endParaRPr lang="en-US"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685800" lvl="1" indent="-254000">
              <a:spcBef>
                <a:spcPts val="0"/>
              </a:spcBef>
              <a:buSzPts val="1400"/>
            </a:pPr>
            <a:r>
              <a:rPr lang="en-US"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recommendations on capabilities</a:t>
            </a:r>
            <a:r>
              <a:rPr lang="en-US" dirty="0" smtClean="0"/>
              <a:t> and access</a:t>
            </a:r>
          </a:p>
          <a:p>
            <a:pPr marL="0" indent="0">
              <a:spcBef>
                <a:spcPts val="400"/>
              </a:spcBef>
              <a:buFont typeface="Arial" panose="020B0604020202020204" pitchFamily="34" charset="0"/>
              <a:buNone/>
            </a:pPr>
            <a:endParaRPr lang="en-US" dirty="0" smtClean="0"/>
          </a:p>
          <a:p>
            <a:pPr marL="0" indent="0">
              <a:spcBef>
                <a:spcPts val="400"/>
              </a:spcBef>
              <a:buFont typeface="Arial" panose="020B0604020202020204" pitchFamily="34" charset="0"/>
              <a:buNone/>
            </a:pPr>
            <a:r>
              <a:rPr lang="en-US" dirty="0" smtClean="0"/>
              <a:t>-Epic Electronic Medical Records development</a:t>
            </a:r>
          </a:p>
          <a:p>
            <a:pPr marL="0" indent="0">
              <a:spcBef>
                <a:spcPts val="400"/>
              </a:spcBef>
              <a:buFont typeface="Arial" panose="020B0604020202020204" pitchFamily="34" charset="0"/>
              <a:buNone/>
            </a:pPr>
            <a:r>
              <a:rPr lang="en-US" dirty="0" smtClean="0"/>
              <a:t>-Leveraging 988</a:t>
            </a:r>
          </a:p>
          <a:p>
            <a:pPr marL="190500" indent="-76200">
              <a:spcBef>
                <a:spcPts val="400"/>
              </a:spcBef>
              <a:buClr>
                <a:schemeClr val="dk1"/>
              </a:buClr>
              <a:buSzPts val="1800"/>
              <a:buFont typeface="Arial" panose="020B0604020202020204" pitchFamily="34" charset="0"/>
              <a:buNone/>
            </a:pPr>
            <a:endParaRPr lang="en-US" dirty="0"/>
          </a:p>
        </p:txBody>
      </p:sp>
      <p:pic>
        <p:nvPicPr>
          <p:cNvPr id="5" name="Google Shape;157;g2926cee1da9_0_22"/>
          <p:cNvPicPr preferRelativeResize="0"/>
          <p:nvPr/>
        </p:nvPicPr>
        <p:blipFill>
          <a:blip r:embed="rId2">
            <a:alphaModFix/>
          </a:blip>
          <a:stretch>
            <a:fillRect/>
          </a:stretch>
        </p:blipFill>
        <p:spPr>
          <a:xfrm>
            <a:off x="8111218" y="2288465"/>
            <a:ext cx="2143125" cy="2143125"/>
          </a:xfrm>
          <a:prstGeom prst="rect">
            <a:avLst/>
          </a:prstGeom>
          <a:noFill/>
          <a:ln>
            <a:noFill/>
          </a:ln>
        </p:spPr>
      </p:pic>
      <p:pic>
        <p:nvPicPr>
          <p:cNvPr id="6" name="Google Shape;100;p2"/>
          <p:cNvPicPr preferRelativeResize="0"/>
          <p:nvPr/>
        </p:nvPicPr>
        <p:blipFill rotWithShape="1">
          <a:blip r:embed="rId3">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38012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9;p2"/>
          <p:cNvSpPr txBox="1">
            <a:spLocks/>
          </p:cNvSpPr>
          <p:nvPr/>
        </p:nvSpPr>
        <p:spPr>
          <a:xfrm>
            <a:off x="609600" y="274638"/>
            <a:ext cx="10972800" cy="1143000"/>
          </a:xfrm>
          <a:prstGeom prst="rect">
            <a:avLst/>
          </a:prstGeom>
          <a:solidFill>
            <a:srgbClr val="33006F"/>
          </a:solidFill>
          <a:ln>
            <a:noFill/>
          </a:ln>
        </p:spPr>
        <p:txBody>
          <a:bodyPr spcFirstLastPara="1" wrap="square" lIns="91425" tIns="45700" rIns="91425" bIns="45700"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3300"/>
              <a:buFont typeface="Calibri"/>
              <a:buNone/>
            </a:pPr>
            <a:r>
              <a:rPr lang="en-US" b="1">
                <a:solidFill>
                  <a:schemeClr val="lt1"/>
                </a:solidFill>
              </a:rPr>
              <a:t>OVERVIEW OF ORIGINAL PROBLEM</a:t>
            </a:r>
            <a:endParaRPr lang="en-US"/>
          </a:p>
        </p:txBody>
      </p:sp>
      <p:pic>
        <p:nvPicPr>
          <p:cNvPr id="3" name="Google Shape;101;p2"/>
          <p:cNvPicPr preferRelativeResize="0"/>
          <p:nvPr/>
        </p:nvPicPr>
        <p:blipFill rotWithShape="1">
          <a:blip r:embed="rId2">
            <a:alphaModFix/>
          </a:blip>
          <a:srcRect/>
          <a:stretch/>
        </p:blipFill>
        <p:spPr>
          <a:xfrm>
            <a:off x="9082942" y="5335216"/>
            <a:ext cx="2255716" cy="980912"/>
          </a:xfrm>
          <a:prstGeom prst="rect">
            <a:avLst/>
          </a:prstGeom>
          <a:noFill/>
          <a:ln>
            <a:noFill/>
          </a:ln>
        </p:spPr>
      </p:pic>
      <p:sp>
        <p:nvSpPr>
          <p:cNvPr id="4" name="Title 9">
            <a:extLst>
              <a:ext uri="{FF2B5EF4-FFF2-40B4-BE49-F238E27FC236}">
                <a16:creationId xmlns:a16="http://schemas.microsoft.com/office/drawing/2014/main" id="{91C8DA22-A7BE-8A5C-5BEC-F989D26773A1}"/>
              </a:ext>
            </a:extLst>
          </p:cNvPr>
          <p:cNvSpPr txBox="1">
            <a:spLocks/>
          </p:cNvSpPr>
          <p:nvPr/>
        </p:nvSpPr>
        <p:spPr>
          <a:xfrm>
            <a:off x="3331210" y="4581886"/>
            <a:ext cx="4967860" cy="1143000"/>
          </a:xfrm>
          <a:prstGeom prst="rect">
            <a:avLst/>
          </a:prstGeom>
          <a:solidFill>
            <a:schemeClr val="accent4">
              <a:lumMod val="40000"/>
              <a:lumOff val="60000"/>
            </a:schemeClr>
          </a:solidFill>
          <a:ln w="57150">
            <a:solidFill>
              <a:srgbClr val="2E2161"/>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450"/>
              </a:spcBef>
            </a:pPr>
            <a:r>
              <a:rPr lang="en-US" sz="2800" b="1" dirty="0"/>
              <a:t>Bachelor-level providers can rapidly expand the workforce</a:t>
            </a:r>
          </a:p>
        </p:txBody>
      </p:sp>
      <p:sp>
        <p:nvSpPr>
          <p:cNvPr id="5" name="Text Placeholder 12">
            <a:extLst>
              <a:ext uri="{FF2B5EF4-FFF2-40B4-BE49-F238E27FC236}">
                <a16:creationId xmlns:a16="http://schemas.microsoft.com/office/drawing/2014/main" id="{88174383-0AAE-AED7-8DB1-9019AC6D3DB2}"/>
              </a:ext>
            </a:extLst>
          </p:cNvPr>
          <p:cNvSpPr txBox="1">
            <a:spLocks/>
          </p:cNvSpPr>
          <p:nvPr/>
        </p:nvSpPr>
        <p:spPr>
          <a:xfrm>
            <a:off x="1147131" y="4035396"/>
            <a:ext cx="4368158" cy="325721"/>
          </a:xfrm>
          <a:prstGeom prst="rect">
            <a:avLst/>
          </a:prstGeom>
          <a:ln w="38100">
            <a:solidFill>
              <a:srgbClr val="2E2161"/>
            </a:solidFill>
          </a:ln>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a:r>
              <a:rPr lang="en-US" sz="1800" b="1" dirty="0">
                <a:solidFill>
                  <a:srgbClr val="2E2161"/>
                </a:solidFill>
              </a:rPr>
              <a:t>Many people need access to therapy</a:t>
            </a:r>
          </a:p>
        </p:txBody>
      </p:sp>
      <p:pic>
        <p:nvPicPr>
          <p:cNvPr id="6" name="Picture 5">
            <a:extLst>
              <a:ext uri="{FF2B5EF4-FFF2-40B4-BE49-F238E27FC236}">
                <a16:creationId xmlns:a16="http://schemas.microsoft.com/office/drawing/2014/main" id="{990072EB-E6C6-18AE-B93C-5C20E4FD0977}"/>
              </a:ext>
            </a:extLst>
          </p:cNvPr>
          <p:cNvPicPr>
            <a:picLocks noChangeAspect="1"/>
          </p:cNvPicPr>
          <p:nvPr/>
        </p:nvPicPr>
        <p:blipFill rotWithShape="1">
          <a:blip r:embed="rId3"/>
          <a:srcRect l="8719" t="17216" r="43656" b="44984"/>
          <a:stretch/>
        </p:blipFill>
        <p:spPr>
          <a:xfrm>
            <a:off x="1147131" y="1483146"/>
            <a:ext cx="4368158" cy="2469331"/>
          </a:xfrm>
          <a:prstGeom prst="rect">
            <a:avLst/>
          </a:prstGeom>
        </p:spPr>
      </p:pic>
      <p:sp>
        <p:nvSpPr>
          <p:cNvPr id="7" name="Rectangle: Rounded Corners 9">
            <a:extLst>
              <a:ext uri="{FF2B5EF4-FFF2-40B4-BE49-F238E27FC236}">
                <a16:creationId xmlns:a16="http://schemas.microsoft.com/office/drawing/2014/main" id="{00E33B26-E680-DEA6-0352-ADF57E5E9E12}"/>
              </a:ext>
            </a:extLst>
          </p:cNvPr>
          <p:cNvSpPr/>
          <p:nvPr/>
        </p:nvSpPr>
        <p:spPr>
          <a:xfrm>
            <a:off x="3487251" y="2104152"/>
            <a:ext cx="1908047" cy="1757658"/>
          </a:xfrm>
          <a:prstGeom prst="roundRect">
            <a:avLst/>
          </a:prstGeom>
          <a:solidFill>
            <a:schemeClr val="bg1"/>
          </a:solidFill>
          <a:ln w="57150">
            <a:solidFill>
              <a:srgbClr val="24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srgbClr val="000000"/>
                </a:solidFill>
                <a:latin typeface="Open Sans" panose="020B0606030504020204" pitchFamily="34" charset="0"/>
              </a:rPr>
              <a:t>At any time in the last 4 weeks, did you need counseling or therapy from a mental health professional, but did not get it for any reason?</a:t>
            </a:r>
            <a:endParaRPr lang="en-US" sz="1200" dirty="0">
              <a:solidFill>
                <a:prstClr val="white"/>
              </a:solidFill>
              <a:latin typeface="Calibri" panose="020F0502020204030204"/>
            </a:endParaRPr>
          </a:p>
        </p:txBody>
      </p:sp>
      <p:pic>
        <p:nvPicPr>
          <p:cNvPr id="8" name="Picture 7">
            <a:extLst>
              <a:ext uri="{FF2B5EF4-FFF2-40B4-BE49-F238E27FC236}">
                <a16:creationId xmlns:a16="http://schemas.microsoft.com/office/drawing/2014/main" id="{0E1854CD-890B-A90C-5A3F-FBCF191CC779}"/>
              </a:ext>
            </a:extLst>
          </p:cNvPr>
          <p:cNvPicPr>
            <a:picLocks noChangeAspect="1"/>
          </p:cNvPicPr>
          <p:nvPr/>
        </p:nvPicPr>
        <p:blipFill rotWithShape="1">
          <a:blip r:embed="rId4"/>
          <a:srcRect l="24684" t="32122" r="25315" b="37919"/>
          <a:stretch/>
        </p:blipFill>
        <p:spPr>
          <a:xfrm>
            <a:off x="6439779" y="1509018"/>
            <a:ext cx="4705252" cy="2443459"/>
          </a:xfrm>
          <a:prstGeom prst="rect">
            <a:avLst/>
          </a:prstGeom>
        </p:spPr>
      </p:pic>
      <p:sp>
        <p:nvSpPr>
          <p:cNvPr id="9" name="Text Placeholder 12">
            <a:extLst>
              <a:ext uri="{FF2B5EF4-FFF2-40B4-BE49-F238E27FC236}">
                <a16:creationId xmlns:a16="http://schemas.microsoft.com/office/drawing/2014/main" id="{EFA9F705-C865-AF50-3716-292136015D5C}"/>
              </a:ext>
            </a:extLst>
          </p:cNvPr>
          <p:cNvSpPr txBox="1">
            <a:spLocks/>
          </p:cNvSpPr>
          <p:nvPr/>
        </p:nvSpPr>
        <p:spPr>
          <a:xfrm>
            <a:off x="6583681" y="4014842"/>
            <a:ext cx="4998720" cy="346275"/>
          </a:xfrm>
          <a:prstGeom prst="rect">
            <a:avLst/>
          </a:prstGeom>
          <a:ln w="38100">
            <a:solidFill>
              <a:srgbClr val="2E2161"/>
            </a:solidFill>
          </a:ln>
        </p:spPr>
        <p:txBody>
          <a:bodyPr vert="horz" lIns="68580" tIns="34290" rIns="68580" bIns="34290" rtlCol="0" anchor="b">
            <a:noAutofit/>
          </a:bodyPr>
          <a:lstStyle>
            <a:lvl1pPr marL="342900" indent="-171450" algn="l" defTabSz="685800" rtl="0" eaLnBrk="1" latinLnBrk="0" hangingPunct="1">
              <a:lnSpc>
                <a:spcPts val="2310"/>
              </a:lnSpc>
              <a:spcBef>
                <a:spcPts val="750"/>
              </a:spcBef>
              <a:spcAft>
                <a:spcPts val="450"/>
              </a:spcAft>
              <a:buFont typeface="Arial" panose="020B0604020202020204" pitchFamily="34" charset="0"/>
              <a:buChar char="•"/>
              <a:tabLst>
                <a:tab pos="935831" algn="l"/>
              </a:tabLst>
              <a:defRPr lang="en-US" sz="1500" b="0" i="0" kern="1200" baseline="0">
                <a:solidFill>
                  <a:srgbClr val="333D47"/>
                </a:solidFill>
                <a:latin typeface="Calibri Light" charset="0"/>
                <a:ea typeface="Calibri Light" charset="0"/>
                <a:cs typeface="Calibri Light" charset="0"/>
              </a:defRPr>
            </a:lvl1pPr>
            <a:lvl2pPr marL="600075" indent="-171450" algn="l" defTabSz="685800" rtl="0" eaLnBrk="1" latinLnBrk="0" hangingPunct="1">
              <a:lnSpc>
                <a:spcPct val="90000"/>
              </a:lnSpc>
              <a:spcBef>
                <a:spcPts val="375"/>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2pPr>
            <a:lvl3pPr marL="942975" indent="-171450" algn="l" defTabSz="685800" rtl="0" eaLnBrk="1" latinLnBrk="0" hangingPunct="1">
              <a:lnSpc>
                <a:spcPct val="90000"/>
              </a:lnSpc>
              <a:spcBef>
                <a:spcPts val="375"/>
              </a:spcBef>
              <a:buFont typeface="Arial" panose="020B0604020202020204" pitchFamily="34" charset="0"/>
              <a:buChar char="•"/>
              <a:defRPr sz="1500" b="0" i="0" kern="1200">
                <a:solidFill>
                  <a:srgbClr val="333D47"/>
                </a:solidFill>
                <a:latin typeface="Calibri Light" charset="0"/>
                <a:ea typeface="Calibri Light" charset="0"/>
                <a:cs typeface="Calibri Light" charset="0"/>
              </a:defRPr>
            </a:lvl3pPr>
            <a:lvl4pPr marL="12430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4pPr>
            <a:lvl5pPr marL="15859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indent="0" defTabSz="514350">
              <a:lnSpc>
                <a:spcPts val="1733"/>
              </a:lnSpc>
              <a:spcBef>
                <a:spcPts val="563"/>
              </a:spcBef>
              <a:spcAft>
                <a:spcPts val="338"/>
              </a:spcAft>
              <a:buNone/>
              <a:tabLst>
                <a:tab pos="701873" algn="l"/>
              </a:tabLst>
            </a:pPr>
            <a:r>
              <a:rPr lang="en-US" sz="1800" b="1" dirty="0">
                <a:solidFill>
                  <a:srgbClr val="2E2161"/>
                </a:solidFill>
                <a:latin typeface="+mj-lt"/>
                <a:ea typeface="Calibri" panose="020F0502020204030204" pitchFamily="34" charset="0"/>
                <a:cs typeface="Calibri" panose="020F0502020204030204" pitchFamily="34" charset="0"/>
              </a:rPr>
              <a:t>Currently takes many years to train new providers</a:t>
            </a:r>
          </a:p>
        </p:txBody>
      </p:sp>
      <p:sp>
        <p:nvSpPr>
          <p:cNvPr id="10" name="Arrow: Left 13">
            <a:extLst>
              <a:ext uri="{FF2B5EF4-FFF2-40B4-BE49-F238E27FC236}">
                <a16:creationId xmlns:a16="http://schemas.microsoft.com/office/drawing/2014/main" id="{7DDE0B08-99D3-CE7D-1634-E74688F0C73B}"/>
              </a:ext>
            </a:extLst>
          </p:cNvPr>
          <p:cNvSpPr/>
          <p:nvPr/>
        </p:nvSpPr>
        <p:spPr>
          <a:xfrm>
            <a:off x="8792405" y="3088192"/>
            <a:ext cx="684562" cy="304800"/>
          </a:xfrm>
          <a:prstGeom prst="leftArrow">
            <a:avLst/>
          </a:prstGeom>
          <a:solidFill>
            <a:srgbClr val="240050"/>
          </a:solidFill>
          <a:ln>
            <a:solidFill>
              <a:srgbClr val="24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Gap</a:t>
            </a:r>
          </a:p>
        </p:txBody>
      </p:sp>
      <p:sp>
        <p:nvSpPr>
          <p:cNvPr id="11" name="Text Placeholder 12">
            <a:extLst>
              <a:ext uri="{FF2B5EF4-FFF2-40B4-BE49-F238E27FC236}">
                <a16:creationId xmlns:a16="http://schemas.microsoft.com/office/drawing/2014/main" id="{ADB0750F-4D4E-B8FF-002D-761DC775E05E}"/>
              </a:ext>
            </a:extLst>
          </p:cNvPr>
          <p:cNvSpPr txBox="1">
            <a:spLocks/>
          </p:cNvSpPr>
          <p:nvPr/>
        </p:nvSpPr>
        <p:spPr>
          <a:xfrm>
            <a:off x="3702426" y="5945655"/>
            <a:ext cx="4225428" cy="614383"/>
          </a:xfrm>
          <a:prstGeom prst="rect">
            <a:avLst/>
          </a:prstGeom>
          <a:ln w="38100">
            <a:solidFill>
              <a:srgbClr val="2E216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en-US" sz="1600" dirty="0">
                <a:solidFill>
                  <a:srgbClr val="002060"/>
                </a:solidFill>
                <a:latin typeface="Calibri" panose="020F0502020204030204"/>
              </a:rPr>
              <a:t>52 % of Behavioral Health Providers stated this type of credential is mostly needed or essential</a:t>
            </a:r>
          </a:p>
        </p:txBody>
      </p:sp>
    </p:spTree>
    <p:extLst>
      <p:ext uri="{BB962C8B-B14F-4D97-AF65-F5344CB8AC3E}">
        <p14:creationId xmlns:p14="http://schemas.microsoft.com/office/powerpoint/2010/main" val="84155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2;g2926cee1da9_0_49"/>
          <p:cNvSpPr txBox="1">
            <a:spLocks/>
          </p:cNvSpPr>
          <p:nvPr/>
        </p:nvSpPr>
        <p:spPr>
          <a:xfrm>
            <a:off x="1937657" y="438206"/>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dirty="0" smtClean="0">
                <a:solidFill>
                  <a:schemeClr val="lt1"/>
                </a:solidFill>
              </a:rPr>
              <a:t>THE SOLUTION</a:t>
            </a:r>
            <a:endParaRPr lang="en-US" dirty="0"/>
          </a:p>
        </p:txBody>
      </p:sp>
      <p:sp>
        <p:nvSpPr>
          <p:cNvPr id="3" name="Google Shape;163;g2926cee1da9_0_49"/>
          <p:cNvSpPr txBox="1">
            <a:spLocks/>
          </p:cNvSpPr>
          <p:nvPr/>
        </p:nvSpPr>
        <p:spPr>
          <a:xfrm>
            <a:off x="822530" y="1530439"/>
            <a:ext cx="9134269" cy="36114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chemeClr val="dk1"/>
              </a:buClr>
              <a:buSzPts val="1600"/>
              <a:buFont typeface="Arial" panose="020B0604020202020204" pitchFamily="34" charset="0"/>
              <a:buNone/>
            </a:pPr>
            <a:r>
              <a:rPr lang="en-US" sz="2300" dirty="0" smtClean="0"/>
              <a:t>The 2024 Legislative Ask</a:t>
            </a:r>
          </a:p>
          <a:p>
            <a:pPr marL="0" indent="0" algn="ctr">
              <a:spcBef>
                <a:spcPts val="0"/>
              </a:spcBef>
              <a:buClr>
                <a:schemeClr val="dk1"/>
              </a:buClr>
              <a:buSzPts val="1600"/>
              <a:buFont typeface="Arial" panose="020B0604020202020204" pitchFamily="34" charset="0"/>
              <a:buNone/>
            </a:pPr>
            <a:endParaRPr lang="en-US" sz="400" dirty="0" smtClean="0"/>
          </a:p>
          <a:p>
            <a:pPr marL="342900" indent="-254000">
              <a:spcBef>
                <a:spcPts val="400"/>
              </a:spcBef>
              <a:buSzPts val="1400"/>
            </a:pPr>
            <a:r>
              <a:rPr lang="en-US" dirty="0" smtClean="0"/>
              <a:t>Forming an ask of what could be possible.</a:t>
            </a:r>
          </a:p>
          <a:p>
            <a:pPr marL="0" indent="0">
              <a:spcBef>
                <a:spcPts val="400"/>
              </a:spcBef>
              <a:buFont typeface="Arial" panose="020B0604020202020204" pitchFamily="34" charset="0"/>
              <a:buNone/>
            </a:pPr>
            <a:endParaRPr lang="en-US" sz="600" dirty="0" smtClean="0"/>
          </a:p>
          <a:p>
            <a:pPr marL="342900" indent="-254000">
              <a:spcBef>
                <a:spcPts val="400"/>
              </a:spcBef>
              <a:buSzPts val="1400"/>
            </a:pPr>
            <a:r>
              <a:rPr lang="en-US" dirty="0" smtClean="0"/>
              <a:t>Discussions underway to determine feasibility and likelihood of legislative success to create a formal HCA Workgroup to;</a:t>
            </a:r>
          </a:p>
          <a:p>
            <a:pPr marL="685800" lvl="1" indent="-254000">
              <a:spcBef>
                <a:spcPts val="0"/>
              </a:spcBef>
              <a:buSzPts val="1400"/>
            </a:pPr>
            <a:r>
              <a:rPr lang="en-US" dirty="0" smtClean="0"/>
              <a:t>Adopt a slate of best practices for the introduction, counseling and completion of the document.</a:t>
            </a:r>
          </a:p>
          <a:p>
            <a:pPr marL="685800" lvl="1" indent="-254000">
              <a:spcBef>
                <a:spcPts val="0"/>
              </a:spcBef>
              <a:buSzPts val="1400"/>
            </a:pPr>
            <a:r>
              <a:rPr lang="en-US" dirty="0" smtClean="0"/>
              <a:t>Collate existing training material and utilize material development experts to adapt materials to specific parts of the stakeholder communities involved in the MHAD process</a:t>
            </a:r>
          </a:p>
          <a:p>
            <a:pPr marL="685800" lvl="1" indent="-254000">
              <a:spcBef>
                <a:spcPts val="0"/>
              </a:spcBef>
              <a:buSzPts val="1400"/>
            </a:pPr>
            <a:r>
              <a:rPr lang="en-US" dirty="0" smtClean="0"/>
              <a:t>Create a repository within the Washington State HCA to house the library of training toolkits and build an awareness campaign so these toolkits are utilized.</a:t>
            </a:r>
          </a:p>
          <a:p>
            <a:pPr marL="685800" lvl="1" indent="-254000">
              <a:spcBef>
                <a:spcPts val="0"/>
              </a:spcBef>
              <a:buSzPts val="1400"/>
            </a:pPr>
            <a:r>
              <a:rPr lang="en-US" dirty="0" smtClean="0"/>
              <a:t>Utilize the technologies of the 988 system to create a document </a:t>
            </a:r>
          </a:p>
          <a:p>
            <a:pPr marL="685800" indent="0">
              <a:spcBef>
                <a:spcPts val="400"/>
              </a:spcBef>
              <a:buFont typeface="Arial" panose="020B0604020202020204" pitchFamily="34" charset="0"/>
              <a:buNone/>
            </a:pPr>
            <a:r>
              <a:rPr lang="en-US" sz="1600" dirty="0" smtClean="0"/>
              <a:t>storage repository bridged to Electronic Medical Records</a:t>
            </a:r>
          </a:p>
          <a:p>
            <a:pPr marL="190500" indent="-76200">
              <a:spcBef>
                <a:spcPts val="400"/>
              </a:spcBef>
              <a:buClr>
                <a:schemeClr val="dk1"/>
              </a:buClr>
              <a:buSzPts val="1800"/>
              <a:buFont typeface="Arial" panose="020B0604020202020204" pitchFamily="34" charset="0"/>
              <a:buNone/>
            </a:pPr>
            <a:endParaRPr lang="en-US" dirty="0"/>
          </a:p>
        </p:txBody>
      </p:sp>
      <p:pic>
        <p:nvPicPr>
          <p:cNvPr id="5" name="Google Shape;100;p2"/>
          <p:cNvPicPr preferRelativeResize="0"/>
          <p:nvPr/>
        </p:nvPicPr>
        <p:blipFill rotWithShape="1">
          <a:blip r:embed="rId2">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356780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9;g2926cee1da9_0_43"/>
          <p:cNvSpPr txBox="1">
            <a:spLocks/>
          </p:cNvSpPr>
          <p:nvPr/>
        </p:nvSpPr>
        <p:spPr>
          <a:xfrm>
            <a:off x="1962728" y="469150"/>
            <a:ext cx="8229600" cy="857400"/>
          </a:xfrm>
          <a:prstGeom prst="rect">
            <a:avLst/>
          </a:prstGeom>
          <a:solidFill>
            <a:srgbClr val="33006F"/>
          </a:solidFill>
          <a:ln>
            <a:noFill/>
          </a:ln>
        </p:spPr>
        <p:txBody>
          <a:bodyPr spcFirstLastPara="1" wrap="square" lIns="68575" tIns="34275" rIns="68575" bIns="34275"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2500"/>
              <a:buFont typeface="Calibri"/>
              <a:buNone/>
            </a:pPr>
            <a:r>
              <a:rPr lang="en-US" b="1" smtClean="0">
                <a:solidFill>
                  <a:schemeClr val="lt1"/>
                </a:solidFill>
              </a:rPr>
              <a:t>THE WORKGROUP</a:t>
            </a:r>
            <a:endParaRPr lang="en-US"/>
          </a:p>
        </p:txBody>
      </p:sp>
      <p:sp>
        <p:nvSpPr>
          <p:cNvPr id="3" name="Google Shape;170;g2926cee1da9_0_43"/>
          <p:cNvSpPr txBox="1">
            <a:spLocks/>
          </p:cNvSpPr>
          <p:nvPr/>
        </p:nvSpPr>
        <p:spPr>
          <a:xfrm>
            <a:off x="831273" y="2186172"/>
            <a:ext cx="8195700" cy="3190500"/>
          </a:xfrm>
          <a:prstGeom prst="rect">
            <a:avLst/>
          </a:prstGeom>
          <a:noFill/>
          <a:ln>
            <a:noFill/>
          </a:ln>
        </p:spPr>
        <p:txBody>
          <a:bodyPr spcFirstLastPara="1" wrap="square" lIns="68575" tIns="34275" rIns="68575" bIns="34275"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chemeClr val="dk1"/>
              </a:buClr>
              <a:buSzPts val="1600"/>
              <a:buFont typeface="Arial" panose="020B0604020202020204" pitchFamily="34" charset="0"/>
              <a:buNone/>
            </a:pPr>
            <a:r>
              <a:rPr lang="en-US" sz="2300" dirty="0" smtClean="0"/>
              <a:t>Expected to grow following the 2024 legislative session</a:t>
            </a:r>
          </a:p>
          <a:p>
            <a:pPr marL="0" indent="0" algn="ctr">
              <a:spcBef>
                <a:spcPts val="0"/>
              </a:spcBef>
              <a:buClr>
                <a:schemeClr val="dk1"/>
              </a:buClr>
              <a:buSzPts val="1600"/>
              <a:buFont typeface="Arial" panose="020B0604020202020204" pitchFamily="34" charset="0"/>
              <a:buNone/>
            </a:pPr>
            <a:endParaRPr lang="en-US" sz="2300" dirty="0" smtClean="0"/>
          </a:p>
          <a:p>
            <a:pPr marL="342900" indent="-254000">
              <a:spcBef>
                <a:spcPts val="400"/>
              </a:spcBef>
              <a:buSzPts val="1400"/>
            </a:pPr>
            <a:r>
              <a:rPr lang="en-US" dirty="0" smtClean="0"/>
              <a:t>New stakeholders with direct input for next phase</a:t>
            </a:r>
          </a:p>
          <a:p>
            <a:pPr marL="685800" lvl="1" indent="-254000">
              <a:spcBef>
                <a:spcPts val="0"/>
              </a:spcBef>
              <a:buSzPts val="1400"/>
            </a:pPr>
            <a:r>
              <a:rPr lang="en-US" dirty="0" smtClean="0"/>
              <a:t>First Responder Representation</a:t>
            </a:r>
          </a:p>
          <a:p>
            <a:pPr marL="685800" lvl="1" indent="-254000">
              <a:spcBef>
                <a:spcPts val="0"/>
              </a:spcBef>
              <a:buSzPts val="1400"/>
            </a:pPr>
            <a:r>
              <a:rPr lang="en-US" dirty="0" smtClean="0"/>
              <a:t>Front Line Certified Peer Counselors</a:t>
            </a:r>
          </a:p>
          <a:p>
            <a:pPr marL="685800" lvl="1" indent="-254000">
              <a:spcBef>
                <a:spcPts val="0"/>
              </a:spcBef>
              <a:buSzPts val="1400"/>
            </a:pPr>
            <a:r>
              <a:rPr lang="en-US" dirty="0" smtClean="0"/>
              <a:t>Emergency Department Providers</a:t>
            </a:r>
          </a:p>
          <a:p>
            <a:pPr marL="685800" lvl="1" indent="-254000">
              <a:spcBef>
                <a:spcPts val="0"/>
              </a:spcBef>
              <a:buSzPts val="1400"/>
            </a:pPr>
            <a:r>
              <a:rPr lang="en-US" dirty="0" smtClean="0"/>
              <a:t>Training Program Developers</a:t>
            </a:r>
          </a:p>
          <a:p>
            <a:pPr marL="0" indent="0">
              <a:spcBef>
                <a:spcPts val="400"/>
              </a:spcBef>
              <a:buFont typeface="Arial" panose="020B0604020202020204" pitchFamily="34" charset="0"/>
              <a:buNone/>
            </a:pPr>
            <a:endParaRPr lang="en-US" dirty="0" smtClean="0"/>
          </a:p>
          <a:p>
            <a:pPr marL="0" indent="0">
              <a:spcBef>
                <a:spcPts val="400"/>
              </a:spcBef>
              <a:buFont typeface="Arial" panose="020B0604020202020204" pitchFamily="34" charset="0"/>
              <a:buNone/>
            </a:pPr>
            <a:r>
              <a:rPr lang="en-US" b="1" dirty="0" smtClean="0"/>
              <a:t>If you’d like to get involved, contact Todd Crooks</a:t>
            </a:r>
            <a:r>
              <a:rPr lang="en-US" dirty="0" smtClean="0"/>
              <a:t>, </a:t>
            </a:r>
            <a:r>
              <a:rPr lang="en-US" u="sng" dirty="0" smtClean="0">
                <a:solidFill>
                  <a:schemeClr val="hlink"/>
                </a:solidFill>
                <a:hlinkClick r:id="rId2"/>
              </a:rPr>
              <a:t>toddcrooks@comcast.net</a:t>
            </a:r>
            <a:endParaRPr lang="en-US" dirty="0" smtClean="0"/>
          </a:p>
          <a:p>
            <a:pPr marL="0" indent="0">
              <a:spcBef>
                <a:spcPts val="400"/>
              </a:spcBef>
              <a:buFont typeface="Arial" panose="020B0604020202020204" pitchFamily="34" charset="0"/>
              <a:buNone/>
            </a:pPr>
            <a:r>
              <a:rPr lang="en-US" dirty="0" smtClean="0"/>
              <a:t>(and via today’s </a:t>
            </a:r>
            <a:r>
              <a:rPr lang="en-US" dirty="0" err="1" smtClean="0"/>
              <a:t>Hubilo</a:t>
            </a:r>
            <a:r>
              <a:rPr lang="en-US" dirty="0" smtClean="0"/>
              <a:t> app)</a:t>
            </a:r>
          </a:p>
          <a:p>
            <a:pPr marL="190500" indent="-76200">
              <a:spcBef>
                <a:spcPts val="400"/>
              </a:spcBef>
              <a:buClr>
                <a:schemeClr val="dk1"/>
              </a:buClr>
              <a:buSzPts val="1800"/>
              <a:buFont typeface="Arial" panose="020B0604020202020204" pitchFamily="34" charset="0"/>
              <a:buNone/>
            </a:pPr>
            <a:endParaRPr lang="en-US" dirty="0"/>
          </a:p>
        </p:txBody>
      </p:sp>
      <p:pic>
        <p:nvPicPr>
          <p:cNvPr id="5" name="Google Shape;100;p2"/>
          <p:cNvPicPr preferRelativeResize="0"/>
          <p:nvPr/>
        </p:nvPicPr>
        <p:blipFill rotWithShape="1">
          <a:blip r:embed="rId3">
            <a:alphaModFix/>
          </a:blip>
          <a:srcRect/>
          <a:stretch/>
        </p:blipFill>
        <p:spPr>
          <a:xfrm>
            <a:off x="9454896" y="5376672"/>
            <a:ext cx="2039655" cy="914904"/>
          </a:xfrm>
          <a:prstGeom prst="rect">
            <a:avLst/>
          </a:prstGeom>
          <a:noFill/>
          <a:ln>
            <a:noFill/>
          </a:ln>
        </p:spPr>
      </p:pic>
    </p:spTree>
    <p:extLst>
      <p:ext uri="{BB962C8B-B14F-4D97-AF65-F5344CB8AC3E}">
        <p14:creationId xmlns:p14="http://schemas.microsoft.com/office/powerpoint/2010/main" val="27434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p:cNvSpPr txBox="1">
            <a:spLocks/>
          </p:cNvSpPr>
          <p:nvPr/>
        </p:nvSpPr>
        <p:spPr>
          <a:xfrm>
            <a:off x="1025520" y="2581360"/>
            <a:ext cx="10036752" cy="1016489"/>
          </a:xfrm>
          <a:prstGeom prst="rect">
            <a:avLst/>
          </a:prstGeom>
          <a:noFill/>
          <a:ln>
            <a:noFill/>
          </a:ln>
        </p:spPr>
        <p:txBody>
          <a:bodyPr spcFirstLastPara="1" wrap="square" lIns="91425" tIns="45700" rIns="91425" bIns="45700" anchor="ctr" anchorCtr="0">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lvl="0">
              <a:spcBef>
                <a:spcPts val="0"/>
              </a:spcBef>
              <a:buClr>
                <a:schemeClr val="dk1"/>
              </a:buClr>
              <a:buSzPct val="32000"/>
            </a:pPr>
            <a:r>
              <a:rPr lang="en-US" sz="3200" b="1" dirty="0"/>
              <a:t>Mainstreaming the Mental Health Advance Directive</a:t>
            </a:r>
          </a:p>
          <a:p>
            <a:pPr lvl="0">
              <a:spcBef>
                <a:spcPts val="0"/>
              </a:spcBef>
              <a:buClr>
                <a:schemeClr val="dk1"/>
              </a:buClr>
              <a:buSzPct val="32000"/>
            </a:pPr>
            <a:r>
              <a:rPr lang="en-US" sz="3200" b="1" dirty="0"/>
              <a:t>in Washington State</a:t>
            </a:r>
            <a:br>
              <a:rPr lang="en-US" sz="3200" b="1" dirty="0"/>
            </a:br>
            <a:endParaRPr lang="en-US" sz="3200" b="1" dirty="0"/>
          </a:p>
        </p:txBody>
      </p:sp>
      <p:pic>
        <p:nvPicPr>
          <p:cNvPr id="3" name="Google Shape;89;p1"/>
          <p:cNvPicPr preferRelativeResize="0"/>
          <p:nvPr/>
        </p:nvPicPr>
        <p:blipFill rotWithShape="1">
          <a:blip r:embed="rId2">
            <a:alphaModFix/>
          </a:blip>
          <a:srcRect/>
          <a:stretch/>
        </p:blipFill>
        <p:spPr>
          <a:xfrm>
            <a:off x="5127538" y="5362708"/>
            <a:ext cx="1149678" cy="1109769"/>
          </a:xfrm>
          <a:prstGeom prst="rect">
            <a:avLst/>
          </a:prstGeom>
          <a:noFill/>
          <a:ln>
            <a:noFill/>
          </a:ln>
        </p:spPr>
      </p:pic>
      <p:pic>
        <p:nvPicPr>
          <p:cNvPr id="4" name="Google Shape;90;p1"/>
          <p:cNvPicPr preferRelativeResize="0"/>
          <p:nvPr/>
        </p:nvPicPr>
        <p:blipFill rotWithShape="1">
          <a:blip r:embed="rId3">
            <a:alphaModFix/>
          </a:blip>
          <a:srcRect/>
          <a:stretch/>
        </p:blipFill>
        <p:spPr>
          <a:xfrm>
            <a:off x="2032022" y="6027131"/>
            <a:ext cx="1935264" cy="346376"/>
          </a:xfrm>
          <a:prstGeom prst="rect">
            <a:avLst/>
          </a:prstGeom>
          <a:noFill/>
          <a:ln>
            <a:noFill/>
          </a:ln>
        </p:spPr>
      </p:pic>
      <p:pic>
        <p:nvPicPr>
          <p:cNvPr id="5" name="Google Shape;91;p1"/>
          <p:cNvPicPr preferRelativeResize="0"/>
          <p:nvPr/>
        </p:nvPicPr>
        <p:blipFill rotWithShape="1">
          <a:blip r:embed="rId4">
            <a:alphaModFix/>
          </a:blip>
          <a:srcRect/>
          <a:stretch/>
        </p:blipFill>
        <p:spPr>
          <a:xfrm>
            <a:off x="7368511" y="6062408"/>
            <a:ext cx="3210559" cy="311099"/>
          </a:xfrm>
          <a:prstGeom prst="rect">
            <a:avLst/>
          </a:prstGeom>
          <a:noFill/>
          <a:ln>
            <a:noFill/>
          </a:ln>
        </p:spPr>
      </p:pic>
      <p:sp>
        <p:nvSpPr>
          <p:cNvPr id="6" name="Google Shape;92;p1"/>
          <p:cNvSpPr txBox="1">
            <a:spLocks/>
          </p:cNvSpPr>
          <p:nvPr/>
        </p:nvSpPr>
        <p:spPr>
          <a:xfrm>
            <a:off x="1445945" y="3468824"/>
            <a:ext cx="8512865" cy="1448538"/>
          </a:xfrm>
          <a:prstGeom prst="rect">
            <a:avLst/>
          </a:prstGeom>
          <a:noFill/>
          <a:ln>
            <a:noFill/>
          </a:ln>
        </p:spPr>
        <p:txBody>
          <a:bodyPr spcFirstLastPara="1" wrap="square" lIns="91425" tIns="45700" rIns="91425" bIns="45700"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lvl="0" indent="0" algn="ctr">
              <a:spcBef>
                <a:spcPts val="0"/>
              </a:spcBef>
              <a:buClr>
                <a:srgbClr val="888888"/>
              </a:buClr>
              <a:buSzPct val="100000"/>
              <a:buNone/>
            </a:pPr>
            <a:r>
              <a:rPr lang="en-US" sz="1800" dirty="0">
                <a:solidFill>
                  <a:srgbClr val="434343"/>
                </a:solidFill>
              </a:rPr>
              <a:t>Originally presented by:</a:t>
            </a:r>
          </a:p>
          <a:p>
            <a:pPr marL="0" lvl="0" indent="0" algn="ctr">
              <a:spcBef>
                <a:spcPts val="0"/>
              </a:spcBef>
              <a:buClr>
                <a:schemeClr val="dk1"/>
              </a:buClr>
              <a:buSzPct val="44444"/>
              <a:buNone/>
            </a:pPr>
            <a:r>
              <a:rPr lang="en-US" sz="1800" dirty="0"/>
              <a:t>Todd Crooks, Chad’s Legacy Project</a:t>
            </a:r>
          </a:p>
          <a:p>
            <a:pPr marL="0" lvl="0" indent="0" algn="ctr">
              <a:spcBef>
                <a:spcPts val="0"/>
              </a:spcBef>
              <a:buClr>
                <a:schemeClr val="dk1"/>
              </a:buClr>
              <a:buSzPct val="44444"/>
              <a:buNone/>
            </a:pPr>
            <a:r>
              <a:rPr lang="en-US" sz="1800" dirty="0"/>
              <a:t>Senator Karen Keiser, Washington State Senate</a:t>
            </a:r>
          </a:p>
          <a:p>
            <a:pPr marL="0" lvl="0" indent="0" algn="ctr">
              <a:spcBef>
                <a:spcPts val="0"/>
              </a:spcBef>
              <a:buClr>
                <a:schemeClr val="dk1"/>
              </a:buClr>
              <a:buSzPct val="44444"/>
              <a:buNone/>
            </a:pPr>
            <a:r>
              <a:rPr lang="en-US" sz="1800" dirty="0"/>
              <a:t>Laurie Hallmark, Texas Rio Grande Legal Aid</a:t>
            </a:r>
          </a:p>
          <a:p>
            <a:pPr marL="0" lvl="0" indent="0" algn="ctr">
              <a:spcBef>
                <a:spcPts val="0"/>
              </a:spcBef>
              <a:buClr>
                <a:schemeClr val="dk1"/>
              </a:buClr>
              <a:buSzPct val="44444"/>
              <a:buNone/>
            </a:pPr>
            <a:r>
              <a:rPr lang="en-US" sz="1800" dirty="0"/>
              <a:t>Gail </a:t>
            </a:r>
            <a:r>
              <a:rPr lang="en-US" sz="1800" dirty="0" err="1"/>
              <a:t>Kogle</a:t>
            </a:r>
            <a:r>
              <a:rPr lang="en-US" sz="1800" dirty="0"/>
              <a:t>, Spokane Region </a:t>
            </a:r>
            <a:r>
              <a:rPr lang="en-US" sz="1800" dirty="0" err="1"/>
              <a:t>Ombuds</a:t>
            </a:r>
            <a:endParaRPr lang="en-US" sz="1800" dirty="0"/>
          </a:p>
          <a:p>
            <a:pPr marL="0" lvl="0" indent="0" algn="ctr">
              <a:spcBef>
                <a:spcPts val="0"/>
              </a:spcBef>
              <a:buClr>
                <a:schemeClr val="dk1"/>
              </a:buClr>
              <a:buSzPct val="44444"/>
              <a:buNone/>
            </a:pPr>
            <a:r>
              <a:rPr lang="en-US" sz="1800" dirty="0"/>
              <a:t>Ryan Robertson, Washington State Hospital Association</a:t>
            </a:r>
          </a:p>
          <a:p>
            <a:pPr marL="0" indent="0" algn="ctr">
              <a:spcBef>
                <a:spcPts val="0"/>
              </a:spcBef>
              <a:buClr>
                <a:srgbClr val="888888"/>
              </a:buClr>
              <a:buSzPts val="2400"/>
              <a:buFont typeface="Arial" panose="020B0604020202020204" pitchFamily="34" charset="0"/>
              <a:buNone/>
            </a:pPr>
            <a:endParaRPr lang="en-US" sz="1800" dirty="0"/>
          </a:p>
        </p:txBody>
      </p:sp>
      <p:pic>
        <p:nvPicPr>
          <p:cNvPr id="7" name="Google Shape;93;p1"/>
          <p:cNvPicPr preferRelativeResize="0"/>
          <p:nvPr/>
        </p:nvPicPr>
        <p:blipFill rotWithShape="1">
          <a:blip r:embed="rId5">
            <a:alphaModFix/>
          </a:blip>
          <a:srcRect/>
          <a:stretch/>
        </p:blipFill>
        <p:spPr>
          <a:xfrm>
            <a:off x="663387" y="362247"/>
            <a:ext cx="4025153" cy="2136015"/>
          </a:xfrm>
          <a:prstGeom prst="rect">
            <a:avLst/>
          </a:prstGeom>
          <a:noFill/>
          <a:ln>
            <a:noFill/>
          </a:ln>
        </p:spPr>
      </p:pic>
      <p:pic>
        <p:nvPicPr>
          <p:cNvPr id="8" name="Google Shape;94;p1"/>
          <p:cNvPicPr preferRelativeResize="0"/>
          <p:nvPr/>
        </p:nvPicPr>
        <p:blipFill rotWithShape="1">
          <a:blip r:embed="rId6">
            <a:alphaModFix/>
          </a:blip>
          <a:srcRect/>
          <a:stretch/>
        </p:blipFill>
        <p:spPr>
          <a:xfrm>
            <a:off x="663387" y="445345"/>
            <a:ext cx="4025153" cy="1750362"/>
          </a:xfrm>
          <a:prstGeom prst="rect">
            <a:avLst/>
          </a:prstGeom>
          <a:noFill/>
          <a:ln>
            <a:noFill/>
          </a:ln>
        </p:spPr>
      </p:pic>
    </p:spTree>
    <p:extLst>
      <p:ext uri="{BB962C8B-B14F-4D97-AF65-F5344CB8AC3E}">
        <p14:creationId xmlns:p14="http://schemas.microsoft.com/office/powerpoint/2010/main" val="416020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outdoor, rock, nature, mountain&#10;&#10;Description automatically generated">
            <a:extLst>
              <a:ext uri="{FF2B5EF4-FFF2-40B4-BE49-F238E27FC236}">
                <a16:creationId xmlns:a16="http://schemas.microsoft.com/office/drawing/2014/main" id="{54FF287C-6F19-2B1C-B653-7B5579DA2629}"/>
              </a:ext>
            </a:extLst>
          </p:cNvPr>
          <p:cNvPicPr>
            <a:picLocks noChangeAspect="1"/>
          </p:cNvPicPr>
          <p:nvPr/>
        </p:nvPicPr>
        <p:blipFill rotWithShape="1">
          <a:blip r:embed="rId2"/>
          <a:srcRect l="16889" r="1" b="1"/>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FAF8494-FB28-D951-188D-8BFD50307838}"/>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defTabSz="914400"/>
            <a:r>
              <a:rPr lang="en-US" sz="3600" b="1" dirty="0">
                <a:solidFill>
                  <a:schemeClr val="tx1">
                    <a:lumMod val="85000"/>
                    <a:lumOff val="15000"/>
                  </a:schemeClr>
                </a:solidFill>
              </a:rPr>
              <a:t>Break 10:30 am – 10:45 am</a:t>
            </a:r>
          </a:p>
        </p:txBody>
      </p:sp>
      <p:cxnSp>
        <p:nvCxnSpPr>
          <p:cNvPr id="5" name="Straight Connector 4">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15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p3"/>
          <p:cNvSpPr txBox="1">
            <a:spLocks/>
          </p:cNvSpPr>
          <p:nvPr/>
        </p:nvSpPr>
        <p:spPr>
          <a:xfrm>
            <a:off x="609600" y="274638"/>
            <a:ext cx="10972800" cy="1143000"/>
          </a:xfrm>
          <a:prstGeom prst="rect">
            <a:avLst/>
          </a:prstGeom>
          <a:solidFill>
            <a:srgbClr val="33006F"/>
          </a:solidFill>
          <a:ln>
            <a:noFill/>
          </a:ln>
        </p:spPr>
        <p:txBody>
          <a:bodyPr spcFirstLastPara="1" wrap="square" lIns="91425" tIns="45700" rIns="91425" bIns="45700"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3300"/>
              <a:buFont typeface="Calibri"/>
              <a:buNone/>
            </a:pPr>
            <a:r>
              <a:rPr lang="en-US" b="1">
                <a:solidFill>
                  <a:schemeClr val="lt1"/>
                </a:solidFill>
              </a:rPr>
              <a:t>WORKFORCE INITIATIVE VISION</a:t>
            </a:r>
            <a:endParaRPr lang="en-US" dirty="0"/>
          </a:p>
        </p:txBody>
      </p:sp>
      <p:pic>
        <p:nvPicPr>
          <p:cNvPr id="3" name="Google Shape;108;p3"/>
          <p:cNvPicPr preferRelativeResize="0"/>
          <p:nvPr/>
        </p:nvPicPr>
        <p:blipFill rotWithShape="1">
          <a:blip r:embed="rId2">
            <a:alphaModFix/>
          </a:blip>
          <a:srcRect/>
          <a:stretch/>
        </p:blipFill>
        <p:spPr>
          <a:xfrm>
            <a:off x="9082942" y="5308386"/>
            <a:ext cx="2255716" cy="981541"/>
          </a:xfrm>
          <a:prstGeom prst="rect">
            <a:avLst/>
          </a:prstGeom>
          <a:noFill/>
          <a:ln>
            <a:noFill/>
          </a:ln>
        </p:spPr>
      </p:pic>
      <p:sp>
        <p:nvSpPr>
          <p:cNvPr id="4" name="Text Placeholder 6">
            <a:extLst>
              <a:ext uri="{FF2B5EF4-FFF2-40B4-BE49-F238E27FC236}">
                <a16:creationId xmlns:a16="http://schemas.microsoft.com/office/drawing/2014/main" id="{C343233A-1D37-91DD-4562-2816A7294F5F}"/>
              </a:ext>
            </a:extLst>
          </p:cNvPr>
          <p:cNvSpPr txBox="1">
            <a:spLocks/>
          </p:cNvSpPr>
          <p:nvPr/>
        </p:nvSpPr>
        <p:spPr>
          <a:xfrm>
            <a:off x="388774" y="3534158"/>
            <a:ext cx="1604624" cy="628498"/>
          </a:xfrm>
          <a:prstGeom prst="rect">
            <a:avLst/>
          </a:prstGeom>
          <a:ln w="38100">
            <a:solidFill>
              <a:srgbClr val="5D348B"/>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tx1"/>
                </a:solidFill>
              </a:rPr>
              <a:t>Patient presents with depression </a:t>
            </a:r>
          </a:p>
        </p:txBody>
      </p:sp>
      <p:cxnSp>
        <p:nvCxnSpPr>
          <p:cNvPr id="5" name="Straight Arrow Connector 4">
            <a:extLst>
              <a:ext uri="{FF2B5EF4-FFF2-40B4-BE49-F238E27FC236}">
                <a16:creationId xmlns:a16="http://schemas.microsoft.com/office/drawing/2014/main" id="{BC267A93-2B22-4A7C-5AE3-B970BDBD858F}"/>
              </a:ext>
            </a:extLst>
          </p:cNvPr>
          <p:cNvCxnSpPr>
            <a:cxnSpLocks/>
          </p:cNvCxnSpPr>
          <p:nvPr/>
        </p:nvCxnSpPr>
        <p:spPr>
          <a:xfrm>
            <a:off x="1609306" y="3169567"/>
            <a:ext cx="1085088" cy="0"/>
          </a:xfrm>
          <a:prstGeom prst="straightConnector1">
            <a:avLst/>
          </a:prstGeom>
          <a:ln w="76200">
            <a:solidFill>
              <a:srgbClr val="5D348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B8B73F6F-F4AB-C0ED-78D4-BC1BD8BB8E50}"/>
              </a:ext>
            </a:extLst>
          </p:cNvPr>
          <p:cNvSpPr txBox="1">
            <a:spLocks/>
          </p:cNvSpPr>
          <p:nvPr/>
        </p:nvSpPr>
        <p:spPr>
          <a:xfrm>
            <a:off x="2034119" y="4478091"/>
            <a:ext cx="2245014" cy="1298018"/>
          </a:xfrm>
          <a:prstGeom prst="rect">
            <a:avLst/>
          </a:prstGeom>
          <a:ln w="38100">
            <a:solidFill>
              <a:srgbClr val="5D348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171450" algn="l" defTabSz="685800" rtl="0" eaLnBrk="1" latinLnBrk="0" hangingPunct="1">
              <a:lnSpc>
                <a:spcPts val="2310"/>
              </a:lnSpc>
              <a:spcBef>
                <a:spcPts val="750"/>
              </a:spcBef>
              <a:spcAft>
                <a:spcPts val="450"/>
              </a:spcAft>
              <a:buFont typeface="Arial" panose="020B0604020202020204" pitchFamily="34" charset="0"/>
              <a:buChar char="•"/>
              <a:tabLst>
                <a:tab pos="935831" algn="l"/>
              </a:tabLst>
              <a:defRPr lang="en-US" sz="1500" b="0" i="0" kern="1200">
                <a:solidFill>
                  <a:srgbClr val="333D47"/>
                </a:solidFill>
                <a:latin typeface="Calibri Light" charset="0"/>
                <a:ea typeface="Calibri Light" charset="0"/>
                <a:cs typeface="Calibri Light" charset="0"/>
              </a:defRPr>
            </a:lvl1pPr>
            <a:lvl2pPr marL="600075" indent="-171450" algn="l" defTabSz="685800" rtl="0" eaLnBrk="1" latinLnBrk="0" hangingPunct="1">
              <a:lnSpc>
                <a:spcPct val="90000"/>
              </a:lnSpc>
              <a:spcBef>
                <a:spcPts val="375"/>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2pPr>
            <a:lvl3pPr marL="942975" indent="-171450" algn="l" defTabSz="685800" rtl="0" eaLnBrk="1" latinLnBrk="0" hangingPunct="1">
              <a:lnSpc>
                <a:spcPct val="90000"/>
              </a:lnSpc>
              <a:spcBef>
                <a:spcPts val="375"/>
              </a:spcBef>
              <a:buFont typeface="Arial" panose="020B0604020202020204" pitchFamily="34" charset="0"/>
              <a:buChar char="•"/>
              <a:defRPr sz="1500" b="0" i="0" kern="1200">
                <a:solidFill>
                  <a:srgbClr val="333D47"/>
                </a:solidFill>
                <a:latin typeface="Calibri Light" charset="0"/>
                <a:ea typeface="Calibri Light" charset="0"/>
                <a:cs typeface="Calibri Light" charset="0"/>
              </a:defRPr>
            </a:lvl3pPr>
            <a:lvl4pPr marL="12430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4pPr>
            <a:lvl5pPr marL="15859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0"/>
              </a:spcAft>
              <a:buFont typeface="Arial" panose="020B0604020202020204" pitchFamily="34" charset="0"/>
              <a:buNone/>
            </a:pPr>
            <a:r>
              <a:rPr lang="en-US" sz="1600" b="1" dirty="0">
                <a:solidFill>
                  <a:schemeClr val="tx1"/>
                </a:solidFill>
              </a:rPr>
              <a:t>Provider with diagnostic scope of practice diagnoses depression and recommends low intensity CBT</a:t>
            </a:r>
          </a:p>
        </p:txBody>
      </p:sp>
      <p:cxnSp>
        <p:nvCxnSpPr>
          <p:cNvPr id="7" name="Straight Arrow Connector 6">
            <a:extLst>
              <a:ext uri="{FF2B5EF4-FFF2-40B4-BE49-F238E27FC236}">
                <a16:creationId xmlns:a16="http://schemas.microsoft.com/office/drawing/2014/main" id="{FB23A039-A74D-D6BA-600C-2BBAB0ABBDEB}"/>
              </a:ext>
            </a:extLst>
          </p:cNvPr>
          <p:cNvCxnSpPr>
            <a:cxnSpLocks/>
          </p:cNvCxnSpPr>
          <p:nvPr/>
        </p:nvCxnSpPr>
        <p:spPr>
          <a:xfrm>
            <a:off x="3924145" y="3138734"/>
            <a:ext cx="1085088" cy="0"/>
          </a:xfrm>
          <a:prstGeom prst="straightConnector1">
            <a:avLst/>
          </a:prstGeom>
          <a:ln w="76200">
            <a:solidFill>
              <a:srgbClr val="5D348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CFA40578-9E3D-DED5-AF42-08AEF110599A}"/>
              </a:ext>
            </a:extLst>
          </p:cNvPr>
          <p:cNvSpPr txBox="1">
            <a:spLocks/>
          </p:cNvSpPr>
          <p:nvPr/>
        </p:nvSpPr>
        <p:spPr>
          <a:xfrm>
            <a:off x="2284705" y="2959107"/>
            <a:ext cx="1496331" cy="533400"/>
          </a:xfrm>
          <a:prstGeom prst="rect">
            <a:avLst/>
          </a:prstGeom>
        </p:spPr>
        <p:txBody>
          <a:bodyPr vert="horz" lIns="91440" tIns="45720" rIns="91440" bIns="45720" rtlCol="0">
            <a:noAutofit/>
          </a:bodyPr>
          <a:lstStyle>
            <a:lvl1pPr marL="342900" indent="-171450" algn="l" defTabSz="685800" rtl="0" eaLnBrk="1" latinLnBrk="0" hangingPunct="1">
              <a:lnSpc>
                <a:spcPts val="2310"/>
              </a:lnSpc>
              <a:spcBef>
                <a:spcPts val="750"/>
              </a:spcBef>
              <a:spcAft>
                <a:spcPts val="450"/>
              </a:spcAft>
              <a:buFont typeface="Arial" panose="020B0604020202020204" pitchFamily="34" charset="0"/>
              <a:buChar char="•"/>
              <a:tabLst>
                <a:tab pos="935831" algn="l"/>
              </a:tabLst>
              <a:defRPr lang="en-US" sz="1500" b="0" i="0" kern="1200">
                <a:solidFill>
                  <a:srgbClr val="333D47"/>
                </a:solidFill>
                <a:latin typeface="Calibri Light" charset="0"/>
                <a:ea typeface="Calibri Light" charset="0"/>
                <a:cs typeface="Calibri Light" charset="0"/>
              </a:defRPr>
            </a:lvl1pPr>
            <a:lvl2pPr marL="600075" indent="-171450" algn="l" defTabSz="685800" rtl="0" eaLnBrk="1" latinLnBrk="0" hangingPunct="1">
              <a:lnSpc>
                <a:spcPct val="90000"/>
              </a:lnSpc>
              <a:spcBef>
                <a:spcPts val="375"/>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2pPr>
            <a:lvl3pPr marL="942975" indent="-171450" algn="l" defTabSz="685800" rtl="0" eaLnBrk="1" latinLnBrk="0" hangingPunct="1">
              <a:lnSpc>
                <a:spcPct val="90000"/>
              </a:lnSpc>
              <a:spcBef>
                <a:spcPts val="375"/>
              </a:spcBef>
              <a:buFont typeface="Arial" panose="020B0604020202020204" pitchFamily="34" charset="0"/>
              <a:buChar char="•"/>
              <a:defRPr sz="1500" b="0" i="0" kern="1200">
                <a:solidFill>
                  <a:srgbClr val="333D47"/>
                </a:solidFill>
                <a:latin typeface="Calibri Light" charset="0"/>
                <a:ea typeface="Calibri Light" charset="0"/>
                <a:cs typeface="Calibri Light" charset="0"/>
              </a:defRPr>
            </a:lvl3pPr>
            <a:lvl4pPr marL="12430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4pPr>
            <a:lvl5pPr marL="15859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0" algn="ctr">
              <a:lnSpc>
                <a:spcPct val="100000"/>
              </a:lnSpc>
              <a:spcBef>
                <a:spcPts val="0"/>
              </a:spcBef>
              <a:spcAft>
                <a:spcPts val="0"/>
              </a:spcAft>
              <a:buFont typeface="Arial" panose="020B0604020202020204" pitchFamily="34" charset="0"/>
              <a:buNone/>
            </a:pPr>
            <a:r>
              <a:rPr lang="en-US" sz="1600" b="1" dirty="0">
                <a:solidFill>
                  <a:schemeClr val="tx1"/>
                </a:solidFill>
              </a:rPr>
              <a:t>OR</a:t>
            </a:r>
          </a:p>
        </p:txBody>
      </p:sp>
      <p:sp>
        <p:nvSpPr>
          <p:cNvPr id="9" name="Text Placeholder 6">
            <a:extLst>
              <a:ext uri="{FF2B5EF4-FFF2-40B4-BE49-F238E27FC236}">
                <a16:creationId xmlns:a16="http://schemas.microsoft.com/office/drawing/2014/main" id="{2E9BDD25-D3FB-00B7-468F-1E54FB4C8141}"/>
              </a:ext>
            </a:extLst>
          </p:cNvPr>
          <p:cNvSpPr txBox="1">
            <a:spLocks/>
          </p:cNvSpPr>
          <p:nvPr/>
        </p:nvSpPr>
        <p:spPr>
          <a:xfrm>
            <a:off x="4461225" y="4455209"/>
            <a:ext cx="2426193" cy="1320900"/>
          </a:xfrm>
          <a:prstGeom prst="rect">
            <a:avLst/>
          </a:prstGeom>
          <a:ln w="38100">
            <a:solidFill>
              <a:srgbClr val="5D348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171450" algn="l" defTabSz="685800" rtl="0" eaLnBrk="1" latinLnBrk="0" hangingPunct="1">
              <a:lnSpc>
                <a:spcPts val="2310"/>
              </a:lnSpc>
              <a:spcBef>
                <a:spcPts val="750"/>
              </a:spcBef>
              <a:spcAft>
                <a:spcPts val="450"/>
              </a:spcAft>
              <a:buFont typeface="Arial" panose="020B0604020202020204" pitchFamily="34" charset="0"/>
              <a:buChar char="•"/>
              <a:tabLst>
                <a:tab pos="935831" algn="l"/>
              </a:tabLst>
              <a:defRPr lang="en-US" sz="1500" b="0" i="0" kern="1200">
                <a:solidFill>
                  <a:srgbClr val="333D47"/>
                </a:solidFill>
                <a:latin typeface="Calibri Light" charset="0"/>
                <a:ea typeface="Calibri Light" charset="0"/>
                <a:cs typeface="Calibri Light" charset="0"/>
              </a:defRPr>
            </a:lvl1pPr>
            <a:lvl2pPr marL="600075" indent="-171450" algn="l" defTabSz="685800" rtl="0" eaLnBrk="1" latinLnBrk="0" hangingPunct="1">
              <a:lnSpc>
                <a:spcPct val="90000"/>
              </a:lnSpc>
              <a:spcBef>
                <a:spcPts val="375"/>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2pPr>
            <a:lvl3pPr marL="942975" indent="-171450" algn="l" defTabSz="685800" rtl="0" eaLnBrk="1" latinLnBrk="0" hangingPunct="1">
              <a:lnSpc>
                <a:spcPct val="90000"/>
              </a:lnSpc>
              <a:spcBef>
                <a:spcPts val="375"/>
              </a:spcBef>
              <a:buFont typeface="Arial" panose="020B0604020202020204" pitchFamily="34" charset="0"/>
              <a:buChar char="•"/>
              <a:defRPr sz="1500" b="0" i="0" kern="1200">
                <a:solidFill>
                  <a:srgbClr val="333D47"/>
                </a:solidFill>
                <a:latin typeface="Calibri Light" charset="0"/>
                <a:ea typeface="Calibri Light" charset="0"/>
                <a:cs typeface="Calibri Light" charset="0"/>
              </a:defRPr>
            </a:lvl3pPr>
            <a:lvl4pPr marL="12430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4pPr>
            <a:lvl5pPr marL="15859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0"/>
              </a:spcAft>
              <a:buFont typeface="Arial" panose="020B0604020202020204" pitchFamily="34" charset="0"/>
              <a:buNone/>
            </a:pPr>
            <a:r>
              <a:rPr lang="en-US" sz="1600" b="1" dirty="0">
                <a:solidFill>
                  <a:schemeClr val="tx1"/>
                </a:solidFill>
              </a:rPr>
              <a:t>Patient receives low-intensity CBT and regular measurement of symptoms</a:t>
            </a:r>
          </a:p>
          <a:p>
            <a:pPr marL="0" indent="0" algn="ctr">
              <a:lnSpc>
                <a:spcPct val="100000"/>
              </a:lnSpc>
              <a:spcBef>
                <a:spcPts val="0"/>
              </a:spcBef>
              <a:spcAft>
                <a:spcPts val="0"/>
              </a:spcAft>
              <a:buFont typeface="Arial" panose="020B0604020202020204" pitchFamily="34" charset="0"/>
              <a:buNone/>
            </a:pPr>
            <a:r>
              <a:rPr lang="en-US" sz="1600" b="1" dirty="0">
                <a:solidFill>
                  <a:schemeClr val="tx1"/>
                </a:solidFill>
              </a:rPr>
              <a:t>BHSS coordinates care with provider</a:t>
            </a:r>
          </a:p>
        </p:txBody>
      </p:sp>
      <p:grpSp>
        <p:nvGrpSpPr>
          <p:cNvPr id="10" name="Group 9">
            <a:extLst>
              <a:ext uri="{FF2B5EF4-FFF2-40B4-BE49-F238E27FC236}">
                <a16:creationId xmlns:a16="http://schemas.microsoft.com/office/drawing/2014/main" id="{43C7B0CC-74FC-FE26-F14E-91605241CB0E}"/>
              </a:ext>
            </a:extLst>
          </p:cNvPr>
          <p:cNvGrpSpPr/>
          <p:nvPr/>
        </p:nvGrpSpPr>
        <p:grpSpPr>
          <a:xfrm>
            <a:off x="733456" y="2229748"/>
            <a:ext cx="1165729" cy="1197354"/>
            <a:chOff x="733456" y="2229748"/>
            <a:chExt cx="1165729" cy="1197354"/>
          </a:xfrm>
        </p:grpSpPr>
        <p:pic>
          <p:nvPicPr>
            <p:cNvPr id="11" name="Picture 4">
              <a:extLst>
                <a:ext uri="{FF2B5EF4-FFF2-40B4-BE49-F238E27FC236}">
                  <a16:creationId xmlns:a16="http://schemas.microsoft.com/office/drawing/2014/main" id="{C9E61709-A36F-9D61-DEFE-25C53775F8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219" t="42352" r="44662" b="41045"/>
            <a:stretch/>
          </p:blipFill>
          <p:spPr bwMode="auto">
            <a:xfrm>
              <a:off x="733456" y="2229748"/>
              <a:ext cx="945871" cy="9930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B7D19F6-364A-B253-F04A-713EA5803193}"/>
                </a:ext>
              </a:extLst>
            </p:cNvPr>
            <p:cNvSpPr txBox="1"/>
            <p:nvPr/>
          </p:nvSpPr>
          <p:spPr>
            <a:xfrm>
              <a:off x="861351" y="3088548"/>
              <a:ext cx="1037834" cy="338554"/>
            </a:xfrm>
            <a:prstGeom prst="rect">
              <a:avLst/>
            </a:prstGeom>
            <a:noFill/>
          </p:spPr>
          <p:txBody>
            <a:bodyPr wrap="square" rtlCol="0">
              <a:spAutoFit/>
            </a:bodyPr>
            <a:lstStyle/>
            <a:p>
              <a:r>
                <a:rPr lang="en-US" sz="1600" dirty="0"/>
                <a:t>Patient</a:t>
              </a:r>
            </a:p>
          </p:txBody>
        </p:sp>
      </p:grpSp>
      <p:grpSp>
        <p:nvGrpSpPr>
          <p:cNvPr id="13" name="Group 12">
            <a:extLst>
              <a:ext uri="{FF2B5EF4-FFF2-40B4-BE49-F238E27FC236}">
                <a16:creationId xmlns:a16="http://schemas.microsoft.com/office/drawing/2014/main" id="{2A4DE2F2-2162-7D12-8A0F-4C6C2923B171}"/>
              </a:ext>
            </a:extLst>
          </p:cNvPr>
          <p:cNvGrpSpPr/>
          <p:nvPr/>
        </p:nvGrpSpPr>
        <p:grpSpPr>
          <a:xfrm>
            <a:off x="2530093" y="1598519"/>
            <a:ext cx="1322498" cy="1439183"/>
            <a:chOff x="2530093" y="1598519"/>
            <a:chExt cx="1322498" cy="1439183"/>
          </a:xfrm>
        </p:grpSpPr>
        <p:pic>
          <p:nvPicPr>
            <p:cNvPr id="14" name="Picture 4">
              <a:extLst>
                <a:ext uri="{FF2B5EF4-FFF2-40B4-BE49-F238E27FC236}">
                  <a16:creationId xmlns:a16="http://schemas.microsoft.com/office/drawing/2014/main" id="{286F6053-E23F-9271-8EBD-E4F3A932B8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321" t="74306" r="7686" b="9621"/>
            <a:stretch/>
          </p:blipFill>
          <p:spPr bwMode="auto">
            <a:xfrm>
              <a:off x="2838441" y="1598519"/>
              <a:ext cx="814959" cy="10214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825E062-8C30-2EEB-B1F3-5F7C7D2F31AF}"/>
                </a:ext>
              </a:extLst>
            </p:cNvPr>
            <p:cNvSpPr txBox="1"/>
            <p:nvPr/>
          </p:nvSpPr>
          <p:spPr>
            <a:xfrm>
              <a:off x="2530093" y="2452927"/>
              <a:ext cx="1322498" cy="584775"/>
            </a:xfrm>
            <a:prstGeom prst="rect">
              <a:avLst/>
            </a:prstGeom>
            <a:noFill/>
          </p:spPr>
          <p:txBody>
            <a:bodyPr wrap="square" rtlCol="0">
              <a:spAutoFit/>
            </a:bodyPr>
            <a:lstStyle/>
            <a:p>
              <a:pPr algn="ctr"/>
              <a:r>
                <a:rPr lang="en-US" sz="1600" dirty="0"/>
                <a:t>Behavioral Health</a:t>
              </a:r>
            </a:p>
          </p:txBody>
        </p:sp>
      </p:grpSp>
      <p:grpSp>
        <p:nvGrpSpPr>
          <p:cNvPr id="16" name="Group 15">
            <a:extLst>
              <a:ext uri="{FF2B5EF4-FFF2-40B4-BE49-F238E27FC236}">
                <a16:creationId xmlns:a16="http://schemas.microsoft.com/office/drawing/2014/main" id="{E4177A26-6236-F3FA-1271-5DF5F21B731A}"/>
              </a:ext>
            </a:extLst>
          </p:cNvPr>
          <p:cNvGrpSpPr/>
          <p:nvPr/>
        </p:nvGrpSpPr>
        <p:grpSpPr>
          <a:xfrm>
            <a:off x="2634102" y="3222836"/>
            <a:ext cx="1130736" cy="1208389"/>
            <a:chOff x="2634102" y="3222836"/>
            <a:chExt cx="1130736" cy="1208389"/>
          </a:xfrm>
        </p:grpSpPr>
        <p:pic>
          <p:nvPicPr>
            <p:cNvPr id="17" name="Picture 4">
              <a:extLst>
                <a:ext uri="{FF2B5EF4-FFF2-40B4-BE49-F238E27FC236}">
                  <a16:creationId xmlns:a16="http://schemas.microsoft.com/office/drawing/2014/main" id="{A34A7CC7-8E86-F90A-E17A-D49ED7379C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886" t="1289" r="43432" b="82360"/>
            <a:stretch/>
          </p:blipFill>
          <p:spPr bwMode="auto">
            <a:xfrm>
              <a:off x="2634102" y="3222836"/>
              <a:ext cx="1045048" cy="10391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535A460-CE47-35FB-A35E-224B9E5B5E3F}"/>
                </a:ext>
              </a:extLst>
            </p:cNvPr>
            <p:cNvSpPr txBox="1"/>
            <p:nvPr/>
          </p:nvSpPr>
          <p:spPr>
            <a:xfrm>
              <a:off x="2727004" y="4092671"/>
              <a:ext cx="1037834" cy="338554"/>
            </a:xfrm>
            <a:prstGeom prst="rect">
              <a:avLst/>
            </a:prstGeom>
            <a:noFill/>
          </p:spPr>
          <p:txBody>
            <a:bodyPr wrap="square" rtlCol="0">
              <a:spAutoFit/>
            </a:bodyPr>
            <a:lstStyle/>
            <a:p>
              <a:r>
                <a:rPr lang="en-US" sz="1600" dirty="0"/>
                <a:t>Medical</a:t>
              </a:r>
            </a:p>
          </p:txBody>
        </p:sp>
      </p:grpSp>
      <p:grpSp>
        <p:nvGrpSpPr>
          <p:cNvPr id="19" name="Group 18">
            <a:extLst>
              <a:ext uri="{FF2B5EF4-FFF2-40B4-BE49-F238E27FC236}">
                <a16:creationId xmlns:a16="http://schemas.microsoft.com/office/drawing/2014/main" id="{EECB6C9D-266B-0541-B40C-62758C7447F0}"/>
              </a:ext>
            </a:extLst>
          </p:cNvPr>
          <p:cNvGrpSpPr/>
          <p:nvPr/>
        </p:nvGrpSpPr>
        <p:grpSpPr>
          <a:xfrm>
            <a:off x="5009233" y="3153986"/>
            <a:ext cx="1063081" cy="1194993"/>
            <a:chOff x="5009233" y="3074470"/>
            <a:chExt cx="1063081" cy="1194993"/>
          </a:xfrm>
        </p:grpSpPr>
        <p:pic>
          <p:nvPicPr>
            <p:cNvPr id="20" name="Picture 4">
              <a:extLst>
                <a:ext uri="{FF2B5EF4-FFF2-40B4-BE49-F238E27FC236}">
                  <a16:creationId xmlns:a16="http://schemas.microsoft.com/office/drawing/2014/main" id="{1303499C-36A9-B4FE-74F5-F8461F7659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219" t="42352" r="44662" b="41045"/>
            <a:stretch/>
          </p:blipFill>
          <p:spPr bwMode="auto">
            <a:xfrm>
              <a:off x="5009233" y="3074470"/>
              <a:ext cx="945871" cy="9930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80C269E-A5A2-3DF8-7F7E-77E0E6667494}"/>
                </a:ext>
              </a:extLst>
            </p:cNvPr>
            <p:cNvSpPr txBox="1"/>
            <p:nvPr/>
          </p:nvSpPr>
          <p:spPr>
            <a:xfrm>
              <a:off x="5126443" y="3930909"/>
              <a:ext cx="945871" cy="338554"/>
            </a:xfrm>
            <a:prstGeom prst="rect">
              <a:avLst/>
            </a:prstGeom>
            <a:noFill/>
          </p:spPr>
          <p:txBody>
            <a:bodyPr wrap="square" rtlCol="0">
              <a:spAutoFit/>
            </a:bodyPr>
            <a:lstStyle/>
            <a:p>
              <a:r>
                <a:rPr lang="en-US" sz="1600" dirty="0"/>
                <a:t>Patient</a:t>
              </a:r>
            </a:p>
          </p:txBody>
        </p:sp>
      </p:grpSp>
      <p:grpSp>
        <p:nvGrpSpPr>
          <p:cNvPr id="22" name="Group 21">
            <a:extLst>
              <a:ext uri="{FF2B5EF4-FFF2-40B4-BE49-F238E27FC236}">
                <a16:creationId xmlns:a16="http://schemas.microsoft.com/office/drawing/2014/main" id="{CBD9D209-FFA3-8E50-DD8A-C9415673EF5A}"/>
              </a:ext>
            </a:extLst>
          </p:cNvPr>
          <p:cNvGrpSpPr/>
          <p:nvPr/>
        </p:nvGrpSpPr>
        <p:grpSpPr>
          <a:xfrm>
            <a:off x="5014505" y="1710191"/>
            <a:ext cx="864297" cy="1304937"/>
            <a:chOff x="4998461" y="1608266"/>
            <a:chExt cx="864297" cy="1304937"/>
          </a:xfrm>
        </p:grpSpPr>
        <p:pic>
          <p:nvPicPr>
            <p:cNvPr id="23" name="Picture 4">
              <a:extLst>
                <a:ext uri="{FF2B5EF4-FFF2-40B4-BE49-F238E27FC236}">
                  <a16:creationId xmlns:a16="http://schemas.microsoft.com/office/drawing/2014/main" id="{DF1FE968-6204-AC2D-BAB0-DE4B8170BC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6" t="73720" r="83015" b="10208"/>
            <a:stretch/>
          </p:blipFill>
          <p:spPr bwMode="auto">
            <a:xfrm>
              <a:off x="4998461" y="1608266"/>
              <a:ext cx="849746" cy="10651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103D95-4A3D-6DFF-934B-4D145CD5B73B}"/>
                </a:ext>
              </a:extLst>
            </p:cNvPr>
            <p:cNvSpPr txBox="1"/>
            <p:nvPr/>
          </p:nvSpPr>
          <p:spPr>
            <a:xfrm>
              <a:off x="5114574" y="2574649"/>
              <a:ext cx="748184" cy="338554"/>
            </a:xfrm>
            <a:prstGeom prst="rect">
              <a:avLst/>
            </a:prstGeom>
            <a:noFill/>
          </p:spPr>
          <p:txBody>
            <a:bodyPr wrap="square" rtlCol="0">
              <a:spAutoFit/>
            </a:bodyPr>
            <a:lstStyle/>
            <a:p>
              <a:pPr algn="ctr"/>
              <a:r>
                <a:rPr lang="en-US" sz="1600" dirty="0"/>
                <a:t>BHSS</a:t>
              </a:r>
            </a:p>
          </p:txBody>
        </p:sp>
      </p:grpSp>
      <p:sp>
        <p:nvSpPr>
          <p:cNvPr id="25" name="Text Placeholder 6">
            <a:extLst>
              <a:ext uri="{FF2B5EF4-FFF2-40B4-BE49-F238E27FC236}">
                <a16:creationId xmlns:a16="http://schemas.microsoft.com/office/drawing/2014/main" id="{5C72B8A8-E944-6488-A76C-98A2865DF5A9}"/>
              </a:ext>
            </a:extLst>
          </p:cNvPr>
          <p:cNvSpPr txBox="1">
            <a:spLocks/>
          </p:cNvSpPr>
          <p:nvPr/>
        </p:nvSpPr>
        <p:spPr>
          <a:xfrm>
            <a:off x="8780437" y="1901093"/>
            <a:ext cx="2245014" cy="706193"/>
          </a:xfrm>
          <a:prstGeom prst="rect">
            <a:avLst/>
          </a:prstGeom>
          <a:ln w="38100">
            <a:solidFill>
              <a:srgbClr val="5D348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171450" algn="l" defTabSz="685800" rtl="0" eaLnBrk="1" latinLnBrk="0" hangingPunct="1">
              <a:lnSpc>
                <a:spcPts val="2310"/>
              </a:lnSpc>
              <a:spcBef>
                <a:spcPts val="750"/>
              </a:spcBef>
              <a:spcAft>
                <a:spcPts val="450"/>
              </a:spcAft>
              <a:buFont typeface="Arial" panose="020B0604020202020204" pitchFamily="34" charset="0"/>
              <a:buChar char="•"/>
              <a:tabLst>
                <a:tab pos="935831" algn="l"/>
              </a:tabLst>
              <a:defRPr lang="en-US" sz="1500" b="0" i="0" kern="1200">
                <a:solidFill>
                  <a:srgbClr val="333D47"/>
                </a:solidFill>
                <a:latin typeface="Calibri Light" charset="0"/>
                <a:ea typeface="Calibri Light" charset="0"/>
                <a:cs typeface="Calibri Light" charset="0"/>
              </a:defRPr>
            </a:lvl1pPr>
            <a:lvl2pPr marL="600075" indent="-171450" algn="l" defTabSz="685800" rtl="0" eaLnBrk="1" latinLnBrk="0" hangingPunct="1">
              <a:lnSpc>
                <a:spcPct val="90000"/>
              </a:lnSpc>
              <a:spcBef>
                <a:spcPts val="375"/>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2pPr>
            <a:lvl3pPr marL="942975" indent="-171450" algn="l" defTabSz="685800" rtl="0" eaLnBrk="1" latinLnBrk="0" hangingPunct="1">
              <a:lnSpc>
                <a:spcPct val="90000"/>
              </a:lnSpc>
              <a:spcBef>
                <a:spcPts val="375"/>
              </a:spcBef>
              <a:buFont typeface="Arial" panose="020B0604020202020204" pitchFamily="34" charset="0"/>
              <a:buChar char="•"/>
              <a:defRPr sz="1500" b="0" i="0" kern="1200">
                <a:solidFill>
                  <a:srgbClr val="333D47"/>
                </a:solidFill>
                <a:latin typeface="Calibri Light" charset="0"/>
                <a:ea typeface="Calibri Light" charset="0"/>
                <a:cs typeface="Calibri Light" charset="0"/>
              </a:defRPr>
            </a:lvl3pPr>
            <a:lvl4pPr marL="12430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4pPr>
            <a:lvl5pPr marL="15859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0"/>
              </a:spcAft>
              <a:buFont typeface="Arial" panose="020B0604020202020204" pitchFamily="34" charset="0"/>
              <a:buNone/>
            </a:pPr>
            <a:r>
              <a:rPr lang="en-US" sz="1600" b="1" dirty="0">
                <a:solidFill>
                  <a:schemeClr val="tx1"/>
                </a:solidFill>
              </a:rPr>
              <a:t>Patient improves and returns to care as needed</a:t>
            </a:r>
          </a:p>
        </p:txBody>
      </p:sp>
      <p:grpSp>
        <p:nvGrpSpPr>
          <p:cNvPr id="26" name="Group 25">
            <a:extLst>
              <a:ext uri="{FF2B5EF4-FFF2-40B4-BE49-F238E27FC236}">
                <a16:creationId xmlns:a16="http://schemas.microsoft.com/office/drawing/2014/main" id="{0E3C9388-30E7-50A6-2459-C503D995B0BC}"/>
              </a:ext>
            </a:extLst>
          </p:cNvPr>
          <p:cNvGrpSpPr/>
          <p:nvPr/>
        </p:nvGrpSpPr>
        <p:grpSpPr>
          <a:xfrm>
            <a:off x="7737026" y="1636020"/>
            <a:ext cx="1063081" cy="1194993"/>
            <a:chOff x="5009233" y="3074470"/>
            <a:chExt cx="1063081" cy="1194993"/>
          </a:xfrm>
        </p:grpSpPr>
        <p:pic>
          <p:nvPicPr>
            <p:cNvPr id="27" name="Picture 4">
              <a:extLst>
                <a:ext uri="{FF2B5EF4-FFF2-40B4-BE49-F238E27FC236}">
                  <a16:creationId xmlns:a16="http://schemas.microsoft.com/office/drawing/2014/main" id="{F32D736F-7E8A-4159-FDC9-99B24628DF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219" t="42352" r="44662" b="41045"/>
            <a:stretch/>
          </p:blipFill>
          <p:spPr bwMode="auto">
            <a:xfrm>
              <a:off x="5009233" y="3074470"/>
              <a:ext cx="945871" cy="9930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21E23FB-E475-AF26-92F1-DA33F0A2FC44}"/>
                </a:ext>
              </a:extLst>
            </p:cNvPr>
            <p:cNvSpPr txBox="1"/>
            <p:nvPr/>
          </p:nvSpPr>
          <p:spPr>
            <a:xfrm>
              <a:off x="5126443" y="3930909"/>
              <a:ext cx="945871" cy="338554"/>
            </a:xfrm>
            <a:prstGeom prst="rect">
              <a:avLst/>
            </a:prstGeom>
            <a:noFill/>
          </p:spPr>
          <p:txBody>
            <a:bodyPr wrap="square" rtlCol="0">
              <a:spAutoFit/>
            </a:bodyPr>
            <a:lstStyle/>
            <a:p>
              <a:r>
                <a:rPr lang="en-US" sz="1600" dirty="0"/>
                <a:t>Patient</a:t>
              </a:r>
            </a:p>
          </p:txBody>
        </p:sp>
      </p:grpSp>
      <p:grpSp>
        <p:nvGrpSpPr>
          <p:cNvPr id="29" name="Group 28">
            <a:extLst>
              <a:ext uri="{FF2B5EF4-FFF2-40B4-BE49-F238E27FC236}">
                <a16:creationId xmlns:a16="http://schemas.microsoft.com/office/drawing/2014/main" id="{6128004C-8C33-F16F-1C5C-E6E380566901}"/>
              </a:ext>
            </a:extLst>
          </p:cNvPr>
          <p:cNvGrpSpPr/>
          <p:nvPr/>
        </p:nvGrpSpPr>
        <p:grpSpPr>
          <a:xfrm>
            <a:off x="8185578" y="3817338"/>
            <a:ext cx="1063081" cy="1194993"/>
            <a:chOff x="5009233" y="3074470"/>
            <a:chExt cx="1063081" cy="1194993"/>
          </a:xfrm>
        </p:grpSpPr>
        <p:pic>
          <p:nvPicPr>
            <p:cNvPr id="30" name="Picture 4">
              <a:extLst>
                <a:ext uri="{FF2B5EF4-FFF2-40B4-BE49-F238E27FC236}">
                  <a16:creationId xmlns:a16="http://schemas.microsoft.com/office/drawing/2014/main" id="{05F558DC-01D4-C0C2-A0F0-6AB13C4301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219" t="42352" r="44662" b="41045"/>
            <a:stretch/>
          </p:blipFill>
          <p:spPr bwMode="auto">
            <a:xfrm>
              <a:off x="5009233" y="3074470"/>
              <a:ext cx="945871" cy="9930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9CF3CAE-199A-CF36-29CF-53CA92F42985}"/>
                </a:ext>
              </a:extLst>
            </p:cNvPr>
            <p:cNvSpPr txBox="1"/>
            <p:nvPr/>
          </p:nvSpPr>
          <p:spPr>
            <a:xfrm>
              <a:off x="5126443" y="3930909"/>
              <a:ext cx="945871" cy="338554"/>
            </a:xfrm>
            <a:prstGeom prst="rect">
              <a:avLst/>
            </a:prstGeom>
            <a:noFill/>
          </p:spPr>
          <p:txBody>
            <a:bodyPr wrap="square" rtlCol="0">
              <a:spAutoFit/>
            </a:bodyPr>
            <a:lstStyle/>
            <a:p>
              <a:r>
                <a:rPr lang="en-US" sz="1600" dirty="0"/>
                <a:t>Patient</a:t>
              </a:r>
            </a:p>
          </p:txBody>
        </p:sp>
      </p:grpSp>
      <p:grpSp>
        <p:nvGrpSpPr>
          <p:cNvPr id="32" name="Group 31">
            <a:extLst>
              <a:ext uri="{FF2B5EF4-FFF2-40B4-BE49-F238E27FC236}">
                <a16:creationId xmlns:a16="http://schemas.microsoft.com/office/drawing/2014/main" id="{8184C02D-4BAE-5ACC-DC8F-16AFFC542185}"/>
              </a:ext>
            </a:extLst>
          </p:cNvPr>
          <p:cNvGrpSpPr/>
          <p:nvPr/>
        </p:nvGrpSpPr>
        <p:grpSpPr>
          <a:xfrm>
            <a:off x="9017102" y="3740539"/>
            <a:ext cx="1322498" cy="1439183"/>
            <a:chOff x="2530093" y="1598519"/>
            <a:chExt cx="1322498" cy="1439183"/>
          </a:xfrm>
        </p:grpSpPr>
        <p:pic>
          <p:nvPicPr>
            <p:cNvPr id="33" name="Picture 4">
              <a:extLst>
                <a:ext uri="{FF2B5EF4-FFF2-40B4-BE49-F238E27FC236}">
                  <a16:creationId xmlns:a16="http://schemas.microsoft.com/office/drawing/2014/main" id="{4A50B04B-CADA-270E-D1A1-7A3A729A89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321" t="74306" r="7686" b="9621"/>
            <a:stretch/>
          </p:blipFill>
          <p:spPr bwMode="auto">
            <a:xfrm>
              <a:off x="2838441" y="1598519"/>
              <a:ext cx="814959" cy="10214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0F84CE6-CF9B-328E-684D-8679B676EEF1}"/>
                </a:ext>
              </a:extLst>
            </p:cNvPr>
            <p:cNvSpPr txBox="1"/>
            <p:nvPr/>
          </p:nvSpPr>
          <p:spPr>
            <a:xfrm>
              <a:off x="2530093" y="2452927"/>
              <a:ext cx="1322498" cy="584775"/>
            </a:xfrm>
            <a:prstGeom prst="rect">
              <a:avLst/>
            </a:prstGeom>
            <a:noFill/>
          </p:spPr>
          <p:txBody>
            <a:bodyPr wrap="square" rtlCol="0">
              <a:spAutoFit/>
            </a:bodyPr>
            <a:lstStyle/>
            <a:p>
              <a:pPr algn="ctr"/>
              <a:r>
                <a:rPr lang="en-US" sz="1600" dirty="0"/>
                <a:t>Behavioral Health</a:t>
              </a:r>
            </a:p>
          </p:txBody>
        </p:sp>
      </p:grpSp>
      <p:cxnSp>
        <p:nvCxnSpPr>
          <p:cNvPr id="35" name="Straight Arrow Connector 34">
            <a:extLst>
              <a:ext uri="{FF2B5EF4-FFF2-40B4-BE49-F238E27FC236}">
                <a16:creationId xmlns:a16="http://schemas.microsoft.com/office/drawing/2014/main" id="{B4F7987E-B4B7-08C2-A175-99FA4F109DD8}"/>
              </a:ext>
            </a:extLst>
          </p:cNvPr>
          <p:cNvCxnSpPr>
            <a:cxnSpLocks/>
          </p:cNvCxnSpPr>
          <p:nvPr/>
        </p:nvCxnSpPr>
        <p:spPr>
          <a:xfrm flipV="1">
            <a:off x="6169159" y="2582844"/>
            <a:ext cx="1477979" cy="549441"/>
          </a:xfrm>
          <a:prstGeom prst="straightConnector1">
            <a:avLst/>
          </a:prstGeom>
          <a:ln w="76200">
            <a:solidFill>
              <a:srgbClr val="5D348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E0D00C2-D256-AB10-3683-B92433142E15}"/>
              </a:ext>
            </a:extLst>
          </p:cNvPr>
          <p:cNvCxnSpPr>
            <a:cxnSpLocks/>
          </p:cNvCxnSpPr>
          <p:nvPr/>
        </p:nvCxnSpPr>
        <p:spPr>
          <a:xfrm>
            <a:off x="6266315" y="3725716"/>
            <a:ext cx="1487797" cy="436940"/>
          </a:xfrm>
          <a:prstGeom prst="straightConnector1">
            <a:avLst/>
          </a:prstGeom>
          <a:ln w="76200">
            <a:solidFill>
              <a:srgbClr val="5D348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3DAEE1F4-1759-5697-CDD9-63B9EF7BB8A3}"/>
              </a:ext>
            </a:extLst>
          </p:cNvPr>
          <p:cNvSpPr txBox="1">
            <a:spLocks/>
          </p:cNvSpPr>
          <p:nvPr/>
        </p:nvSpPr>
        <p:spPr>
          <a:xfrm>
            <a:off x="10260887" y="3132285"/>
            <a:ext cx="1735140" cy="1866210"/>
          </a:xfrm>
          <a:prstGeom prst="rect">
            <a:avLst/>
          </a:prstGeom>
          <a:ln w="38100">
            <a:solidFill>
              <a:srgbClr val="5D348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171450" algn="l" defTabSz="685800" rtl="0" eaLnBrk="1" latinLnBrk="0" hangingPunct="1">
              <a:lnSpc>
                <a:spcPts val="2310"/>
              </a:lnSpc>
              <a:spcBef>
                <a:spcPts val="750"/>
              </a:spcBef>
              <a:spcAft>
                <a:spcPts val="450"/>
              </a:spcAft>
              <a:buFont typeface="Arial" panose="020B0604020202020204" pitchFamily="34" charset="0"/>
              <a:buChar char="•"/>
              <a:tabLst>
                <a:tab pos="935831" algn="l"/>
              </a:tabLst>
              <a:defRPr lang="en-US" sz="1500" b="0" i="0" kern="1200">
                <a:solidFill>
                  <a:srgbClr val="333D47"/>
                </a:solidFill>
                <a:latin typeface="Calibri Light" charset="0"/>
                <a:ea typeface="Calibri Light" charset="0"/>
                <a:cs typeface="Calibri Light" charset="0"/>
              </a:defRPr>
            </a:lvl1pPr>
            <a:lvl2pPr marL="600075" indent="-171450" algn="l" defTabSz="685800" rtl="0" eaLnBrk="1" latinLnBrk="0" hangingPunct="1">
              <a:lnSpc>
                <a:spcPct val="90000"/>
              </a:lnSpc>
              <a:spcBef>
                <a:spcPts val="375"/>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2pPr>
            <a:lvl3pPr marL="942975" indent="-171450" algn="l" defTabSz="685800" rtl="0" eaLnBrk="1" latinLnBrk="0" hangingPunct="1">
              <a:lnSpc>
                <a:spcPct val="90000"/>
              </a:lnSpc>
              <a:spcBef>
                <a:spcPts val="375"/>
              </a:spcBef>
              <a:buFont typeface="Arial" panose="020B0604020202020204" pitchFamily="34" charset="0"/>
              <a:buChar char="•"/>
              <a:defRPr sz="1500" b="0" i="0" kern="1200">
                <a:solidFill>
                  <a:srgbClr val="333D47"/>
                </a:solidFill>
                <a:latin typeface="Calibri Light" charset="0"/>
                <a:ea typeface="Calibri Light" charset="0"/>
                <a:cs typeface="Calibri Light" charset="0"/>
              </a:defRPr>
            </a:lvl3pPr>
            <a:lvl4pPr marL="12430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4pPr>
            <a:lvl5pPr marL="1585913" indent="-171450" algn="l" defTabSz="685800" rtl="0" eaLnBrk="1" latinLnBrk="0" hangingPunct="1">
              <a:lnSpc>
                <a:spcPct val="90000"/>
              </a:lnSpc>
              <a:spcBef>
                <a:spcPts val="375"/>
              </a:spcBef>
              <a:buFont typeface="Arial" panose="020B0604020202020204" pitchFamily="34" charset="0"/>
              <a:buChar char="•"/>
              <a:defRPr sz="1350" b="0" i="0" kern="1200">
                <a:solidFill>
                  <a:srgbClr val="333D47"/>
                </a:solidFill>
                <a:latin typeface="Calibri Light" charset="0"/>
                <a:ea typeface="Calibri Light" charset="0"/>
                <a:cs typeface="Calibri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0"/>
              </a:spcAft>
              <a:buFont typeface="Arial" panose="020B0604020202020204" pitchFamily="34" charset="0"/>
              <a:buNone/>
            </a:pPr>
            <a:r>
              <a:rPr lang="en-US" sz="1600" b="1" dirty="0">
                <a:solidFill>
                  <a:schemeClr val="tx1"/>
                </a:solidFill>
              </a:rPr>
              <a:t>Patient needs more intensive treatment and works directly with behavioral health provider with full scope of practice</a:t>
            </a:r>
          </a:p>
        </p:txBody>
      </p:sp>
    </p:spTree>
    <p:extLst>
      <p:ext uri="{BB962C8B-B14F-4D97-AF65-F5344CB8AC3E}">
        <p14:creationId xmlns:p14="http://schemas.microsoft.com/office/powerpoint/2010/main" val="265778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4"/>
          <p:cNvSpPr txBox="1">
            <a:spLocks/>
          </p:cNvSpPr>
          <p:nvPr/>
        </p:nvSpPr>
        <p:spPr>
          <a:xfrm>
            <a:off x="609600" y="274638"/>
            <a:ext cx="10972800" cy="1143000"/>
          </a:xfrm>
          <a:prstGeom prst="rect">
            <a:avLst/>
          </a:prstGeom>
          <a:solidFill>
            <a:srgbClr val="33006F"/>
          </a:solidFill>
          <a:ln>
            <a:noFill/>
          </a:ln>
        </p:spPr>
        <p:txBody>
          <a:bodyPr spcFirstLastPara="1" wrap="square" lIns="91425" tIns="45700" rIns="91425" bIns="45700"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3300"/>
              <a:buFont typeface="Calibri"/>
              <a:buNone/>
            </a:pPr>
            <a:r>
              <a:rPr lang="en-US" b="1">
                <a:solidFill>
                  <a:schemeClr val="lt1"/>
                </a:solidFill>
              </a:rPr>
              <a:t>PROPOSED SOLUTIONS</a:t>
            </a:r>
            <a:endParaRPr lang="en-US"/>
          </a:p>
        </p:txBody>
      </p:sp>
      <p:pic>
        <p:nvPicPr>
          <p:cNvPr id="3" name="Google Shape;115;p4"/>
          <p:cNvPicPr preferRelativeResize="0"/>
          <p:nvPr/>
        </p:nvPicPr>
        <p:blipFill rotWithShape="1">
          <a:blip r:embed="rId2">
            <a:alphaModFix/>
          </a:blip>
          <a:srcRect/>
          <a:stretch/>
        </p:blipFill>
        <p:spPr>
          <a:xfrm>
            <a:off x="8885718" y="5525756"/>
            <a:ext cx="2255716" cy="980912"/>
          </a:xfrm>
          <a:prstGeom prst="rect">
            <a:avLst/>
          </a:prstGeom>
          <a:noFill/>
          <a:ln>
            <a:noFill/>
          </a:ln>
        </p:spPr>
      </p:pic>
      <p:graphicFrame>
        <p:nvGraphicFramePr>
          <p:cNvPr id="4" name="Content Placeholder 5">
            <a:extLst>
              <a:ext uri="{FF2B5EF4-FFF2-40B4-BE49-F238E27FC236}">
                <a16:creationId xmlns:a16="http://schemas.microsoft.com/office/drawing/2014/main" id="{B7094159-5721-DDCB-4D13-AF07B3CB4745}"/>
              </a:ext>
            </a:extLst>
          </p:cNvPr>
          <p:cNvGraphicFramePr>
            <a:graphicFrameLocks/>
          </p:cNvGraphicFramePr>
          <p:nvPr>
            <p:extLst>
              <p:ext uri="{D42A27DB-BD31-4B8C-83A1-F6EECF244321}">
                <p14:modId xmlns:p14="http://schemas.microsoft.com/office/powerpoint/2010/main" val="2900493541"/>
              </p:ext>
            </p:extLst>
          </p:nvPr>
        </p:nvGraphicFramePr>
        <p:xfrm>
          <a:off x="525670" y="1716888"/>
          <a:ext cx="10972800" cy="3704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778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5"/>
          <p:cNvSpPr txBox="1">
            <a:spLocks/>
          </p:cNvSpPr>
          <p:nvPr/>
        </p:nvSpPr>
        <p:spPr>
          <a:xfrm>
            <a:off x="609600" y="274638"/>
            <a:ext cx="10972800" cy="1143000"/>
          </a:xfrm>
          <a:prstGeom prst="rect">
            <a:avLst/>
          </a:prstGeom>
          <a:solidFill>
            <a:srgbClr val="33006F"/>
          </a:solidFill>
          <a:ln>
            <a:noFill/>
          </a:ln>
        </p:spPr>
        <p:txBody>
          <a:bodyPr spcFirstLastPara="1" wrap="square" lIns="91425" tIns="45700" rIns="91425" bIns="45700"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3300"/>
              <a:buFont typeface="Calibri"/>
              <a:buNone/>
            </a:pPr>
            <a:r>
              <a:rPr lang="en-US" b="1">
                <a:solidFill>
                  <a:schemeClr val="lt1"/>
                </a:solidFill>
              </a:rPr>
              <a:t>SOLUTION DEVELOPMENT</a:t>
            </a:r>
            <a:endParaRPr lang="en-US"/>
          </a:p>
        </p:txBody>
      </p:sp>
      <p:pic>
        <p:nvPicPr>
          <p:cNvPr id="3" name="Google Shape;122;p5"/>
          <p:cNvPicPr preferRelativeResize="0"/>
          <p:nvPr/>
        </p:nvPicPr>
        <p:blipFill rotWithShape="1">
          <a:blip r:embed="rId2">
            <a:alphaModFix/>
          </a:blip>
          <a:srcRect/>
          <a:stretch/>
        </p:blipFill>
        <p:spPr>
          <a:xfrm>
            <a:off x="9326684" y="5484206"/>
            <a:ext cx="2255716" cy="981541"/>
          </a:xfrm>
          <a:prstGeom prst="rect">
            <a:avLst/>
          </a:prstGeom>
          <a:noFill/>
          <a:ln>
            <a:noFill/>
          </a:ln>
        </p:spPr>
      </p:pic>
      <p:pic>
        <p:nvPicPr>
          <p:cNvPr id="4" name="Picture 3" descr="A group of people smiling for the camera with Governor Jay Inslee as he signs substitute senate bill 5189 to establish behavioral health support specialists into law. ">
            <a:extLst>
              <a:ext uri="{FF2B5EF4-FFF2-40B4-BE49-F238E27FC236}">
                <a16:creationId xmlns:a16="http://schemas.microsoft.com/office/drawing/2014/main" id="{403457C7-5A78-1B94-C707-0752E9C6FAFC}"/>
              </a:ext>
            </a:extLst>
          </p:cNvPr>
          <p:cNvPicPr>
            <a:picLocks noChangeAspect="1"/>
          </p:cNvPicPr>
          <p:nvPr/>
        </p:nvPicPr>
        <p:blipFill rotWithShape="1">
          <a:blip r:embed="rId3"/>
          <a:srcRect l="8799" r="7983" b="14146"/>
          <a:stretch/>
        </p:blipFill>
        <p:spPr>
          <a:xfrm>
            <a:off x="6639261" y="1585159"/>
            <a:ext cx="3105261" cy="2135756"/>
          </a:xfrm>
          <a:prstGeom prst="rect">
            <a:avLst/>
          </a:prstGeom>
          <a:ln>
            <a:solidFill>
              <a:schemeClr val="tx1"/>
            </a:solidFill>
          </a:ln>
        </p:spPr>
      </p:pic>
      <p:sp>
        <p:nvSpPr>
          <p:cNvPr id="5" name="Content Placeholder 2">
            <a:extLst>
              <a:ext uri="{FF2B5EF4-FFF2-40B4-BE49-F238E27FC236}">
                <a16:creationId xmlns:a16="http://schemas.microsoft.com/office/drawing/2014/main" id="{321EC414-0CE3-3C0E-0BBC-84ED1734C41E}"/>
              </a:ext>
            </a:extLst>
          </p:cNvPr>
          <p:cNvSpPr txBox="1">
            <a:spLocks/>
          </p:cNvSpPr>
          <p:nvPr/>
        </p:nvSpPr>
        <p:spPr>
          <a:xfrm>
            <a:off x="685765" y="3720915"/>
            <a:ext cx="8569324" cy="2771065"/>
          </a:xfrm>
          <a:prstGeom prst="rect">
            <a:avLst/>
          </a:prstGeom>
        </p:spPr>
        <p:txBody>
          <a:bodyPr vert="horz" lIns="91440" tIns="45720" rIns="91440" bIns="45720" rtlCol="0">
            <a:normAutofit fontScale="92500" lnSpcReduction="20000"/>
          </a:bodyPr>
          <a:lstStyle>
            <a:lvl1pPr marL="284163" indent="-230188" algn="l" defTabSz="685800" rtl="0" eaLnBrk="1" latinLnBrk="0" hangingPunct="1">
              <a:lnSpc>
                <a:spcPct val="100000"/>
              </a:lnSpc>
              <a:spcBef>
                <a:spcPts val="750"/>
              </a:spcBef>
              <a:spcAft>
                <a:spcPts val="450"/>
              </a:spcAft>
              <a:buFont typeface="Arial" panose="020B0604020202020204" pitchFamily="34" charset="0"/>
              <a:buChar char="•"/>
              <a:tabLst>
                <a:tab pos="935831" algn="l"/>
              </a:tabLst>
              <a:defRPr lang="en-US" sz="2800" b="0" i="0" kern="1200" dirty="0">
                <a:solidFill>
                  <a:schemeClr val="tx1"/>
                </a:solidFill>
                <a:latin typeface="+mn-lt"/>
                <a:ea typeface="Calibri Light" charset="0"/>
                <a:cs typeface="Calibri Light" charset="0"/>
              </a:defRPr>
            </a:lvl1pPr>
            <a:lvl2pPr marL="569913" indent="-284163" algn="l" defTabSz="685800" rtl="0" eaLnBrk="1" latinLnBrk="0" hangingPunct="1">
              <a:lnSpc>
                <a:spcPct val="100000"/>
              </a:lnSpc>
              <a:spcBef>
                <a:spcPts val="375"/>
              </a:spcBef>
              <a:buFont typeface="Courier New" panose="02070309020205020404" pitchFamily="49" charset="0"/>
              <a:buChar char="o"/>
              <a:defRPr sz="2400" b="0" i="0" kern="1200">
                <a:solidFill>
                  <a:schemeClr val="tx1"/>
                </a:solidFill>
                <a:latin typeface="+mn-lt"/>
                <a:ea typeface="Calibri Light" charset="0"/>
                <a:cs typeface="Calibri Light" charset="0"/>
              </a:defRPr>
            </a:lvl2pPr>
            <a:lvl3pPr marL="801688" indent="-228600" algn="l" defTabSz="685800" rtl="0" eaLnBrk="1" latinLnBrk="0" hangingPunct="1">
              <a:lnSpc>
                <a:spcPct val="100000"/>
              </a:lnSpc>
              <a:spcBef>
                <a:spcPts val="375"/>
              </a:spcBef>
              <a:buFont typeface="Calibri" panose="020F0502020204030204" pitchFamily="34" charset="0"/>
              <a:buChar char="−"/>
              <a:defRPr sz="2200" b="0" i="0" kern="1200">
                <a:solidFill>
                  <a:schemeClr val="tx1"/>
                </a:solidFill>
                <a:latin typeface="+mn-lt"/>
                <a:ea typeface="Calibri Light" charset="0"/>
                <a:cs typeface="Calibri Light" charset="0"/>
              </a:defRPr>
            </a:lvl3pPr>
            <a:lvl4pPr marL="1198563" indent="-285750" algn="l" defTabSz="685800" rtl="0" eaLnBrk="1" latinLnBrk="0" hangingPunct="1">
              <a:lnSpc>
                <a:spcPct val="100000"/>
              </a:lnSpc>
              <a:spcBef>
                <a:spcPts val="375"/>
              </a:spcBef>
              <a:buFont typeface="Wingdings" panose="05000000000000000000" pitchFamily="2" charset="2"/>
              <a:buChar char="§"/>
              <a:defRPr sz="2000" b="0" i="0" kern="1200">
                <a:solidFill>
                  <a:schemeClr val="tx1"/>
                </a:solidFill>
                <a:latin typeface="+mn-lt"/>
                <a:ea typeface="Calibri Light" charset="0"/>
                <a:cs typeface="Calibri Light" charset="0"/>
              </a:defRPr>
            </a:lvl4pPr>
            <a:lvl5pPr marL="1544638" indent="-171450" algn="l" defTabSz="685800" rtl="0" eaLnBrk="1" latinLnBrk="0" hangingPunct="1">
              <a:lnSpc>
                <a:spcPct val="100000"/>
              </a:lnSpc>
              <a:spcBef>
                <a:spcPts val="375"/>
              </a:spcBef>
              <a:buFont typeface="Arial" panose="020B0604020202020204" pitchFamily="34" charset="0"/>
              <a:buChar char="•"/>
              <a:defRPr sz="1800" b="0" i="0" kern="1200">
                <a:solidFill>
                  <a:schemeClr val="tx1"/>
                </a:solidFill>
                <a:latin typeface="+mn-lt"/>
                <a:ea typeface="Calibri Light" charset="0"/>
                <a:cs typeface="Calibri Light" charset="0"/>
              </a:defRPr>
            </a:lvl5pPr>
            <a:lvl6pPr marL="1433513" indent="0" algn="l" defTabSz="685800" rtl="0" eaLnBrk="1" latinLnBrk="0" hangingPunct="1">
              <a:lnSpc>
                <a:spcPct val="90000"/>
              </a:lnSpc>
              <a:spcBef>
                <a:spcPts val="375"/>
              </a:spcBef>
              <a:buFont typeface="Wingdings" panose="05000000000000000000" pitchFamily="2" charset="2"/>
              <a:buNone/>
              <a:defRPr sz="13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lang="en-US" sz="2600" b="1" dirty="0"/>
              <a:t>Higher Education Partners </a:t>
            </a:r>
          </a:p>
          <a:p>
            <a:pPr lvl="1">
              <a:lnSpc>
                <a:spcPct val="120000"/>
              </a:lnSpc>
            </a:pPr>
            <a:r>
              <a:rPr lang="en-US" sz="2300" dirty="0"/>
              <a:t>Deliver BHSS Curriculum </a:t>
            </a:r>
          </a:p>
          <a:p>
            <a:pPr>
              <a:lnSpc>
                <a:spcPct val="120000"/>
              </a:lnSpc>
            </a:pPr>
            <a:r>
              <a:rPr lang="en-US" sz="2600" b="1" dirty="0"/>
              <a:t>Behavioral Health Community Partners</a:t>
            </a:r>
          </a:p>
          <a:p>
            <a:pPr lvl="1">
              <a:lnSpc>
                <a:spcPct val="120000"/>
              </a:lnSpc>
            </a:pPr>
            <a:r>
              <a:rPr lang="en-US" sz="2300" dirty="0"/>
              <a:t>Host BHSS Practicum/Internships</a:t>
            </a:r>
          </a:p>
          <a:p>
            <a:pPr>
              <a:lnSpc>
                <a:spcPct val="120000"/>
              </a:lnSpc>
            </a:pPr>
            <a:r>
              <a:rPr lang="en-US" sz="2600" b="1" dirty="0"/>
              <a:t>Department of Health and Health Care Authority</a:t>
            </a:r>
          </a:p>
          <a:p>
            <a:pPr lvl="1">
              <a:lnSpc>
                <a:spcPct val="120000"/>
              </a:lnSpc>
            </a:pPr>
            <a:r>
              <a:rPr lang="en-US" sz="2300" dirty="0"/>
              <a:t>Oversee BHSS credential &amp; modify State plan to include BHSS</a:t>
            </a:r>
          </a:p>
          <a:p>
            <a:pPr lvl="1">
              <a:lnSpc>
                <a:spcPct val="120000"/>
              </a:lnSpc>
            </a:pPr>
            <a:endParaRPr lang="en-US" sz="2300" dirty="0"/>
          </a:p>
        </p:txBody>
      </p:sp>
      <p:sp>
        <p:nvSpPr>
          <p:cNvPr id="6" name="Content Placeholder 2">
            <a:extLst>
              <a:ext uri="{FF2B5EF4-FFF2-40B4-BE49-F238E27FC236}">
                <a16:creationId xmlns:a16="http://schemas.microsoft.com/office/drawing/2014/main" id="{83A12D18-DFA3-7EA3-838C-927AB109F486}"/>
              </a:ext>
            </a:extLst>
          </p:cNvPr>
          <p:cNvSpPr txBox="1">
            <a:spLocks/>
          </p:cNvSpPr>
          <p:nvPr/>
        </p:nvSpPr>
        <p:spPr>
          <a:xfrm>
            <a:off x="685765" y="1643449"/>
            <a:ext cx="5635440" cy="2226019"/>
          </a:xfrm>
          <a:prstGeom prst="rect">
            <a:avLst/>
          </a:prstGeom>
        </p:spPr>
        <p:txBody>
          <a:bodyPr vert="horz" lIns="91440" tIns="45720" rIns="91440" bIns="45720" rtlCol="0">
            <a:normAutofit fontScale="92500" lnSpcReduction="20000"/>
          </a:bodyPr>
          <a:lstStyle>
            <a:lvl1pPr marL="284163" indent="-230188" algn="l" defTabSz="685800" rtl="0" eaLnBrk="1" latinLnBrk="0" hangingPunct="1">
              <a:lnSpc>
                <a:spcPct val="100000"/>
              </a:lnSpc>
              <a:spcBef>
                <a:spcPts val="750"/>
              </a:spcBef>
              <a:spcAft>
                <a:spcPts val="450"/>
              </a:spcAft>
              <a:buFont typeface="Arial" panose="020B0604020202020204" pitchFamily="34" charset="0"/>
              <a:buChar char="•"/>
              <a:tabLst>
                <a:tab pos="935831" algn="l"/>
              </a:tabLst>
              <a:defRPr lang="en-US" sz="2800" b="0" i="0" kern="1200" dirty="0">
                <a:solidFill>
                  <a:schemeClr val="tx1"/>
                </a:solidFill>
                <a:latin typeface="+mn-lt"/>
                <a:ea typeface="Calibri Light" charset="0"/>
                <a:cs typeface="Calibri Light" charset="0"/>
              </a:defRPr>
            </a:lvl1pPr>
            <a:lvl2pPr marL="569913" indent="-284163" algn="l" defTabSz="685800" rtl="0" eaLnBrk="1" latinLnBrk="0" hangingPunct="1">
              <a:lnSpc>
                <a:spcPct val="100000"/>
              </a:lnSpc>
              <a:spcBef>
                <a:spcPts val="375"/>
              </a:spcBef>
              <a:buFont typeface="Courier New" panose="02070309020205020404" pitchFamily="49" charset="0"/>
              <a:buChar char="o"/>
              <a:defRPr sz="2400" b="0" i="0" kern="1200">
                <a:solidFill>
                  <a:schemeClr val="tx1"/>
                </a:solidFill>
                <a:latin typeface="+mn-lt"/>
                <a:ea typeface="Calibri Light" charset="0"/>
                <a:cs typeface="Calibri Light" charset="0"/>
              </a:defRPr>
            </a:lvl2pPr>
            <a:lvl3pPr marL="801688" indent="-228600" algn="l" defTabSz="685800" rtl="0" eaLnBrk="1" latinLnBrk="0" hangingPunct="1">
              <a:lnSpc>
                <a:spcPct val="100000"/>
              </a:lnSpc>
              <a:spcBef>
                <a:spcPts val="375"/>
              </a:spcBef>
              <a:buFont typeface="Calibri" panose="020F0502020204030204" pitchFamily="34" charset="0"/>
              <a:buChar char="−"/>
              <a:defRPr sz="2200" b="0" i="0" kern="1200">
                <a:solidFill>
                  <a:schemeClr val="tx1"/>
                </a:solidFill>
                <a:latin typeface="+mn-lt"/>
                <a:ea typeface="Calibri Light" charset="0"/>
                <a:cs typeface="Calibri Light" charset="0"/>
              </a:defRPr>
            </a:lvl3pPr>
            <a:lvl4pPr marL="1198563" indent="-285750" algn="l" defTabSz="685800" rtl="0" eaLnBrk="1" latinLnBrk="0" hangingPunct="1">
              <a:lnSpc>
                <a:spcPct val="100000"/>
              </a:lnSpc>
              <a:spcBef>
                <a:spcPts val="375"/>
              </a:spcBef>
              <a:buFont typeface="Wingdings" panose="05000000000000000000" pitchFamily="2" charset="2"/>
              <a:buChar char="§"/>
              <a:defRPr sz="2000" b="0" i="0" kern="1200">
                <a:solidFill>
                  <a:schemeClr val="tx1"/>
                </a:solidFill>
                <a:latin typeface="+mn-lt"/>
                <a:ea typeface="Calibri Light" charset="0"/>
                <a:cs typeface="Calibri Light" charset="0"/>
              </a:defRPr>
            </a:lvl4pPr>
            <a:lvl5pPr marL="1544638" indent="-171450" algn="l" defTabSz="685800" rtl="0" eaLnBrk="1" latinLnBrk="0" hangingPunct="1">
              <a:lnSpc>
                <a:spcPct val="100000"/>
              </a:lnSpc>
              <a:spcBef>
                <a:spcPts val="375"/>
              </a:spcBef>
              <a:buFont typeface="Arial" panose="020B0604020202020204" pitchFamily="34" charset="0"/>
              <a:buChar char="•"/>
              <a:defRPr sz="1800" b="0" i="0" kern="1200">
                <a:solidFill>
                  <a:schemeClr val="tx1"/>
                </a:solidFill>
                <a:latin typeface="+mn-lt"/>
                <a:ea typeface="Calibri Light" charset="0"/>
                <a:cs typeface="Calibri Light" charset="0"/>
              </a:defRPr>
            </a:lvl5pPr>
            <a:lvl6pPr marL="1433513" indent="0" algn="l" defTabSz="685800" rtl="0" eaLnBrk="1" latinLnBrk="0" hangingPunct="1">
              <a:lnSpc>
                <a:spcPct val="90000"/>
              </a:lnSpc>
              <a:spcBef>
                <a:spcPts val="375"/>
              </a:spcBef>
              <a:buFont typeface="Wingdings" panose="05000000000000000000" pitchFamily="2" charset="2"/>
              <a:buNone/>
              <a:defRPr sz="13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4163" marR="0" lvl="0" indent="-230188" algn="l" defTabSz="685800" rtl="0" eaLnBrk="1" fontAlgn="auto" latinLnBrk="0" hangingPunct="1">
              <a:lnSpc>
                <a:spcPct val="120000"/>
              </a:lnSpc>
              <a:spcBef>
                <a:spcPts val="750"/>
              </a:spcBef>
              <a:spcAft>
                <a:spcPts val="450"/>
              </a:spcAft>
              <a:buClrTx/>
              <a:buSzTx/>
              <a:buFont typeface="Arial" panose="020B0604020202020204" pitchFamily="34" charset="0"/>
              <a:buChar char="•"/>
              <a:tabLst>
                <a:tab pos="935831" algn="l"/>
              </a:tabLst>
              <a:defRPr/>
            </a:pPr>
            <a:r>
              <a:rPr kumimoji="0" lang="en-US" sz="2600" b="1" i="0" u="none" strike="noStrike" kern="1200" cap="none" spc="0" normalizeH="0" baseline="0" noProof="0">
                <a:ln>
                  <a:noFill/>
                </a:ln>
                <a:solidFill>
                  <a:sysClr val="windowText" lastClr="000000"/>
                </a:solidFill>
                <a:effectLst/>
                <a:uLnTx/>
                <a:uFillTx/>
                <a:latin typeface="Calibri" panose="020F0502020204030204"/>
                <a:ea typeface="Calibri Light" charset="0"/>
                <a:cs typeface="Calibri Light" charset="0"/>
              </a:rPr>
              <a:t>SSB 5189</a:t>
            </a:r>
          </a:p>
          <a:p>
            <a:pPr marL="569913" marR="0" lvl="1" indent="-284163" algn="l" defTabSz="685800" rtl="0" eaLnBrk="1" fontAlgn="auto" latinLnBrk="0" hangingPunct="1">
              <a:lnSpc>
                <a:spcPct val="120000"/>
              </a:lnSpc>
              <a:spcBef>
                <a:spcPts val="375"/>
              </a:spcBef>
              <a:spcAft>
                <a:spcPts val="0"/>
              </a:spcAft>
              <a:buClrTx/>
              <a:buSzTx/>
              <a:buFont typeface="Courier New" panose="02070309020205020404" pitchFamily="49" charset="0"/>
              <a:buChar char="o"/>
              <a:tabLst/>
              <a:defRPr/>
            </a:pPr>
            <a:r>
              <a:rPr kumimoji="0" lang="en-US" sz="2300" b="0" i="0" u="none" strike="noStrike" kern="1200" cap="none" spc="0" normalizeH="0" baseline="0" noProof="0">
                <a:ln>
                  <a:noFill/>
                </a:ln>
                <a:solidFill>
                  <a:sysClr val="windowText" lastClr="000000"/>
                </a:solidFill>
                <a:effectLst/>
                <a:uLnTx/>
                <a:uFillTx/>
                <a:latin typeface="Calibri" panose="020F0502020204030204"/>
                <a:ea typeface="Calibri Light" charset="0"/>
                <a:cs typeface="Calibri Light" charset="0"/>
              </a:rPr>
              <a:t>Established BHSS as a new WA provider type</a:t>
            </a:r>
          </a:p>
          <a:p>
            <a:pPr marL="284163" marR="0" lvl="0" indent="-230188" algn="l" defTabSz="685800" rtl="0" eaLnBrk="1" fontAlgn="auto" latinLnBrk="0" hangingPunct="1">
              <a:lnSpc>
                <a:spcPct val="120000"/>
              </a:lnSpc>
              <a:spcBef>
                <a:spcPts val="750"/>
              </a:spcBef>
              <a:spcAft>
                <a:spcPts val="450"/>
              </a:spcAft>
              <a:buClrTx/>
              <a:buSzTx/>
              <a:buFont typeface="Arial" panose="020B0604020202020204" pitchFamily="34" charset="0"/>
              <a:buChar char="•"/>
              <a:tabLst>
                <a:tab pos="935831" algn="l"/>
              </a:tabLst>
              <a:defRPr/>
            </a:pPr>
            <a:r>
              <a:rPr kumimoji="0" lang="en-US" sz="2600" b="1" i="0" u="none" strike="noStrike" kern="1200" cap="none" spc="0" normalizeH="0" baseline="0" noProof="0">
                <a:ln>
                  <a:noFill/>
                </a:ln>
                <a:solidFill>
                  <a:sysClr val="windowText" lastClr="000000"/>
                </a:solidFill>
                <a:effectLst/>
                <a:uLnTx/>
                <a:uFillTx/>
                <a:latin typeface="Calibri" panose="020F0502020204030204"/>
                <a:ea typeface="Calibri Light" charset="0"/>
                <a:cs typeface="Calibri Light" charset="0"/>
              </a:rPr>
              <a:t>UW Psychiatry &amp; Behavioral Sciences</a:t>
            </a:r>
          </a:p>
          <a:p>
            <a:pPr marL="569913" marR="0" lvl="1" indent="-284163" algn="l" defTabSz="685800" rtl="0" eaLnBrk="1" fontAlgn="auto" latinLnBrk="0" hangingPunct="1">
              <a:lnSpc>
                <a:spcPct val="120000"/>
              </a:lnSpc>
              <a:spcBef>
                <a:spcPts val="375"/>
              </a:spcBef>
              <a:spcAft>
                <a:spcPts val="0"/>
              </a:spcAft>
              <a:buClrTx/>
              <a:buSzTx/>
              <a:buFont typeface="Courier New" panose="02070309020205020404" pitchFamily="49" charset="0"/>
              <a:buChar char="o"/>
              <a:tabLst/>
              <a:defRPr/>
            </a:pPr>
            <a:r>
              <a:rPr kumimoji="0" lang="en-US" sz="2300" b="0" i="0" u="none" strike="noStrike" kern="1200" cap="none" spc="0" normalizeH="0" baseline="0" noProof="0">
                <a:ln>
                  <a:noFill/>
                </a:ln>
                <a:solidFill>
                  <a:sysClr val="windowText" lastClr="000000"/>
                </a:solidFill>
                <a:effectLst/>
                <a:uLnTx/>
                <a:uFillTx/>
                <a:latin typeface="Calibri" panose="020F0502020204030204"/>
                <a:ea typeface="Calibri Light" charset="0"/>
                <a:cs typeface="Calibri Light" charset="0"/>
              </a:rPr>
              <a:t>Leading BHSS Clinical Training Program development </a:t>
            </a:r>
            <a:endParaRPr kumimoji="0" lang="en-US" sz="2300" b="0" i="0" u="none" strike="noStrike" kern="1200" cap="none" spc="0" normalizeH="0" baseline="0" noProof="0" dirty="0">
              <a:ln>
                <a:noFill/>
              </a:ln>
              <a:solidFill>
                <a:sysClr val="windowText" lastClr="000000"/>
              </a:solidFill>
              <a:effectLst/>
              <a:uLnTx/>
              <a:uFillTx/>
              <a:latin typeface="Calibri" panose="020F0502020204030204"/>
              <a:ea typeface="Calibri Light" charset="0"/>
              <a:cs typeface="Calibri Light" charset="0"/>
            </a:endParaRPr>
          </a:p>
        </p:txBody>
      </p:sp>
    </p:spTree>
    <p:extLst>
      <p:ext uri="{BB962C8B-B14F-4D97-AF65-F5344CB8AC3E}">
        <p14:creationId xmlns:p14="http://schemas.microsoft.com/office/powerpoint/2010/main" val="9335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7;p6"/>
          <p:cNvSpPr txBox="1">
            <a:spLocks/>
          </p:cNvSpPr>
          <p:nvPr/>
        </p:nvSpPr>
        <p:spPr>
          <a:xfrm>
            <a:off x="609600" y="274638"/>
            <a:ext cx="10972800" cy="1143000"/>
          </a:xfrm>
          <a:prstGeom prst="rect">
            <a:avLst/>
          </a:prstGeom>
          <a:solidFill>
            <a:srgbClr val="33006F"/>
          </a:solidFill>
          <a:ln>
            <a:noFill/>
          </a:ln>
        </p:spPr>
        <p:txBody>
          <a:bodyPr spcFirstLastPara="1" wrap="square" lIns="91425" tIns="45700" rIns="91425" bIns="45700"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3300"/>
              <a:buFont typeface="Calibri"/>
              <a:buNone/>
            </a:pPr>
            <a:r>
              <a:rPr lang="en-US" b="1">
                <a:solidFill>
                  <a:schemeClr val="lt1"/>
                </a:solidFill>
              </a:rPr>
              <a:t>SOLUTION DEVELOPMENT</a:t>
            </a:r>
            <a:endParaRPr lang="en-US"/>
          </a:p>
        </p:txBody>
      </p:sp>
      <p:pic>
        <p:nvPicPr>
          <p:cNvPr id="3" name="Google Shape;129;p6"/>
          <p:cNvPicPr preferRelativeResize="0"/>
          <p:nvPr/>
        </p:nvPicPr>
        <p:blipFill rotWithShape="1">
          <a:blip r:embed="rId2">
            <a:alphaModFix/>
          </a:blip>
          <a:srcRect/>
          <a:stretch/>
        </p:blipFill>
        <p:spPr>
          <a:xfrm>
            <a:off x="9326684" y="5484206"/>
            <a:ext cx="2255716" cy="981541"/>
          </a:xfrm>
          <a:prstGeom prst="rect">
            <a:avLst/>
          </a:prstGeom>
          <a:noFill/>
          <a:ln>
            <a:noFill/>
          </a:ln>
        </p:spPr>
      </p:pic>
      <p:pic>
        <p:nvPicPr>
          <p:cNvPr id="4" name="Picture 3" descr="A map of the state of washington">
            <a:extLst>
              <a:ext uri="{FF2B5EF4-FFF2-40B4-BE49-F238E27FC236}">
                <a16:creationId xmlns:a16="http://schemas.microsoft.com/office/drawing/2014/main" id="{D1C11EE9-2B43-3B8B-28B5-3F121F43CB23}"/>
              </a:ext>
            </a:extLst>
          </p:cNvPr>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52863" y="2020330"/>
            <a:ext cx="7182740" cy="4728088"/>
          </a:xfrm>
          <a:prstGeom prst="rect">
            <a:avLst/>
          </a:prstGeom>
        </p:spPr>
      </p:pic>
      <p:sp>
        <p:nvSpPr>
          <p:cNvPr id="5" name="Callout: Line 5">
            <a:extLst>
              <a:ext uri="{FF2B5EF4-FFF2-40B4-BE49-F238E27FC236}">
                <a16:creationId xmlns:a16="http://schemas.microsoft.com/office/drawing/2014/main" id="{F069F1CF-217A-A714-EB28-65A0F4AC83FB}"/>
              </a:ext>
            </a:extLst>
          </p:cNvPr>
          <p:cNvSpPr/>
          <p:nvPr/>
        </p:nvSpPr>
        <p:spPr>
          <a:xfrm flipH="1">
            <a:off x="4727112" y="1532650"/>
            <a:ext cx="1945158" cy="494763"/>
          </a:xfrm>
          <a:prstGeom prst="borderCallout1">
            <a:avLst>
              <a:gd name="adj1" fmla="val 123136"/>
              <a:gd name="adj2" fmla="val 64141"/>
              <a:gd name="adj3" fmla="val 490705"/>
              <a:gd name="adj4" fmla="val 160747"/>
            </a:avLst>
          </a:prstGeom>
          <a:solidFill>
            <a:schemeClr val="bg1"/>
          </a:solidFill>
          <a:ln w="38100">
            <a:solidFill>
              <a:srgbClr val="D9D9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818E799F-6366-E7B0-258A-CA07294E193E}"/>
              </a:ext>
            </a:extLst>
          </p:cNvPr>
          <p:cNvGrpSpPr/>
          <p:nvPr/>
        </p:nvGrpSpPr>
        <p:grpSpPr>
          <a:xfrm>
            <a:off x="492107" y="3080753"/>
            <a:ext cx="2765881" cy="1410735"/>
            <a:chOff x="745415" y="2905233"/>
            <a:chExt cx="2765881" cy="1410735"/>
          </a:xfrm>
        </p:grpSpPr>
        <p:sp>
          <p:nvSpPr>
            <p:cNvPr id="7" name="Callout: Line 10">
              <a:extLst>
                <a:ext uri="{FF2B5EF4-FFF2-40B4-BE49-F238E27FC236}">
                  <a16:creationId xmlns:a16="http://schemas.microsoft.com/office/drawing/2014/main" id="{E65C9615-BE52-CBE6-AA91-86BD31930494}"/>
                </a:ext>
              </a:extLst>
            </p:cNvPr>
            <p:cNvSpPr/>
            <p:nvPr/>
          </p:nvSpPr>
          <p:spPr>
            <a:xfrm>
              <a:off x="745415" y="2905233"/>
              <a:ext cx="1694855" cy="609600"/>
            </a:xfrm>
            <a:prstGeom prst="borderCallout1">
              <a:avLst>
                <a:gd name="adj1" fmla="val 101517"/>
                <a:gd name="adj2" fmla="val 49215"/>
                <a:gd name="adj3" fmla="val 215048"/>
                <a:gd name="adj4" fmla="val 155233"/>
              </a:avLst>
            </a:prstGeom>
            <a:solidFill>
              <a:schemeClr val="bg1"/>
            </a:solidFill>
            <a:ln w="38100">
              <a:solidFill>
                <a:srgbClr val="D9D9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UW Tacoma</a:t>
              </a:r>
            </a:p>
          </p:txBody>
        </p:sp>
        <p:sp>
          <p:nvSpPr>
            <p:cNvPr id="8" name="Oval 7">
              <a:extLst>
                <a:ext uri="{FF2B5EF4-FFF2-40B4-BE49-F238E27FC236}">
                  <a16:creationId xmlns:a16="http://schemas.microsoft.com/office/drawing/2014/main" id="{15C4A835-8E42-CD4B-CCA0-9A4E63968CD2}"/>
                </a:ext>
              </a:extLst>
            </p:cNvPr>
            <p:cNvSpPr/>
            <p:nvPr/>
          </p:nvSpPr>
          <p:spPr>
            <a:xfrm>
              <a:off x="3297936" y="4101741"/>
              <a:ext cx="213360" cy="214227"/>
            </a:xfrm>
            <a:prstGeom prst="ellipse">
              <a:avLst/>
            </a:prstGeom>
            <a:solidFill>
              <a:srgbClr val="D9D9D9"/>
            </a:solidFill>
            <a:ln w="38100">
              <a:solidFill>
                <a:srgbClr val="D9D9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B6D7143-2F4B-B51F-4956-96D4708DFAD9}"/>
              </a:ext>
            </a:extLst>
          </p:cNvPr>
          <p:cNvGrpSpPr/>
          <p:nvPr/>
        </p:nvGrpSpPr>
        <p:grpSpPr>
          <a:xfrm>
            <a:off x="2409170" y="1640136"/>
            <a:ext cx="1898901" cy="2393285"/>
            <a:chOff x="378007" y="4143176"/>
            <a:chExt cx="1898901" cy="2393285"/>
          </a:xfrm>
        </p:grpSpPr>
        <p:sp>
          <p:nvSpPr>
            <p:cNvPr id="10" name="Callout: Line 13">
              <a:extLst>
                <a:ext uri="{FF2B5EF4-FFF2-40B4-BE49-F238E27FC236}">
                  <a16:creationId xmlns:a16="http://schemas.microsoft.com/office/drawing/2014/main" id="{9981A2F3-88CE-B884-0741-EDBF98BA0FC5}"/>
                </a:ext>
              </a:extLst>
            </p:cNvPr>
            <p:cNvSpPr/>
            <p:nvPr/>
          </p:nvSpPr>
          <p:spPr>
            <a:xfrm>
              <a:off x="378007" y="4143176"/>
              <a:ext cx="1898901" cy="609600"/>
            </a:xfrm>
            <a:prstGeom prst="borderCallout1">
              <a:avLst>
                <a:gd name="adj1" fmla="val 103517"/>
                <a:gd name="adj2" fmla="val 53087"/>
                <a:gd name="adj3" fmla="val 381048"/>
                <a:gd name="adj4" fmla="val 44991"/>
              </a:avLst>
            </a:prstGeom>
            <a:solidFill>
              <a:schemeClr val="bg1"/>
            </a:solidFill>
            <a:ln w="38100">
              <a:solidFill>
                <a:srgbClr val="D9D9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LWTech</a:t>
              </a:r>
            </a:p>
          </p:txBody>
        </p:sp>
        <p:sp>
          <p:nvSpPr>
            <p:cNvPr id="11" name="Oval 10">
              <a:extLst>
                <a:ext uri="{FF2B5EF4-FFF2-40B4-BE49-F238E27FC236}">
                  <a16:creationId xmlns:a16="http://schemas.microsoft.com/office/drawing/2014/main" id="{5C8F71B9-3BF7-D9E8-E731-889588173641}"/>
                </a:ext>
              </a:extLst>
            </p:cNvPr>
            <p:cNvSpPr/>
            <p:nvPr/>
          </p:nvSpPr>
          <p:spPr>
            <a:xfrm>
              <a:off x="1112253" y="6322233"/>
              <a:ext cx="213360" cy="214228"/>
            </a:xfrm>
            <a:prstGeom prst="ellipse">
              <a:avLst/>
            </a:prstGeom>
            <a:solidFill>
              <a:srgbClr val="D9D9D9"/>
            </a:solidFill>
            <a:ln w="38100">
              <a:solidFill>
                <a:srgbClr val="D9D9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9D53F1C-89FA-5BA6-0939-5C3C8C718388}"/>
              </a:ext>
            </a:extLst>
          </p:cNvPr>
          <p:cNvGrpSpPr/>
          <p:nvPr/>
        </p:nvGrpSpPr>
        <p:grpSpPr>
          <a:xfrm>
            <a:off x="389008" y="4965002"/>
            <a:ext cx="2805705" cy="1248905"/>
            <a:chOff x="525068" y="2791968"/>
            <a:chExt cx="2805705" cy="1248905"/>
          </a:xfrm>
        </p:grpSpPr>
        <p:sp>
          <p:nvSpPr>
            <p:cNvPr id="13" name="Callout: Line 16">
              <a:extLst>
                <a:ext uri="{FF2B5EF4-FFF2-40B4-BE49-F238E27FC236}">
                  <a16:creationId xmlns:a16="http://schemas.microsoft.com/office/drawing/2014/main" id="{F45BC12C-FA55-06D5-2718-5B2FA0DF54AE}"/>
                </a:ext>
              </a:extLst>
            </p:cNvPr>
            <p:cNvSpPr/>
            <p:nvPr/>
          </p:nvSpPr>
          <p:spPr>
            <a:xfrm>
              <a:off x="525068" y="3431273"/>
              <a:ext cx="1949942" cy="609600"/>
            </a:xfrm>
            <a:prstGeom prst="borderCallout1">
              <a:avLst>
                <a:gd name="adj1" fmla="val 47517"/>
                <a:gd name="adj2" fmla="val 99570"/>
                <a:gd name="adj3" fmla="val -84952"/>
                <a:gd name="adj4" fmla="val 138741"/>
              </a:avLst>
            </a:prstGeom>
            <a:solidFill>
              <a:schemeClr val="bg1"/>
            </a:solidFill>
            <a:ln w="38100">
              <a:solidFill>
                <a:srgbClr val="D9D9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Centralia College</a:t>
              </a:r>
            </a:p>
          </p:txBody>
        </p:sp>
        <p:sp>
          <p:nvSpPr>
            <p:cNvPr id="14" name="Oval 13">
              <a:extLst>
                <a:ext uri="{FF2B5EF4-FFF2-40B4-BE49-F238E27FC236}">
                  <a16:creationId xmlns:a16="http://schemas.microsoft.com/office/drawing/2014/main" id="{1D57ACF3-7BCA-FA37-88B5-5FBF8B23239C}"/>
                </a:ext>
              </a:extLst>
            </p:cNvPr>
            <p:cNvSpPr/>
            <p:nvPr/>
          </p:nvSpPr>
          <p:spPr>
            <a:xfrm>
              <a:off x="3147893" y="2791968"/>
              <a:ext cx="182880" cy="207264"/>
            </a:xfrm>
            <a:prstGeom prst="ellipse">
              <a:avLst/>
            </a:prstGeom>
            <a:solidFill>
              <a:srgbClr val="D9D9D9"/>
            </a:solidFill>
            <a:ln w="38100">
              <a:solidFill>
                <a:srgbClr val="D9D9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2E1138A-06AB-46CE-23C9-9BD635323A5A}"/>
              </a:ext>
            </a:extLst>
          </p:cNvPr>
          <p:cNvGrpSpPr/>
          <p:nvPr/>
        </p:nvGrpSpPr>
        <p:grpSpPr>
          <a:xfrm>
            <a:off x="7216426" y="3947651"/>
            <a:ext cx="2022258" cy="1573695"/>
            <a:chOff x="1575440" y="1352847"/>
            <a:chExt cx="2022258" cy="1573695"/>
          </a:xfrm>
          <a:solidFill>
            <a:srgbClr val="FFFFFF"/>
          </a:solidFill>
        </p:grpSpPr>
        <p:sp>
          <p:nvSpPr>
            <p:cNvPr id="16" name="Callout: Line 19">
              <a:extLst>
                <a:ext uri="{FF2B5EF4-FFF2-40B4-BE49-F238E27FC236}">
                  <a16:creationId xmlns:a16="http://schemas.microsoft.com/office/drawing/2014/main" id="{5DC43F31-E37A-A01F-4086-755B2DFBEDEB}"/>
                </a:ext>
              </a:extLst>
            </p:cNvPr>
            <p:cNvSpPr/>
            <p:nvPr/>
          </p:nvSpPr>
          <p:spPr>
            <a:xfrm>
              <a:off x="1575440" y="2316942"/>
              <a:ext cx="2022258" cy="609600"/>
            </a:xfrm>
            <a:prstGeom prst="borderCallout1">
              <a:avLst>
                <a:gd name="adj1" fmla="val -2483"/>
                <a:gd name="adj2" fmla="val 48927"/>
                <a:gd name="adj3" fmla="val -134952"/>
                <a:gd name="adj4" fmla="val 19884"/>
              </a:avLst>
            </a:prstGeom>
            <a:grpFill/>
            <a:ln w="38100">
              <a:solidFill>
                <a:srgbClr val="D9D9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Spokane Falls Community College</a:t>
              </a:r>
            </a:p>
          </p:txBody>
        </p:sp>
        <p:sp>
          <p:nvSpPr>
            <p:cNvPr id="17" name="Oval 16">
              <a:extLst>
                <a:ext uri="{FF2B5EF4-FFF2-40B4-BE49-F238E27FC236}">
                  <a16:creationId xmlns:a16="http://schemas.microsoft.com/office/drawing/2014/main" id="{9F84903A-825A-2CCD-6E42-7E5D80A370C2}"/>
                </a:ext>
              </a:extLst>
            </p:cNvPr>
            <p:cNvSpPr/>
            <p:nvPr/>
          </p:nvSpPr>
          <p:spPr>
            <a:xfrm>
              <a:off x="1896609" y="1352847"/>
              <a:ext cx="213359" cy="214227"/>
            </a:xfrm>
            <a:prstGeom prst="ellipse">
              <a:avLst/>
            </a:prstGeom>
            <a:solidFill>
              <a:srgbClr val="D9D9D9"/>
            </a:solidFill>
            <a:ln w="38100">
              <a:solidFill>
                <a:srgbClr val="D9D9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8" name="Callout: Line 21">
            <a:extLst>
              <a:ext uri="{FF2B5EF4-FFF2-40B4-BE49-F238E27FC236}">
                <a16:creationId xmlns:a16="http://schemas.microsoft.com/office/drawing/2014/main" id="{2A3824CD-E435-59BB-0E84-BB33DAAD7ADC}"/>
              </a:ext>
            </a:extLst>
          </p:cNvPr>
          <p:cNvSpPr/>
          <p:nvPr/>
        </p:nvSpPr>
        <p:spPr>
          <a:xfrm>
            <a:off x="4632907" y="1509995"/>
            <a:ext cx="2133569" cy="609600"/>
          </a:xfrm>
          <a:prstGeom prst="borderCallout1">
            <a:avLst>
              <a:gd name="adj1" fmla="val 101517"/>
              <a:gd name="adj2" fmla="val 50426"/>
              <a:gd name="adj3" fmla="val 365048"/>
              <a:gd name="adj4" fmla="val 139455"/>
            </a:avLst>
          </a:prstGeom>
          <a:solidFill>
            <a:schemeClr val="bg1"/>
          </a:solidFill>
          <a:ln w="38100">
            <a:solidFill>
              <a:srgbClr val="D9D9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Eastern Washington University </a:t>
            </a:r>
          </a:p>
        </p:txBody>
      </p:sp>
      <p:sp>
        <p:nvSpPr>
          <p:cNvPr id="19" name="Oval 18">
            <a:extLst>
              <a:ext uri="{FF2B5EF4-FFF2-40B4-BE49-F238E27FC236}">
                <a16:creationId xmlns:a16="http://schemas.microsoft.com/office/drawing/2014/main" id="{78B33E1C-7725-0AD5-44C2-7DF7D9583BF4}"/>
              </a:ext>
            </a:extLst>
          </p:cNvPr>
          <p:cNvSpPr/>
          <p:nvPr/>
        </p:nvSpPr>
        <p:spPr>
          <a:xfrm>
            <a:off x="3442420" y="3878270"/>
            <a:ext cx="213360" cy="214228"/>
          </a:xfrm>
          <a:prstGeom prst="ellipse">
            <a:avLst/>
          </a:prstGeom>
          <a:solidFill>
            <a:srgbClr val="D9D9D9"/>
          </a:solidFill>
          <a:ln>
            <a:solidFill>
              <a:srgbClr val="D9D9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BECC17-A9D7-7122-017F-B5300C5AD101}"/>
              </a:ext>
            </a:extLst>
          </p:cNvPr>
          <p:cNvSpPr/>
          <p:nvPr/>
        </p:nvSpPr>
        <p:spPr>
          <a:xfrm>
            <a:off x="7537595" y="3599575"/>
            <a:ext cx="213359" cy="214227"/>
          </a:xfrm>
          <a:prstGeom prst="ellipse">
            <a:avLst/>
          </a:prstGeom>
          <a:solidFill>
            <a:srgbClr val="D9D9D9"/>
          </a:solidFill>
          <a:ln>
            <a:solidFill>
              <a:srgbClr val="D9D9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FF41BE5-E913-6B37-A43D-5D48BA118E94}"/>
              </a:ext>
            </a:extLst>
          </p:cNvPr>
          <p:cNvGrpSpPr/>
          <p:nvPr/>
        </p:nvGrpSpPr>
        <p:grpSpPr>
          <a:xfrm>
            <a:off x="146267" y="4192165"/>
            <a:ext cx="2409703" cy="716714"/>
            <a:chOff x="682070" y="3649364"/>
            <a:chExt cx="2753361" cy="716714"/>
          </a:xfrm>
        </p:grpSpPr>
        <p:sp>
          <p:nvSpPr>
            <p:cNvPr id="22" name="Callout: Line 7">
              <a:extLst>
                <a:ext uri="{FF2B5EF4-FFF2-40B4-BE49-F238E27FC236}">
                  <a16:creationId xmlns:a16="http://schemas.microsoft.com/office/drawing/2014/main" id="{F29EEE98-2F10-AC08-ED6D-FC03AD6D63F9}"/>
                </a:ext>
              </a:extLst>
            </p:cNvPr>
            <p:cNvSpPr/>
            <p:nvPr/>
          </p:nvSpPr>
          <p:spPr>
            <a:xfrm>
              <a:off x="682070" y="3756478"/>
              <a:ext cx="1956765" cy="609600"/>
            </a:xfrm>
            <a:prstGeom prst="borderCallout1">
              <a:avLst>
                <a:gd name="adj1" fmla="val 47517"/>
                <a:gd name="adj2" fmla="val 99570"/>
                <a:gd name="adj3" fmla="val 3048"/>
                <a:gd name="adj4" fmla="val 134884"/>
              </a:avLst>
            </a:prstGeom>
            <a:solidFill>
              <a:schemeClr val="bg1"/>
            </a:solidFill>
            <a:ln w="38100">
              <a:solidFill>
                <a:srgbClr val="D9D9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Evergreen College</a:t>
              </a:r>
            </a:p>
          </p:txBody>
        </p:sp>
        <p:sp>
          <p:nvSpPr>
            <p:cNvPr id="23" name="Oval 22">
              <a:extLst>
                <a:ext uri="{FF2B5EF4-FFF2-40B4-BE49-F238E27FC236}">
                  <a16:creationId xmlns:a16="http://schemas.microsoft.com/office/drawing/2014/main" id="{73DE0F96-6740-054F-C003-AB995C6EEFDF}"/>
                </a:ext>
              </a:extLst>
            </p:cNvPr>
            <p:cNvSpPr/>
            <p:nvPr/>
          </p:nvSpPr>
          <p:spPr>
            <a:xfrm>
              <a:off x="3191643" y="3649364"/>
              <a:ext cx="243788" cy="214227"/>
            </a:xfrm>
            <a:prstGeom prst="ellipse">
              <a:avLst/>
            </a:prstGeom>
            <a:solidFill>
              <a:srgbClr val="D9D9D9"/>
            </a:solidFill>
            <a:ln w="38100">
              <a:solidFill>
                <a:srgbClr val="D9D9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05BB0864-0D3F-8210-B3DE-7CD3BFBE8221}"/>
              </a:ext>
            </a:extLst>
          </p:cNvPr>
          <p:cNvSpPr/>
          <p:nvPr/>
        </p:nvSpPr>
        <p:spPr>
          <a:xfrm>
            <a:off x="8163887" y="1696615"/>
            <a:ext cx="3791778" cy="268775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1"/>
            <a:r>
              <a:rPr lang="en-US" dirty="0">
                <a:solidFill>
                  <a:schemeClr val="bg1"/>
                </a:solidFill>
                <a:cs typeface="Calibri Light"/>
              </a:rPr>
              <a:t> </a:t>
            </a:r>
            <a:r>
              <a:rPr lang="en-US" sz="1600" b="1" dirty="0">
                <a:solidFill>
                  <a:schemeClr val="tx1"/>
                </a:solidFill>
                <a:cs typeface="Calibri Light"/>
              </a:rPr>
              <a:t>Defined Meta Competencies</a:t>
            </a:r>
          </a:p>
          <a:p>
            <a:pPr marL="742950" lvl="1" indent="-457200">
              <a:buFont typeface="+mj-lt"/>
              <a:buAutoNum type="arabicPeriod"/>
            </a:pPr>
            <a:r>
              <a:rPr lang="en-US" dirty="0">
                <a:solidFill>
                  <a:schemeClr val="tx1"/>
                </a:solidFill>
                <a:cs typeface="Calibri Light"/>
              </a:rPr>
              <a:t>Health Equity</a:t>
            </a:r>
          </a:p>
          <a:p>
            <a:pPr marL="742950" lvl="1" indent="-457200">
              <a:buFont typeface="+mj-lt"/>
              <a:buAutoNum type="arabicPeriod"/>
            </a:pPr>
            <a:r>
              <a:rPr lang="en-US" dirty="0">
                <a:solidFill>
                  <a:schemeClr val="tx1"/>
                </a:solidFill>
                <a:cs typeface="Calibri Light"/>
              </a:rPr>
              <a:t>Helping Relationships</a:t>
            </a:r>
          </a:p>
          <a:p>
            <a:pPr marL="742950" lvl="1" indent="-457200">
              <a:buFont typeface="+mj-lt"/>
              <a:buAutoNum type="arabicPeriod"/>
            </a:pPr>
            <a:r>
              <a:rPr lang="en-US" dirty="0">
                <a:solidFill>
                  <a:schemeClr val="tx1"/>
                </a:solidFill>
                <a:cs typeface="Calibri Light"/>
              </a:rPr>
              <a:t>Cultural Responsiveness</a:t>
            </a:r>
          </a:p>
          <a:p>
            <a:pPr marL="742950" lvl="1" indent="-457200">
              <a:buFont typeface="+mj-lt"/>
              <a:buAutoNum type="arabicPeriod"/>
            </a:pPr>
            <a:r>
              <a:rPr lang="en-US" dirty="0">
                <a:solidFill>
                  <a:schemeClr val="tx1"/>
                </a:solidFill>
                <a:cs typeface="Calibri Light"/>
              </a:rPr>
              <a:t>Team-Based Care and Collaboration</a:t>
            </a:r>
          </a:p>
          <a:p>
            <a:pPr marL="742950" lvl="1" indent="-457200">
              <a:buFont typeface="+mj-lt"/>
              <a:buAutoNum type="arabicPeriod"/>
            </a:pPr>
            <a:r>
              <a:rPr lang="en-US" dirty="0">
                <a:solidFill>
                  <a:schemeClr val="tx1"/>
                </a:solidFill>
                <a:cs typeface="Calibri Light"/>
              </a:rPr>
              <a:t>Screening and Assessment </a:t>
            </a:r>
            <a:endParaRPr lang="en-US" dirty="0">
              <a:solidFill>
                <a:schemeClr val="tx1"/>
              </a:solidFill>
            </a:endParaRPr>
          </a:p>
          <a:p>
            <a:pPr marL="742950" lvl="1" indent="-457200">
              <a:buFont typeface="+mj-lt"/>
              <a:buAutoNum type="arabicPeriod"/>
            </a:pPr>
            <a:r>
              <a:rPr lang="en-US" dirty="0">
                <a:solidFill>
                  <a:schemeClr val="tx1"/>
                </a:solidFill>
                <a:cs typeface="Calibri Light"/>
              </a:rPr>
              <a:t>Care Planning and Care Coordination</a:t>
            </a:r>
          </a:p>
          <a:p>
            <a:pPr marL="742950" lvl="1" indent="-457200">
              <a:buFont typeface="+mj-lt"/>
              <a:buAutoNum type="arabicPeriod"/>
            </a:pPr>
            <a:r>
              <a:rPr lang="en-US" dirty="0">
                <a:solidFill>
                  <a:schemeClr val="tx1"/>
                </a:solidFill>
                <a:cs typeface="Calibri Light"/>
              </a:rPr>
              <a:t>Intervention</a:t>
            </a:r>
          </a:p>
          <a:p>
            <a:pPr marL="742950" lvl="1" indent="-457200">
              <a:buFont typeface="+mj-lt"/>
              <a:buAutoNum type="arabicPeriod"/>
            </a:pPr>
            <a:r>
              <a:rPr lang="en-US" dirty="0">
                <a:solidFill>
                  <a:schemeClr val="tx1"/>
                </a:solidFill>
                <a:cs typeface="Calibri Light"/>
              </a:rPr>
              <a:t>Law, Ethics &amp; Professional Practice</a:t>
            </a:r>
          </a:p>
        </p:txBody>
      </p:sp>
    </p:spTree>
    <p:extLst>
      <p:ext uri="{BB962C8B-B14F-4D97-AF65-F5344CB8AC3E}">
        <p14:creationId xmlns:p14="http://schemas.microsoft.com/office/powerpoint/2010/main" val="334972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p7"/>
          <p:cNvSpPr txBox="1">
            <a:spLocks/>
          </p:cNvSpPr>
          <p:nvPr/>
        </p:nvSpPr>
        <p:spPr>
          <a:xfrm>
            <a:off x="609600" y="274638"/>
            <a:ext cx="10972800" cy="1143000"/>
          </a:xfrm>
          <a:prstGeom prst="rect">
            <a:avLst/>
          </a:prstGeom>
          <a:solidFill>
            <a:srgbClr val="33006F"/>
          </a:solidFill>
          <a:ln>
            <a:noFill/>
          </a:ln>
        </p:spPr>
        <p:txBody>
          <a:bodyPr spcFirstLastPara="1" wrap="square" lIns="91425" tIns="45700" rIns="91425" bIns="45700" anchor="ctr" anchorCtr="0">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lt1"/>
              </a:buClr>
              <a:buSzPts val="3300"/>
              <a:buFont typeface="Calibri"/>
              <a:buNone/>
            </a:pPr>
            <a:r>
              <a:rPr lang="en-US" b="1">
                <a:solidFill>
                  <a:schemeClr val="lt1"/>
                </a:solidFill>
              </a:rPr>
              <a:t>VISION</a:t>
            </a:r>
            <a:endParaRPr lang="en-US" dirty="0"/>
          </a:p>
        </p:txBody>
      </p:sp>
      <p:sp>
        <p:nvSpPr>
          <p:cNvPr id="3" name="Google Shape;135;p7"/>
          <p:cNvSpPr txBox="1">
            <a:spLocks/>
          </p:cNvSpPr>
          <p:nvPr/>
        </p:nvSpPr>
        <p:spPr>
          <a:xfrm>
            <a:off x="521747" y="1502036"/>
            <a:ext cx="4414687" cy="5203564"/>
          </a:xfrm>
          <a:prstGeom prst="rect">
            <a:avLst/>
          </a:prstGeom>
          <a:noFill/>
          <a:ln>
            <a:noFill/>
          </a:ln>
        </p:spPr>
        <p:txBody>
          <a:bodyPr spcFirstLastPara="1" wrap="square" lIns="91425" tIns="45700" rIns="91425" bIns="45700"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Bef>
                <a:spcPts val="0"/>
              </a:spcBef>
              <a:buClr>
                <a:schemeClr val="dk1"/>
              </a:buClr>
              <a:buSzPts val="2100"/>
              <a:buFont typeface="Arial" panose="020B0604020202020204" pitchFamily="34" charset="0"/>
              <a:buNone/>
            </a:pPr>
            <a:endParaRPr lang="en-US" sz="2100"/>
          </a:p>
          <a:p>
            <a:pPr indent="-104775" algn="ctr">
              <a:spcBef>
                <a:spcPts val="480"/>
              </a:spcBef>
              <a:buSzPts val="2400"/>
              <a:buFont typeface="Arial" panose="020B0604020202020204" pitchFamily="34" charset="0"/>
              <a:buNone/>
            </a:pPr>
            <a:r>
              <a:rPr lang="en-US" sz="3200" b="1" u="sng"/>
              <a:t>Goal: </a:t>
            </a:r>
          </a:p>
          <a:p>
            <a:pPr indent="-104775" algn="ctr">
              <a:spcBef>
                <a:spcPts val="480"/>
              </a:spcBef>
              <a:buSzPts val="2400"/>
              <a:buFont typeface="Arial" panose="020B0604020202020204" pitchFamily="34" charset="0"/>
              <a:buNone/>
            </a:pPr>
            <a:r>
              <a:rPr lang="en-US" sz="3200" b="1"/>
              <a:t>50 providers trained and 40 providers in practice by July 2026</a:t>
            </a:r>
          </a:p>
          <a:p>
            <a:pPr indent="-104775" algn="ctr">
              <a:spcBef>
                <a:spcPts val="480"/>
              </a:spcBef>
              <a:buClr>
                <a:schemeClr val="dk1"/>
              </a:buClr>
              <a:buSzPts val="2400"/>
              <a:buFont typeface="Arial" panose="020B0604020202020204" pitchFamily="34" charset="0"/>
              <a:buNone/>
            </a:pPr>
            <a:endParaRPr lang="en-US"/>
          </a:p>
          <a:p>
            <a:pPr indent="-104775" algn="ctr">
              <a:spcBef>
                <a:spcPts val="480"/>
              </a:spcBef>
              <a:buClr>
                <a:schemeClr val="dk1"/>
              </a:buClr>
              <a:buSzPts val="2400"/>
              <a:buFont typeface="Arial" panose="020B0604020202020204" pitchFamily="34" charset="0"/>
              <a:buNone/>
            </a:pPr>
            <a:endParaRPr lang="en-US"/>
          </a:p>
          <a:p>
            <a:pPr marL="0" indent="0" algn="ctr">
              <a:buFont typeface="Arial" panose="020B0604020202020204" pitchFamily="34" charset="0"/>
              <a:buNone/>
            </a:pPr>
            <a:r>
              <a:rPr lang="en-US"/>
              <a:t>Contact:  </a:t>
            </a:r>
            <a:r>
              <a:rPr lang="en-US">
                <a:hlinkClick r:id="rId2"/>
              </a:rPr>
              <a:t>BHSSWA@uw.edu</a:t>
            </a:r>
            <a:endParaRPr lang="en-US"/>
          </a:p>
          <a:p>
            <a:pPr marL="0" indent="0" algn="ctr">
              <a:buFont typeface="Arial" panose="020B0604020202020204" pitchFamily="34" charset="0"/>
              <a:buNone/>
            </a:pPr>
            <a:r>
              <a:rPr lang="en-US"/>
              <a:t>Team Contacts: Bill O'Connell,  Savanah Tidwell, Anna Ratzliff</a:t>
            </a:r>
          </a:p>
          <a:p>
            <a:pPr marL="0" indent="0">
              <a:buFont typeface="Arial" panose="020B0604020202020204" pitchFamily="34" charset="0"/>
              <a:buNone/>
            </a:pPr>
            <a:endParaRPr lang="en-US"/>
          </a:p>
          <a:p>
            <a:pPr marL="0" indent="0">
              <a:buFont typeface="Arial" panose="020B0604020202020204" pitchFamily="34" charset="0"/>
              <a:buNone/>
            </a:pPr>
            <a:endParaRPr lang="en-US"/>
          </a:p>
          <a:p>
            <a:pPr indent="-104775">
              <a:spcBef>
                <a:spcPts val="480"/>
              </a:spcBef>
              <a:buClr>
                <a:schemeClr val="dk1"/>
              </a:buClr>
              <a:buSzPts val="2400"/>
              <a:buFont typeface="Arial" panose="020B0604020202020204" pitchFamily="34" charset="0"/>
              <a:buNone/>
            </a:pPr>
            <a:endParaRPr lang="en-US" dirty="0"/>
          </a:p>
        </p:txBody>
      </p:sp>
      <p:pic>
        <p:nvPicPr>
          <p:cNvPr id="4" name="Picture 3" descr="A map of the state of washington">
            <a:extLst>
              <a:ext uri="{FF2B5EF4-FFF2-40B4-BE49-F238E27FC236}">
                <a16:creationId xmlns:a16="http://schemas.microsoft.com/office/drawing/2014/main" id="{CD33D78B-31F8-D1AA-F9D0-A5400B8D9138}"/>
              </a:ext>
            </a:extLst>
          </p:cNvPr>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193557" y="1539522"/>
            <a:ext cx="6607503" cy="4421686"/>
          </a:xfrm>
          <a:prstGeom prst="rect">
            <a:avLst/>
          </a:prstGeom>
        </p:spPr>
      </p:pic>
      <p:pic>
        <p:nvPicPr>
          <p:cNvPr id="5" name="Google Shape;136;p7"/>
          <p:cNvPicPr preferRelativeResize="0"/>
          <p:nvPr/>
        </p:nvPicPr>
        <p:blipFill rotWithShape="1">
          <a:blip r:embed="rId5">
            <a:alphaModFix/>
          </a:blip>
          <a:srcRect/>
          <a:stretch/>
        </p:blipFill>
        <p:spPr>
          <a:xfrm>
            <a:off x="9326684" y="5484206"/>
            <a:ext cx="2255716" cy="981541"/>
          </a:xfrm>
          <a:prstGeom prst="rect">
            <a:avLst/>
          </a:prstGeom>
          <a:noFill/>
          <a:ln>
            <a:noFill/>
          </a:ln>
        </p:spPr>
      </p:pic>
      <p:sp>
        <p:nvSpPr>
          <p:cNvPr id="6" name="Oval 5">
            <a:extLst>
              <a:ext uri="{FF2B5EF4-FFF2-40B4-BE49-F238E27FC236}">
                <a16:creationId xmlns:a16="http://schemas.microsoft.com/office/drawing/2014/main" id="{0FFB871B-0531-60E9-2D72-719F232BB719}"/>
              </a:ext>
            </a:extLst>
          </p:cNvPr>
          <p:cNvSpPr/>
          <p:nvPr/>
        </p:nvSpPr>
        <p:spPr>
          <a:xfrm>
            <a:off x="7298633" y="1848678"/>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C0D0F24-71B6-CA14-237B-33C420DE8A9B}"/>
              </a:ext>
            </a:extLst>
          </p:cNvPr>
          <p:cNvSpPr/>
          <p:nvPr/>
        </p:nvSpPr>
        <p:spPr>
          <a:xfrm>
            <a:off x="6823369" y="346894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29A0CCB-F5B3-DBD9-79B3-F24D1546DDF0}"/>
              </a:ext>
            </a:extLst>
          </p:cNvPr>
          <p:cNvSpPr/>
          <p:nvPr/>
        </p:nvSpPr>
        <p:spPr>
          <a:xfrm>
            <a:off x="6537918" y="2117040"/>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AFA5D4-FD79-21F8-CE62-D8AC439815E3}"/>
              </a:ext>
            </a:extLst>
          </p:cNvPr>
          <p:cNvSpPr/>
          <p:nvPr/>
        </p:nvSpPr>
        <p:spPr>
          <a:xfrm>
            <a:off x="7636565" y="294198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4F0140-07DE-D87F-D368-A05D50C129FA}"/>
              </a:ext>
            </a:extLst>
          </p:cNvPr>
          <p:cNvSpPr/>
          <p:nvPr/>
        </p:nvSpPr>
        <p:spPr>
          <a:xfrm>
            <a:off x="11258097" y="175591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E1A931B-BFB1-02B7-2B32-CDA90AEDDF3F}"/>
              </a:ext>
            </a:extLst>
          </p:cNvPr>
          <p:cNvSpPr/>
          <p:nvPr/>
        </p:nvSpPr>
        <p:spPr>
          <a:xfrm>
            <a:off x="9976229" y="4830600"/>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4BD317-4C75-87E4-E59F-CD5733CAE3CD}"/>
              </a:ext>
            </a:extLst>
          </p:cNvPr>
          <p:cNvSpPr/>
          <p:nvPr/>
        </p:nvSpPr>
        <p:spPr>
          <a:xfrm>
            <a:off x="6041241" y="4147608"/>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BD5507F-79BA-995E-DB2F-8CF612D30926}"/>
              </a:ext>
            </a:extLst>
          </p:cNvPr>
          <p:cNvSpPr/>
          <p:nvPr/>
        </p:nvSpPr>
        <p:spPr>
          <a:xfrm>
            <a:off x="8051008" y="263718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645074-EF89-555E-1CAB-7E21A9D5BE37}"/>
              </a:ext>
            </a:extLst>
          </p:cNvPr>
          <p:cNvSpPr/>
          <p:nvPr/>
        </p:nvSpPr>
        <p:spPr>
          <a:xfrm>
            <a:off x="9032650" y="242287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0B5AE3-7B25-409B-7DF8-9F16F30B6307}"/>
              </a:ext>
            </a:extLst>
          </p:cNvPr>
          <p:cNvSpPr/>
          <p:nvPr/>
        </p:nvSpPr>
        <p:spPr>
          <a:xfrm>
            <a:off x="9210570" y="3381137"/>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40FE8E9-997F-D512-A0A8-8F1DEDDA16DD}"/>
              </a:ext>
            </a:extLst>
          </p:cNvPr>
          <p:cNvSpPr/>
          <p:nvPr/>
        </p:nvSpPr>
        <p:spPr>
          <a:xfrm>
            <a:off x="7248937" y="2270478"/>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897163-F767-EB5A-222C-B17FCDCF76F7}"/>
              </a:ext>
            </a:extLst>
          </p:cNvPr>
          <p:cNvSpPr/>
          <p:nvPr/>
        </p:nvSpPr>
        <p:spPr>
          <a:xfrm>
            <a:off x="7351641" y="3334754"/>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AD7500-52A6-1AB5-6998-8D62B97D56D2}"/>
              </a:ext>
            </a:extLst>
          </p:cNvPr>
          <p:cNvSpPr/>
          <p:nvPr/>
        </p:nvSpPr>
        <p:spPr>
          <a:xfrm>
            <a:off x="8982955" y="188180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F0428C-3481-89FF-6561-F5FEFD809F56}"/>
              </a:ext>
            </a:extLst>
          </p:cNvPr>
          <p:cNvSpPr/>
          <p:nvPr/>
        </p:nvSpPr>
        <p:spPr>
          <a:xfrm>
            <a:off x="8447612" y="3140765"/>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DE5D714-CF3E-251B-46ED-F4387054DEE3}"/>
              </a:ext>
            </a:extLst>
          </p:cNvPr>
          <p:cNvSpPr/>
          <p:nvPr/>
        </p:nvSpPr>
        <p:spPr>
          <a:xfrm>
            <a:off x="7555859" y="4678074"/>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42E084D-583D-7708-008E-8C2F7FE2AF88}"/>
              </a:ext>
            </a:extLst>
          </p:cNvPr>
          <p:cNvSpPr/>
          <p:nvPr/>
        </p:nvSpPr>
        <p:spPr>
          <a:xfrm>
            <a:off x="7718890" y="3352827"/>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E4FF8D-154F-62CA-E3F6-41292E50D010}"/>
              </a:ext>
            </a:extLst>
          </p:cNvPr>
          <p:cNvSpPr/>
          <p:nvPr/>
        </p:nvSpPr>
        <p:spPr>
          <a:xfrm>
            <a:off x="8600661" y="274319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7761D71-7DFD-D367-AA5F-2D241A62AA60}"/>
              </a:ext>
            </a:extLst>
          </p:cNvPr>
          <p:cNvSpPr/>
          <p:nvPr/>
        </p:nvSpPr>
        <p:spPr>
          <a:xfrm>
            <a:off x="11307792" y="300711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E6B0AC-6093-E3A5-2C2B-44633FBA76EA}"/>
              </a:ext>
            </a:extLst>
          </p:cNvPr>
          <p:cNvSpPr/>
          <p:nvPr/>
        </p:nvSpPr>
        <p:spPr>
          <a:xfrm>
            <a:off x="10177925" y="5104480"/>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3DB0329-7D03-EC53-09BE-6CABC2A080B3}"/>
              </a:ext>
            </a:extLst>
          </p:cNvPr>
          <p:cNvSpPr/>
          <p:nvPr/>
        </p:nvSpPr>
        <p:spPr>
          <a:xfrm>
            <a:off x="5698435" y="3246781"/>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BA9A09C-F7B3-48F0-C4AD-85F9669D4490}"/>
              </a:ext>
            </a:extLst>
          </p:cNvPr>
          <p:cNvSpPr/>
          <p:nvPr/>
        </p:nvSpPr>
        <p:spPr>
          <a:xfrm>
            <a:off x="5599044" y="2729948"/>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1A35DF-237E-F8F7-80C2-9B7518360F2F}"/>
              </a:ext>
            </a:extLst>
          </p:cNvPr>
          <p:cNvSpPr/>
          <p:nvPr/>
        </p:nvSpPr>
        <p:spPr>
          <a:xfrm>
            <a:off x="10766392" y="2088716"/>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E29A325-5EF3-0640-B30E-556C0C7DDCF8}"/>
              </a:ext>
            </a:extLst>
          </p:cNvPr>
          <p:cNvSpPr/>
          <p:nvPr/>
        </p:nvSpPr>
        <p:spPr>
          <a:xfrm>
            <a:off x="9422296" y="522548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B838B32-145D-0427-F2B3-780013E0A8CB}"/>
              </a:ext>
            </a:extLst>
          </p:cNvPr>
          <p:cNvSpPr/>
          <p:nvPr/>
        </p:nvSpPr>
        <p:spPr>
          <a:xfrm>
            <a:off x="6992536" y="3922243"/>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90E5AD2-E34F-4971-D0C6-DA4985044B1B}"/>
              </a:ext>
            </a:extLst>
          </p:cNvPr>
          <p:cNvSpPr/>
          <p:nvPr/>
        </p:nvSpPr>
        <p:spPr>
          <a:xfrm>
            <a:off x="6630832" y="402901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A9ECD10-EDB7-C529-B93C-A23DF33071E7}"/>
              </a:ext>
            </a:extLst>
          </p:cNvPr>
          <p:cNvSpPr/>
          <p:nvPr/>
        </p:nvSpPr>
        <p:spPr>
          <a:xfrm>
            <a:off x="10279811" y="2568704"/>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9D93F4B-62B6-DC46-AF7E-D3C70D41EE61}"/>
              </a:ext>
            </a:extLst>
          </p:cNvPr>
          <p:cNvSpPr/>
          <p:nvPr/>
        </p:nvSpPr>
        <p:spPr>
          <a:xfrm>
            <a:off x="8141773" y="4883426"/>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862EA85-8749-246E-EB28-971F3867FDC9}"/>
              </a:ext>
            </a:extLst>
          </p:cNvPr>
          <p:cNvSpPr/>
          <p:nvPr/>
        </p:nvSpPr>
        <p:spPr>
          <a:xfrm>
            <a:off x="6212677" y="502619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D9FB885-919A-76C9-0F25-0A3EFA641CAC}"/>
              </a:ext>
            </a:extLst>
          </p:cNvPr>
          <p:cNvSpPr/>
          <p:nvPr/>
        </p:nvSpPr>
        <p:spPr>
          <a:xfrm>
            <a:off x="6493060" y="497619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9DC3EEA-0FCF-88F9-901E-074BC9E0C7CB}"/>
              </a:ext>
            </a:extLst>
          </p:cNvPr>
          <p:cNvSpPr/>
          <p:nvPr/>
        </p:nvSpPr>
        <p:spPr>
          <a:xfrm>
            <a:off x="5996609" y="4458220"/>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15C8088-35CD-0C05-7CB1-806B0D98898A}"/>
              </a:ext>
            </a:extLst>
          </p:cNvPr>
          <p:cNvSpPr/>
          <p:nvPr/>
        </p:nvSpPr>
        <p:spPr>
          <a:xfrm>
            <a:off x="8804614" y="496343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C1AF96D-8A70-098A-95F1-0E7B747F77A8}"/>
              </a:ext>
            </a:extLst>
          </p:cNvPr>
          <p:cNvSpPr/>
          <p:nvPr/>
        </p:nvSpPr>
        <p:spPr>
          <a:xfrm>
            <a:off x="7438847" y="5150863"/>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2E8999E-66A0-EFB0-E50F-827C282743B2}"/>
              </a:ext>
            </a:extLst>
          </p:cNvPr>
          <p:cNvSpPr/>
          <p:nvPr/>
        </p:nvSpPr>
        <p:spPr>
          <a:xfrm>
            <a:off x="6975395" y="5495666"/>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63C84AE-F614-613D-3B81-F1B32B8F050B}"/>
              </a:ext>
            </a:extLst>
          </p:cNvPr>
          <p:cNvSpPr/>
          <p:nvPr/>
        </p:nvSpPr>
        <p:spPr>
          <a:xfrm>
            <a:off x="9322905" y="4283722"/>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A49D98D-C07A-E948-0792-34F124344D89}"/>
              </a:ext>
            </a:extLst>
          </p:cNvPr>
          <p:cNvSpPr/>
          <p:nvPr/>
        </p:nvSpPr>
        <p:spPr>
          <a:xfrm>
            <a:off x="10096407" y="4240374"/>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15066E5-1B4F-506C-A71C-4CD03203650D}"/>
              </a:ext>
            </a:extLst>
          </p:cNvPr>
          <p:cNvSpPr/>
          <p:nvPr/>
        </p:nvSpPr>
        <p:spPr>
          <a:xfrm>
            <a:off x="6542756" y="4694577"/>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E7FE53D-EA7C-1ECE-DB7B-EE5379A68E68}"/>
              </a:ext>
            </a:extLst>
          </p:cNvPr>
          <p:cNvSpPr/>
          <p:nvPr/>
        </p:nvSpPr>
        <p:spPr>
          <a:xfrm>
            <a:off x="8063948" y="5495666"/>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E8291D-D6D0-4FC9-350D-0FF8891B433F}"/>
              </a:ext>
            </a:extLst>
          </p:cNvPr>
          <p:cNvSpPr/>
          <p:nvPr/>
        </p:nvSpPr>
        <p:spPr>
          <a:xfrm>
            <a:off x="10738262" y="478921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6207448-8A2C-B776-302B-62875BD161AC}"/>
              </a:ext>
            </a:extLst>
          </p:cNvPr>
          <p:cNvSpPr/>
          <p:nvPr/>
        </p:nvSpPr>
        <p:spPr>
          <a:xfrm>
            <a:off x="10999535" y="3936246"/>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53DCC3E-9A3D-5323-7DFD-FADC6FECA895}"/>
              </a:ext>
            </a:extLst>
          </p:cNvPr>
          <p:cNvSpPr/>
          <p:nvPr/>
        </p:nvSpPr>
        <p:spPr>
          <a:xfrm>
            <a:off x="10570453" y="3527293"/>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F701A6E-502C-ECB2-20BD-DB511ACC1E45}"/>
              </a:ext>
            </a:extLst>
          </p:cNvPr>
          <p:cNvSpPr/>
          <p:nvPr/>
        </p:nvSpPr>
        <p:spPr>
          <a:xfrm>
            <a:off x="8700052" y="4259024"/>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7A34112-C69E-7637-D926-A6A3B295B59C}"/>
              </a:ext>
            </a:extLst>
          </p:cNvPr>
          <p:cNvSpPr/>
          <p:nvPr/>
        </p:nvSpPr>
        <p:spPr>
          <a:xfrm>
            <a:off x="11505136" y="517909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E6E2D23-63B9-1859-219B-48CC092850EB}"/>
              </a:ext>
            </a:extLst>
          </p:cNvPr>
          <p:cNvSpPr/>
          <p:nvPr/>
        </p:nvSpPr>
        <p:spPr>
          <a:xfrm>
            <a:off x="11210433" y="4787343"/>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C23E86-D8AA-A1FA-3BD8-12EB95F5897A}"/>
              </a:ext>
            </a:extLst>
          </p:cNvPr>
          <p:cNvSpPr/>
          <p:nvPr/>
        </p:nvSpPr>
        <p:spPr>
          <a:xfrm>
            <a:off x="6376021" y="350519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4724C29-B1F3-0E84-1F9D-D00CB5AFEE43}"/>
              </a:ext>
            </a:extLst>
          </p:cNvPr>
          <p:cNvSpPr/>
          <p:nvPr/>
        </p:nvSpPr>
        <p:spPr>
          <a:xfrm>
            <a:off x="11407183" y="3505199"/>
            <a:ext cx="99391" cy="9276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240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p:cNvSpPr txBox="1">
            <a:spLocks/>
          </p:cNvSpPr>
          <p:nvPr/>
        </p:nvSpPr>
        <p:spPr>
          <a:xfrm>
            <a:off x="988944" y="3077548"/>
            <a:ext cx="10036752" cy="1016489"/>
          </a:xfrm>
          <a:prstGeom prst="rect">
            <a:avLst/>
          </a:prstGeom>
          <a:noFill/>
          <a:ln>
            <a:noFill/>
          </a:ln>
        </p:spPr>
        <p:txBody>
          <a:bodyPr spcFirstLastPara="1" wrap="square" lIns="91425" tIns="45700" rIns="91425" bIns="45700" anchor="ctr" anchorCtr="0">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spcBef>
                <a:spcPts val="0"/>
              </a:spcBef>
              <a:buClr>
                <a:schemeClr val="dk1"/>
              </a:buClr>
              <a:buSzPts val="3300"/>
              <a:buFont typeface="Calibri"/>
              <a:buNone/>
            </a:pPr>
            <a:r>
              <a:rPr lang="en-US" sz="3200" b="1" dirty="0" smtClean="0">
                <a:solidFill>
                  <a:srgbClr val="000000"/>
                </a:solidFill>
                <a:latin typeface="Calibri" panose="020F0502020204030204" pitchFamily="34" charset="0"/>
              </a:rPr>
              <a:t>BH 360</a:t>
            </a:r>
            <a:r>
              <a:rPr lang="en-US" sz="3200" b="1" dirty="0"/>
              <a:t/>
            </a:r>
            <a:br>
              <a:rPr lang="en-US" sz="3200" b="1" dirty="0"/>
            </a:br>
            <a:endParaRPr lang="en-US" sz="3200" b="1" dirty="0"/>
          </a:p>
        </p:txBody>
      </p:sp>
      <p:pic>
        <p:nvPicPr>
          <p:cNvPr id="3" name="Google Shape;89;p1"/>
          <p:cNvPicPr preferRelativeResize="0"/>
          <p:nvPr/>
        </p:nvPicPr>
        <p:blipFill rotWithShape="1">
          <a:blip r:embed="rId2">
            <a:alphaModFix/>
          </a:blip>
          <a:srcRect/>
          <a:stretch/>
        </p:blipFill>
        <p:spPr>
          <a:xfrm>
            <a:off x="5258822" y="4917362"/>
            <a:ext cx="1149678" cy="1109769"/>
          </a:xfrm>
          <a:prstGeom prst="rect">
            <a:avLst/>
          </a:prstGeom>
          <a:noFill/>
          <a:ln>
            <a:noFill/>
          </a:ln>
        </p:spPr>
      </p:pic>
      <p:pic>
        <p:nvPicPr>
          <p:cNvPr id="4" name="Google Shape;90;p1"/>
          <p:cNvPicPr preferRelativeResize="0"/>
          <p:nvPr/>
        </p:nvPicPr>
        <p:blipFill rotWithShape="1">
          <a:blip r:embed="rId3">
            <a:alphaModFix/>
          </a:blip>
          <a:srcRect/>
          <a:stretch/>
        </p:blipFill>
        <p:spPr>
          <a:xfrm>
            <a:off x="2123462" y="5544839"/>
            <a:ext cx="1935264" cy="346376"/>
          </a:xfrm>
          <a:prstGeom prst="rect">
            <a:avLst/>
          </a:prstGeom>
          <a:noFill/>
          <a:ln>
            <a:noFill/>
          </a:ln>
        </p:spPr>
      </p:pic>
      <p:pic>
        <p:nvPicPr>
          <p:cNvPr id="5" name="Google Shape;91;p1"/>
          <p:cNvPicPr preferRelativeResize="0"/>
          <p:nvPr/>
        </p:nvPicPr>
        <p:blipFill rotWithShape="1">
          <a:blip r:embed="rId4">
            <a:alphaModFix/>
          </a:blip>
          <a:srcRect/>
          <a:stretch/>
        </p:blipFill>
        <p:spPr>
          <a:xfrm>
            <a:off x="7331935" y="5472247"/>
            <a:ext cx="3210559" cy="311099"/>
          </a:xfrm>
          <a:prstGeom prst="rect">
            <a:avLst/>
          </a:prstGeom>
          <a:noFill/>
          <a:ln>
            <a:noFill/>
          </a:ln>
        </p:spPr>
      </p:pic>
      <p:sp>
        <p:nvSpPr>
          <p:cNvPr id="6" name="Google Shape;92;p1"/>
          <p:cNvSpPr txBox="1">
            <a:spLocks/>
          </p:cNvSpPr>
          <p:nvPr/>
        </p:nvSpPr>
        <p:spPr>
          <a:xfrm>
            <a:off x="1500809" y="4366102"/>
            <a:ext cx="8512865" cy="1102520"/>
          </a:xfrm>
          <a:prstGeom prst="rect">
            <a:avLst/>
          </a:prstGeom>
          <a:noFill/>
          <a:ln>
            <a:noFill/>
          </a:ln>
        </p:spPr>
        <p:txBody>
          <a:bodyPr spcFirstLastPara="1" wrap="square" lIns="91425" tIns="45700" rIns="91425" bIns="45700" anchor="t" anchorCtr="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Clr>
                <a:srgbClr val="888888"/>
              </a:buClr>
              <a:buSzPts val="2400"/>
              <a:buFont typeface="Arial" panose="020B0604020202020204" pitchFamily="34" charset="0"/>
              <a:buNone/>
            </a:pPr>
            <a:r>
              <a:rPr lang="en-US" dirty="0" smtClean="0"/>
              <a:t>Stefanie Robinson</a:t>
            </a:r>
            <a:endParaRPr lang="en-US" dirty="0"/>
          </a:p>
        </p:txBody>
      </p:sp>
      <p:pic>
        <p:nvPicPr>
          <p:cNvPr id="7" name="Google Shape;93;p1"/>
          <p:cNvPicPr preferRelativeResize="0"/>
          <p:nvPr/>
        </p:nvPicPr>
        <p:blipFill rotWithShape="1">
          <a:blip r:embed="rId5">
            <a:alphaModFix/>
          </a:blip>
          <a:srcRect/>
          <a:stretch/>
        </p:blipFill>
        <p:spPr>
          <a:xfrm>
            <a:off x="663387" y="362247"/>
            <a:ext cx="4025153" cy="2136015"/>
          </a:xfrm>
          <a:prstGeom prst="rect">
            <a:avLst/>
          </a:prstGeom>
          <a:noFill/>
          <a:ln>
            <a:noFill/>
          </a:ln>
        </p:spPr>
      </p:pic>
      <p:pic>
        <p:nvPicPr>
          <p:cNvPr id="8" name="Google Shape;94;p1"/>
          <p:cNvPicPr preferRelativeResize="0"/>
          <p:nvPr/>
        </p:nvPicPr>
        <p:blipFill rotWithShape="1">
          <a:blip r:embed="rId6">
            <a:alphaModFix/>
          </a:blip>
          <a:srcRect/>
          <a:stretch/>
        </p:blipFill>
        <p:spPr>
          <a:xfrm>
            <a:off x="663387" y="555073"/>
            <a:ext cx="4025153" cy="1750362"/>
          </a:xfrm>
          <a:prstGeom prst="rect">
            <a:avLst/>
          </a:prstGeom>
          <a:noFill/>
          <a:ln>
            <a:noFill/>
          </a:ln>
        </p:spPr>
      </p:pic>
    </p:spTree>
    <p:extLst>
      <p:ext uri="{BB962C8B-B14F-4D97-AF65-F5344CB8AC3E}">
        <p14:creationId xmlns:p14="http://schemas.microsoft.com/office/powerpoint/2010/main" val="253594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9532</TotalTime>
  <Words>2278</Words>
  <Application>Microsoft Office PowerPoint</Application>
  <PresentationFormat>Widescreen</PresentationFormat>
  <Paragraphs>291</Paragraphs>
  <Slides>33</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33</vt:i4>
      </vt:variant>
    </vt:vector>
  </HeadingPairs>
  <TitlesOfParts>
    <vt:vector size="54" baseType="lpstr">
      <vt:lpstr>Amatic sc</vt:lpstr>
      <vt:lpstr>Arial</vt:lpstr>
      <vt:lpstr>Calibri</vt:lpstr>
      <vt:lpstr>Calibri Light</vt:lpstr>
      <vt:lpstr>Courier New</vt:lpstr>
      <vt:lpstr>Delius</vt:lpstr>
      <vt:lpstr>Dreaming Outloud Pro</vt:lpstr>
      <vt:lpstr>Just another hand</vt:lpstr>
      <vt:lpstr>Lato</vt:lpstr>
      <vt:lpstr>Lato Black</vt:lpstr>
      <vt:lpstr>Lato Light</vt:lpstr>
      <vt:lpstr>League Spartan</vt:lpstr>
      <vt:lpstr>Montserrat</vt:lpstr>
      <vt:lpstr>Montserrat Medium</vt:lpstr>
      <vt:lpstr>Open Sans</vt:lpstr>
      <vt:lpstr>Poppins</vt:lpstr>
      <vt:lpstr>Poppins Light</vt:lpstr>
      <vt:lpstr>Raleway Bold</vt:lpstr>
      <vt:lpstr>Times New Roman</vt:lpstr>
      <vt:lpstr>Walter turncoat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Kelcey Schmitz</dc:creator>
  <cp:lastModifiedBy>ctowle</cp:lastModifiedBy>
  <cp:revision>86</cp:revision>
  <cp:lastPrinted>2018-04-17T07:08:20Z</cp:lastPrinted>
  <dcterms:created xsi:type="dcterms:W3CDTF">2017-09-27T02:51:04Z</dcterms:created>
  <dcterms:modified xsi:type="dcterms:W3CDTF">2024-03-20T20:26:00Z</dcterms:modified>
</cp:coreProperties>
</file>